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5" r:id="rId2"/>
  </p:sldMasterIdLst>
  <p:notesMasterIdLst>
    <p:notesMasterId r:id="rId72"/>
  </p:notesMasterIdLst>
  <p:handoutMasterIdLst>
    <p:handoutMasterId r:id="rId73"/>
  </p:handoutMasterIdLst>
  <p:sldIdLst>
    <p:sldId id="258" r:id="rId3"/>
    <p:sldId id="628" r:id="rId4"/>
    <p:sldId id="518" r:id="rId5"/>
    <p:sldId id="519" r:id="rId6"/>
    <p:sldId id="522" r:id="rId7"/>
    <p:sldId id="641" r:id="rId8"/>
    <p:sldId id="552" r:id="rId9"/>
    <p:sldId id="524" r:id="rId10"/>
    <p:sldId id="525" r:id="rId11"/>
    <p:sldId id="526" r:id="rId12"/>
    <p:sldId id="527" r:id="rId13"/>
    <p:sldId id="529" r:id="rId14"/>
    <p:sldId id="530" r:id="rId15"/>
    <p:sldId id="531" r:id="rId16"/>
    <p:sldId id="532" r:id="rId17"/>
    <p:sldId id="534" r:id="rId18"/>
    <p:sldId id="535" r:id="rId19"/>
    <p:sldId id="558" r:id="rId20"/>
    <p:sldId id="537" r:id="rId21"/>
    <p:sldId id="538" r:id="rId22"/>
    <p:sldId id="672" r:id="rId23"/>
    <p:sldId id="671" r:id="rId24"/>
    <p:sldId id="572" r:id="rId25"/>
    <p:sldId id="581" r:id="rId26"/>
    <p:sldId id="582" r:id="rId27"/>
    <p:sldId id="584" r:id="rId28"/>
    <p:sldId id="573" r:id="rId29"/>
    <p:sldId id="669" r:id="rId30"/>
    <p:sldId id="615" r:id="rId31"/>
    <p:sldId id="611" r:id="rId32"/>
    <p:sldId id="666" r:id="rId33"/>
    <p:sldId id="668" r:id="rId34"/>
    <p:sldId id="638" r:id="rId35"/>
    <p:sldId id="624" r:id="rId36"/>
    <p:sldId id="259" r:id="rId37"/>
    <p:sldId id="263" r:id="rId38"/>
    <p:sldId id="665" r:id="rId39"/>
    <p:sldId id="613" r:id="rId40"/>
    <p:sldId id="612" r:id="rId41"/>
    <p:sldId id="609" r:id="rId42"/>
    <p:sldId id="654" r:id="rId43"/>
    <p:sldId id="598" r:id="rId44"/>
    <p:sldId id="635" r:id="rId45"/>
    <p:sldId id="636" r:id="rId46"/>
    <p:sldId id="599" r:id="rId47"/>
    <p:sldId id="600" r:id="rId48"/>
    <p:sldId id="601" r:id="rId49"/>
    <p:sldId id="602" r:id="rId50"/>
    <p:sldId id="603" r:id="rId51"/>
    <p:sldId id="606" r:id="rId52"/>
    <p:sldId id="667" r:id="rId53"/>
    <p:sldId id="630" r:id="rId54"/>
    <p:sldId id="605" r:id="rId55"/>
    <p:sldId id="607" r:id="rId56"/>
    <p:sldId id="664" r:id="rId57"/>
    <p:sldId id="625" r:id="rId58"/>
    <p:sldId id="627" r:id="rId59"/>
    <p:sldId id="649" r:id="rId60"/>
    <p:sldId id="652" r:id="rId61"/>
    <p:sldId id="650" r:id="rId62"/>
    <p:sldId id="673" r:id="rId63"/>
    <p:sldId id="621" r:id="rId64"/>
    <p:sldId id="622" r:id="rId65"/>
    <p:sldId id="674" r:id="rId66"/>
    <p:sldId id="659" r:id="rId67"/>
    <p:sldId id="660" r:id="rId68"/>
    <p:sldId id="663" r:id="rId69"/>
    <p:sldId id="658" r:id="rId70"/>
    <p:sldId id="401" r:id="rId71"/>
  </p:sldIdLst>
  <p:sldSz cx="12192000" cy="6858000"/>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97" userDrawn="1">
          <p15:clr>
            <a:srgbClr val="A4A3A4"/>
          </p15:clr>
        </p15:guide>
        <p15:guide id="2" pos="529" userDrawn="1">
          <p15:clr>
            <a:srgbClr val="A4A3A4"/>
          </p15:clr>
        </p15:guide>
        <p15:guide id="3" pos="7151" userDrawn="1">
          <p15:clr>
            <a:srgbClr val="A4A3A4"/>
          </p15:clr>
        </p15:guide>
        <p15:guide id="4" orient="horz" pos="1071" userDrawn="1">
          <p15:clr>
            <a:srgbClr val="A4A3A4"/>
          </p15:clr>
        </p15:guide>
        <p15:guide id="5"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OYO UNIV" initials="TU" lastIdx="1" clrIdx="0"/>
  <p:cmAuthor id="2" name="TOYO UNIV" initials="TU [2]" lastIdx="2" clrIdx="1"/>
  <p:cmAuthor id="3" name=" " initials="" lastIdx="2" clrIdx="2"/>
  <p:cmAuthor id="4" name="石田 彩夏" initials="石田" lastIdx="1" clrIdx="3"/>
  <p:cmAuthor id="5" name="MoriToshiki" initials="M" lastIdx="1" clrIdx="4">
    <p:extLst>
      <p:ext uri="{19B8F6BF-5375-455C-9EA6-DF929625EA0E}">
        <p15:presenceInfo xmlns:p15="http://schemas.microsoft.com/office/powerpoint/2012/main" userId="MoriToshik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393E"/>
    <a:srgbClr val="1EB8A6"/>
    <a:srgbClr val="1DAF9E"/>
    <a:srgbClr val="F95155"/>
    <a:srgbClr val="FA6064"/>
    <a:srgbClr val="FA7A7D"/>
    <a:srgbClr val="FA6E71"/>
    <a:srgbClr val="22D0BB"/>
    <a:srgbClr val="22D0D4"/>
    <a:srgbClr val="FF7E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18" autoAdjust="0"/>
    <p:restoredTop sz="94713"/>
  </p:normalViewPr>
  <p:slideViewPr>
    <p:cSldViewPr snapToGrid="0">
      <p:cViewPr varScale="1">
        <p:scale>
          <a:sx n="63" d="100"/>
          <a:sy n="63" d="100"/>
        </p:scale>
        <p:origin x="1059" y="39"/>
      </p:cViewPr>
      <p:guideLst>
        <p:guide orient="horz" pos="3997"/>
        <p:guide pos="529"/>
        <p:guide pos="7151"/>
        <p:guide orient="horz" pos="1071"/>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handoutMaster" Target="handoutMasters/handoutMaster1.xml"/><Relationship Id="rId78"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75402" cy="33795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588628" y="0"/>
            <a:ext cx="4275402" cy="337958"/>
          </a:xfrm>
          <a:prstGeom prst="rect">
            <a:avLst/>
          </a:prstGeom>
        </p:spPr>
        <p:txBody>
          <a:bodyPr vert="horz" lIns="91440" tIns="45720" rIns="91440" bIns="45720" rtlCol="0"/>
          <a:lstStyle>
            <a:lvl1pPr algn="r">
              <a:defRPr sz="1200"/>
            </a:lvl1pPr>
          </a:lstStyle>
          <a:p>
            <a:fld id="{8626D7D0-E528-487D-9CEF-6B712FD4AA51}" type="datetimeFigureOut">
              <a:rPr kumimoji="1" lang="ja-JP" altLang="en-US" smtClean="0"/>
              <a:t>2019/12/19</a:t>
            </a:fld>
            <a:endParaRPr kumimoji="1" lang="ja-JP" altLang="en-US"/>
          </a:p>
        </p:txBody>
      </p:sp>
      <p:sp>
        <p:nvSpPr>
          <p:cNvPr id="4" name="フッター プレースホルダー 3"/>
          <p:cNvSpPr>
            <a:spLocks noGrp="1"/>
          </p:cNvSpPr>
          <p:nvPr>
            <p:ph type="ftr" sz="quarter" idx="2"/>
          </p:nvPr>
        </p:nvSpPr>
        <p:spPr>
          <a:xfrm>
            <a:off x="0" y="6397806"/>
            <a:ext cx="4275402" cy="33795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588628" y="6397806"/>
            <a:ext cx="4275402" cy="337957"/>
          </a:xfrm>
          <a:prstGeom prst="rect">
            <a:avLst/>
          </a:prstGeom>
        </p:spPr>
        <p:txBody>
          <a:bodyPr vert="horz" lIns="91440" tIns="45720" rIns="91440" bIns="45720" rtlCol="0" anchor="b"/>
          <a:lstStyle>
            <a:lvl1pPr algn="r">
              <a:defRPr sz="1200"/>
            </a:lvl1pPr>
          </a:lstStyle>
          <a:p>
            <a:fld id="{D7AB4F1B-DC4A-4FEC-9947-28F3BBCBDE60}" type="slidenum">
              <a:rPr kumimoji="1" lang="ja-JP" altLang="en-US" smtClean="0"/>
              <a:t>‹#›</a:t>
            </a:fld>
            <a:endParaRPr kumimoji="1" lang="ja-JP" altLang="en-US"/>
          </a:p>
        </p:txBody>
      </p:sp>
    </p:spTree>
    <p:extLst>
      <p:ext uri="{BB962C8B-B14F-4D97-AF65-F5344CB8AC3E}">
        <p14:creationId xmlns:p14="http://schemas.microsoft.com/office/powerpoint/2010/main" val="15923411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75402" cy="33795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88628" y="0"/>
            <a:ext cx="4275402" cy="337958"/>
          </a:xfrm>
          <a:prstGeom prst="rect">
            <a:avLst/>
          </a:prstGeom>
        </p:spPr>
        <p:txBody>
          <a:bodyPr vert="horz" lIns="91440" tIns="45720" rIns="91440" bIns="45720" rtlCol="0"/>
          <a:lstStyle>
            <a:lvl1pPr algn="r">
              <a:defRPr sz="1200"/>
            </a:lvl1pPr>
          </a:lstStyle>
          <a:p>
            <a:fld id="{FCD56E57-8386-4345-B8FE-EFF79E853543}" type="datetimeFigureOut">
              <a:rPr kumimoji="1" lang="ja-JP" altLang="en-US" smtClean="0"/>
              <a:t>2019/12/19</a:t>
            </a:fld>
            <a:endParaRPr kumimoji="1" lang="ja-JP" altLang="en-US"/>
          </a:p>
        </p:txBody>
      </p:sp>
      <p:sp>
        <p:nvSpPr>
          <p:cNvPr id="4" name="スライド イメージ プレースホルダー 3"/>
          <p:cNvSpPr>
            <a:spLocks noGrp="1" noRot="1" noChangeAspect="1"/>
          </p:cNvSpPr>
          <p:nvPr>
            <p:ph type="sldImg" idx="2"/>
          </p:nvPr>
        </p:nvSpPr>
        <p:spPr>
          <a:xfrm>
            <a:off x="2913063" y="841375"/>
            <a:ext cx="4040187" cy="22733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86632" y="3241586"/>
            <a:ext cx="7893050" cy="265220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397806"/>
            <a:ext cx="4275402" cy="33795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88628" y="6397806"/>
            <a:ext cx="4275402" cy="337957"/>
          </a:xfrm>
          <a:prstGeom prst="rect">
            <a:avLst/>
          </a:prstGeom>
        </p:spPr>
        <p:txBody>
          <a:bodyPr vert="horz" lIns="91440" tIns="45720" rIns="91440" bIns="45720" rtlCol="0" anchor="b"/>
          <a:lstStyle>
            <a:lvl1pPr algn="r">
              <a:defRPr sz="1200"/>
            </a:lvl1pPr>
          </a:lstStyle>
          <a:p>
            <a:fld id="{8FB90CF9-207E-46F1-A23F-D42D036952F6}" type="slidenum">
              <a:rPr kumimoji="1" lang="ja-JP" altLang="en-US" smtClean="0"/>
              <a:t>‹#›</a:t>
            </a:fld>
            <a:endParaRPr kumimoji="1" lang="ja-JP" altLang="en-US"/>
          </a:p>
        </p:txBody>
      </p:sp>
    </p:spTree>
    <p:extLst>
      <p:ext uri="{BB962C8B-B14F-4D97-AF65-F5344CB8AC3E}">
        <p14:creationId xmlns:p14="http://schemas.microsoft.com/office/powerpoint/2010/main" val="324802355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FB90CF9-207E-46F1-A23F-D42D036952F6}" type="slidenum">
              <a:rPr kumimoji="1" lang="ja-JP" altLang="en-US" smtClean="0"/>
              <a:t>1</a:t>
            </a:fld>
            <a:endParaRPr kumimoji="1" lang="ja-JP" altLang="en-US"/>
          </a:p>
        </p:txBody>
      </p:sp>
    </p:spTree>
    <p:extLst>
      <p:ext uri="{BB962C8B-B14F-4D97-AF65-F5344CB8AC3E}">
        <p14:creationId xmlns:p14="http://schemas.microsoft.com/office/powerpoint/2010/main" val="2660027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FB90CF9-207E-46F1-A23F-D42D036952F6}" type="slidenum">
              <a:rPr kumimoji="1" lang="ja-JP" altLang="en-US" smtClean="0"/>
              <a:t>65</a:t>
            </a:fld>
            <a:endParaRPr kumimoji="1" lang="ja-JP" altLang="en-US"/>
          </a:p>
        </p:txBody>
      </p:sp>
    </p:spTree>
    <p:extLst>
      <p:ext uri="{BB962C8B-B14F-4D97-AF65-F5344CB8AC3E}">
        <p14:creationId xmlns:p14="http://schemas.microsoft.com/office/powerpoint/2010/main" val="19006376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1772CA-7DC0-4C57-BAF2-C961C99F54B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A243B4A-2027-42D5-9F3D-6F36448421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0077B9D9-A9D4-4A8D-B42C-6ED757A177C8}"/>
              </a:ext>
            </a:extLst>
          </p:cNvPr>
          <p:cNvSpPr>
            <a:spLocks noGrp="1"/>
          </p:cNvSpPr>
          <p:nvPr>
            <p:ph type="dt" sz="half" idx="10"/>
          </p:nvPr>
        </p:nvSpPr>
        <p:spPr/>
        <p:txBody>
          <a:bodyPr/>
          <a:lstStyle/>
          <a:p>
            <a:fld id="{548F1192-F7B2-4850-8228-8338C26D863C}" type="datetimeFigureOut">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4FC02589-6F53-45E0-A4CD-7BA129328CB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0D55D8E-0D7B-41F4-8B69-89C94BB84F10}"/>
              </a:ext>
            </a:extLst>
          </p:cNvPr>
          <p:cNvSpPr>
            <a:spLocks noGrp="1"/>
          </p:cNvSpPr>
          <p:nvPr>
            <p:ph type="sldNum" sz="quarter" idx="12"/>
          </p:nvPr>
        </p:nvSpPr>
        <p:spPr/>
        <p:txBody>
          <a:bodyPr/>
          <a:lstStyle/>
          <a:p>
            <a:fld id="{4875FA0E-7092-40DF-9C00-D6B473F91F0F}" type="slidenum">
              <a:rPr kumimoji="1" lang="ja-JP" altLang="en-US" smtClean="0"/>
              <a:t>‹#›</a:t>
            </a:fld>
            <a:endParaRPr kumimoji="1" lang="ja-JP" altLang="en-US"/>
          </a:p>
        </p:txBody>
      </p:sp>
    </p:spTree>
    <p:extLst>
      <p:ext uri="{BB962C8B-B14F-4D97-AF65-F5344CB8AC3E}">
        <p14:creationId xmlns:p14="http://schemas.microsoft.com/office/powerpoint/2010/main" val="59492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9A22FE-95FA-4E99-B9B5-F606E71888E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6F8D40E-40AA-40BC-BDE1-26C080F9B7C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6F42371-0AB5-4E70-8281-07401CD8D6D8}"/>
              </a:ext>
            </a:extLst>
          </p:cNvPr>
          <p:cNvSpPr>
            <a:spLocks noGrp="1"/>
          </p:cNvSpPr>
          <p:nvPr>
            <p:ph type="dt" sz="half" idx="10"/>
          </p:nvPr>
        </p:nvSpPr>
        <p:spPr/>
        <p:txBody>
          <a:bodyPr/>
          <a:lstStyle/>
          <a:p>
            <a:fld id="{548F1192-F7B2-4850-8228-8338C26D863C}" type="datetimeFigureOut">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24FF6DE8-F016-4222-BDE1-D388020454C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21EAF3A-7063-456A-A03B-97A00A9049BB}"/>
              </a:ext>
            </a:extLst>
          </p:cNvPr>
          <p:cNvSpPr>
            <a:spLocks noGrp="1"/>
          </p:cNvSpPr>
          <p:nvPr>
            <p:ph type="sldNum" sz="quarter" idx="12"/>
          </p:nvPr>
        </p:nvSpPr>
        <p:spPr/>
        <p:txBody>
          <a:bodyPr/>
          <a:lstStyle/>
          <a:p>
            <a:fld id="{4875FA0E-7092-40DF-9C00-D6B473F91F0F}" type="slidenum">
              <a:rPr kumimoji="1" lang="ja-JP" altLang="en-US" smtClean="0"/>
              <a:t>‹#›</a:t>
            </a:fld>
            <a:endParaRPr kumimoji="1" lang="ja-JP" altLang="en-US"/>
          </a:p>
        </p:txBody>
      </p:sp>
    </p:spTree>
    <p:extLst>
      <p:ext uri="{BB962C8B-B14F-4D97-AF65-F5344CB8AC3E}">
        <p14:creationId xmlns:p14="http://schemas.microsoft.com/office/powerpoint/2010/main" val="3234337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9A6C532-D397-409E-9F4B-DAD2B29C4C3D}"/>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955D24D-D918-4B30-9FBF-68EBA804EC1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DE6D19D-9361-4C48-8A30-FBA29DEA9D6D}"/>
              </a:ext>
            </a:extLst>
          </p:cNvPr>
          <p:cNvSpPr>
            <a:spLocks noGrp="1"/>
          </p:cNvSpPr>
          <p:nvPr>
            <p:ph type="dt" sz="half" idx="10"/>
          </p:nvPr>
        </p:nvSpPr>
        <p:spPr/>
        <p:txBody>
          <a:bodyPr/>
          <a:lstStyle/>
          <a:p>
            <a:fld id="{548F1192-F7B2-4850-8228-8338C26D863C}" type="datetimeFigureOut">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4D3C7B45-36D5-4756-8D28-E24F038D0A2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7D054E3-6FEB-4546-B20F-BA6AC8EAD8AC}"/>
              </a:ext>
            </a:extLst>
          </p:cNvPr>
          <p:cNvSpPr>
            <a:spLocks noGrp="1"/>
          </p:cNvSpPr>
          <p:nvPr>
            <p:ph type="sldNum" sz="quarter" idx="12"/>
          </p:nvPr>
        </p:nvSpPr>
        <p:spPr/>
        <p:txBody>
          <a:bodyPr/>
          <a:lstStyle/>
          <a:p>
            <a:fld id="{4875FA0E-7092-40DF-9C00-D6B473F91F0F}" type="slidenum">
              <a:rPr kumimoji="1" lang="ja-JP" altLang="en-US" smtClean="0"/>
              <a:t>‹#›</a:t>
            </a:fld>
            <a:endParaRPr kumimoji="1" lang="ja-JP" altLang="en-US"/>
          </a:p>
        </p:txBody>
      </p:sp>
    </p:spTree>
    <p:extLst>
      <p:ext uri="{BB962C8B-B14F-4D97-AF65-F5344CB8AC3E}">
        <p14:creationId xmlns:p14="http://schemas.microsoft.com/office/powerpoint/2010/main" val="34522321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CE66BF-5FAA-470B-B1B1-4FA00978A9BE}"/>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758D38C-755F-4D66-A29E-84D390514448}"/>
              </a:ext>
            </a:extLst>
          </p:cNvPr>
          <p:cNvSpPr>
            <a:spLocks noGrp="1"/>
          </p:cNvSpPr>
          <p:nvPr>
            <p:ph type="dt" sz="half" idx="10"/>
          </p:nvPr>
        </p:nvSpPr>
        <p:spPr/>
        <p:txBody>
          <a:bodyPr/>
          <a:lstStyle/>
          <a:p>
            <a:fld id="{548F1192-F7B2-4850-8228-8338C26D863C}" type="datetimeFigureOut">
              <a:rPr kumimoji="1" lang="ja-JP" altLang="en-US" smtClean="0"/>
              <a:t>2019/12/19</a:t>
            </a:fld>
            <a:endParaRPr kumimoji="1" lang="ja-JP" altLang="en-US"/>
          </a:p>
        </p:txBody>
      </p:sp>
      <p:sp>
        <p:nvSpPr>
          <p:cNvPr id="4" name="フッター プレースホルダー 3">
            <a:extLst>
              <a:ext uri="{FF2B5EF4-FFF2-40B4-BE49-F238E27FC236}">
                <a16:creationId xmlns:a16="http://schemas.microsoft.com/office/drawing/2014/main" id="{53A187A3-B3C1-4220-A86B-640BC239907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477AF5C-290D-4CA6-9C65-591FFDD34E3B}"/>
              </a:ext>
            </a:extLst>
          </p:cNvPr>
          <p:cNvSpPr>
            <a:spLocks noGrp="1"/>
          </p:cNvSpPr>
          <p:nvPr>
            <p:ph type="sldNum" sz="quarter" idx="12"/>
          </p:nvPr>
        </p:nvSpPr>
        <p:spPr/>
        <p:txBody>
          <a:bodyPr/>
          <a:lstStyle/>
          <a:p>
            <a:fld id="{4875FA0E-7092-40DF-9C00-D6B473F91F0F}" type="slidenum">
              <a:rPr kumimoji="1" lang="ja-JP" altLang="en-US" smtClean="0"/>
              <a:t>‹#›</a:t>
            </a:fld>
            <a:endParaRPr kumimoji="1" lang="ja-JP" altLang="en-US"/>
          </a:p>
        </p:txBody>
      </p:sp>
    </p:spTree>
    <p:extLst>
      <p:ext uri="{BB962C8B-B14F-4D97-AF65-F5344CB8AC3E}">
        <p14:creationId xmlns:p14="http://schemas.microsoft.com/office/powerpoint/2010/main" val="3765612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5E18E45-3EBF-48F0-9F0E-36C4ACE623C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25B42A9D-AC0D-4F01-BA2A-E3BE0BD9618D}"/>
              </a:ext>
            </a:extLst>
          </p:cNvPr>
          <p:cNvSpPr>
            <a:spLocks noGrp="1"/>
          </p:cNvSpPr>
          <p:nvPr>
            <p:ph type="dt" sz="half" idx="10"/>
          </p:nvPr>
        </p:nvSpPr>
        <p:spPr/>
        <p:txBody>
          <a:bodyPr/>
          <a:lstStyle/>
          <a:p>
            <a:fld id="{548F1192-F7B2-4850-8228-8338C26D863C}" type="datetimeFigureOut">
              <a:rPr kumimoji="1" lang="ja-JP" altLang="en-US" smtClean="0"/>
              <a:t>2019/12/19</a:t>
            </a:fld>
            <a:endParaRPr kumimoji="1" lang="ja-JP" altLang="en-US"/>
          </a:p>
        </p:txBody>
      </p:sp>
      <p:sp>
        <p:nvSpPr>
          <p:cNvPr id="4" name="フッター プレースホルダー 3">
            <a:extLst>
              <a:ext uri="{FF2B5EF4-FFF2-40B4-BE49-F238E27FC236}">
                <a16:creationId xmlns:a16="http://schemas.microsoft.com/office/drawing/2014/main" id="{67CB8DE1-A0E7-4431-A962-105E7C30291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36264506-04EE-4930-B8FD-AC541DE91B30}"/>
              </a:ext>
            </a:extLst>
          </p:cNvPr>
          <p:cNvSpPr>
            <a:spLocks noGrp="1"/>
          </p:cNvSpPr>
          <p:nvPr>
            <p:ph type="sldNum" sz="quarter" idx="12"/>
          </p:nvPr>
        </p:nvSpPr>
        <p:spPr/>
        <p:txBody>
          <a:bodyPr/>
          <a:lstStyle/>
          <a:p>
            <a:fld id="{4875FA0E-7092-40DF-9C00-D6B473F91F0F}" type="slidenum">
              <a:rPr kumimoji="1" lang="ja-JP" altLang="en-US" smtClean="0"/>
              <a:t>‹#›</a:t>
            </a:fld>
            <a:endParaRPr kumimoji="1" lang="ja-JP" altLang="en-US"/>
          </a:p>
        </p:txBody>
      </p:sp>
    </p:spTree>
    <p:extLst>
      <p:ext uri="{BB962C8B-B14F-4D97-AF65-F5344CB8AC3E}">
        <p14:creationId xmlns:p14="http://schemas.microsoft.com/office/powerpoint/2010/main" val="1047816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ＮＲＣ 発表用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8AD130-1B09-4739-8BC6-C65AB8C03B90}"/>
              </a:ext>
            </a:extLst>
          </p:cNvPr>
          <p:cNvSpPr>
            <a:spLocks noGrp="1"/>
          </p:cNvSpPr>
          <p:nvPr>
            <p:ph type="title" hasCustomPrompt="1"/>
          </p:nvPr>
        </p:nvSpPr>
        <p:spPr/>
        <p:txBody>
          <a:bodyPr/>
          <a:lstStyle/>
          <a:p>
            <a:r>
              <a:rPr kumimoji="1" lang="ja-JP" altLang="en-US" dirty="0"/>
              <a:t>タイトル</a:t>
            </a:r>
          </a:p>
        </p:txBody>
      </p:sp>
      <p:sp>
        <p:nvSpPr>
          <p:cNvPr id="5" name="スライド番号プレースホルダー 4">
            <a:extLst>
              <a:ext uri="{FF2B5EF4-FFF2-40B4-BE49-F238E27FC236}">
                <a16:creationId xmlns:a16="http://schemas.microsoft.com/office/drawing/2014/main" id="{D43B9D2F-91B2-4835-86F2-EC7F89509FE1}"/>
              </a:ext>
            </a:extLst>
          </p:cNvPr>
          <p:cNvSpPr>
            <a:spLocks noGrp="1"/>
          </p:cNvSpPr>
          <p:nvPr>
            <p:ph type="sldNum" sz="quarter" idx="12"/>
          </p:nvPr>
        </p:nvSpPr>
        <p:spPr/>
        <p:txBody>
          <a:bodyPr/>
          <a:lstStyle/>
          <a:p>
            <a:r>
              <a:rPr lang="ja-JP" altLang="en-US" dirty="0"/>
              <a:t>   　　ｅクチコミの有効性　　　　　　</a:t>
            </a:r>
            <a:fld id="{4875FA0E-7092-40DF-9C00-D6B473F91F0F}" type="slidenum">
              <a:rPr lang="ja-JP" altLang="en-US" smtClean="0"/>
              <a:pPr/>
              <a:t>‹#›</a:t>
            </a:fld>
            <a:endParaRPr lang="ja-JP" altLang="en-US" dirty="0"/>
          </a:p>
        </p:txBody>
      </p:sp>
      <p:cxnSp>
        <p:nvCxnSpPr>
          <p:cNvPr id="7" name="直線コネクタ 6">
            <a:extLst>
              <a:ext uri="{FF2B5EF4-FFF2-40B4-BE49-F238E27FC236}">
                <a16:creationId xmlns:a16="http://schemas.microsoft.com/office/drawing/2014/main" id="{0CEA69F0-8C85-4745-8C5B-7BA746BE76B6}"/>
              </a:ext>
            </a:extLst>
          </p:cNvPr>
          <p:cNvCxnSpPr>
            <a:cxnSpLocks/>
          </p:cNvCxnSpPr>
          <p:nvPr userDrawn="1"/>
        </p:nvCxnSpPr>
        <p:spPr>
          <a:xfrm>
            <a:off x="838200" y="1500187"/>
            <a:ext cx="11353800" cy="0"/>
          </a:xfrm>
          <a:prstGeom prst="line">
            <a:avLst/>
          </a:prstGeom>
          <a:ln w="19050">
            <a:solidFill>
              <a:srgbClr val="22D0D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5153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CAB6028-15C8-44D6-973D-CBCD15B38758}"/>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489502C-7DAA-4C91-AC00-DE71ECB251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D8D48B3D-BBFD-4E9B-A564-3BDB5B6B0DC8}"/>
              </a:ext>
            </a:extLst>
          </p:cNvPr>
          <p:cNvSpPr>
            <a:spLocks noGrp="1"/>
          </p:cNvSpPr>
          <p:nvPr>
            <p:ph type="dt" sz="half" idx="10"/>
          </p:nvPr>
        </p:nvSpPr>
        <p:spPr/>
        <p:txBody>
          <a:bodyPr/>
          <a:lstStyle/>
          <a:p>
            <a:fld id="{8A718676-5055-4F5F-B67B-50F9E7F3105F}" type="datetimeFigureOut">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D5567EF0-3D3F-40B9-9C41-C456DDE66D6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DD523B5-BFD9-4153-815C-FD6FCD6659EA}"/>
              </a:ext>
            </a:extLst>
          </p:cNvPr>
          <p:cNvSpPr>
            <a:spLocks noGrp="1"/>
          </p:cNvSpPr>
          <p:nvPr>
            <p:ph type="sldNum" sz="quarter" idx="12"/>
          </p:nvPr>
        </p:nvSpPr>
        <p:spPr/>
        <p:txBody>
          <a:bodyPr/>
          <a:lstStyle/>
          <a:p>
            <a:fld id="{FAEC15BD-03B5-448B-9E91-A02818C5D101}" type="slidenum">
              <a:rPr kumimoji="1" lang="ja-JP" altLang="en-US" smtClean="0"/>
              <a:t>‹#›</a:t>
            </a:fld>
            <a:endParaRPr kumimoji="1" lang="ja-JP" altLang="en-US"/>
          </a:p>
        </p:txBody>
      </p:sp>
    </p:spTree>
    <p:extLst>
      <p:ext uri="{BB962C8B-B14F-4D97-AF65-F5344CB8AC3E}">
        <p14:creationId xmlns:p14="http://schemas.microsoft.com/office/powerpoint/2010/main" val="36108835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33A900-D56A-487B-956B-FBCF089B396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117A5C2-0E52-424C-B14A-97D7D00B72C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8D0D9AF-7940-4C99-8251-D041F0ED82B6}"/>
              </a:ext>
            </a:extLst>
          </p:cNvPr>
          <p:cNvSpPr>
            <a:spLocks noGrp="1"/>
          </p:cNvSpPr>
          <p:nvPr>
            <p:ph type="dt" sz="half" idx="10"/>
          </p:nvPr>
        </p:nvSpPr>
        <p:spPr/>
        <p:txBody>
          <a:bodyPr/>
          <a:lstStyle/>
          <a:p>
            <a:fld id="{8A718676-5055-4F5F-B67B-50F9E7F3105F}" type="datetimeFigureOut">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2FB22E91-8D4E-44E5-A1E1-B212C2F439C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2F98E4C-9636-4BE2-8575-3D576A3E3E00}"/>
              </a:ext>
            </a:extLst>
          </p:cNvPr>
          <p:cNvSpPr>
            <a:spLocks noGrp="1"/>
          </p:cNvSpPr>
          <p:nvPr>
            <p:ph type="sldNum" sz="quarter" idx="12"/>
          </p:nvPr>
        </p:nvSpPr>
        <p:spPr/>
        <p:txBody>
          <a:bodyPr/>
          <a:lstStyle/>
          <a:p>
            <a:fld id="{FAEC15BD-03B5-448B-9E91-A02818C5D101}" type="slidenum">
              <a:rPr kumimoji="1" lang="ja-JP" altLang="en-US" smtClean="0"/>
              <a:t>‹#›</a:t>
            </a:fld>
            <a:endParaRPr kumimoji="1" lang="ja-JP" altLang="en-US"/>
          </a:p>
        </p:txBody>
      </p:sp>
    </p:spTree>
    <p:extLst>
      <p:ext uri="{BB962C8B-B14F-4D97-AF65-F5344CB8AC3E}">
        <p14:creationId xmlns:p14="http://schemas.microsoft.com/office/powerpoint/2010/main" val="3814251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30ECC3-4AE1-42B9-ABFA-6994C6B9CE2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C5056AF-55E5-40D5-B8B1-0C4B35775B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350CD51-6A94-4325-8EAA-4A2BFE1AC04B}"/>
              </a:ext>
            </a:extLst>
          </p:cNvPr>
          <p:cNvSpPr>
            <a:spLocks noGrp="1"/>
          </p:cNvSpPr>
          <p:nvPr>
            <p:ph type="dt" sz="half" idx="10"/>
          </p:nvPr>
        </p:nvSpPr>
        <p:spPr/>
        <p:txBody>
          <a:bodyPr/>
          <a:lstStyle/>
          <a:p>
            <a:fld id="{8A718676-5055-4F5F-B67B-50F9E7F3105F}" type="datetimeFigureOut">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E004EE08-7E81-43E4-93F7-F7607C640DF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F75A527-FC08-4924-BB45-DA605C19400F}"/>
              </a:ext>
            </a:extLst>
          </p:cNvPr>
          <p:cNvSpPr>
            <a:spLocks noGrp="1"/>
          </p:cNvSpPr>
          <p:nvPr>
            <p:ph type="sldNum" sz="quarter" idx="12"/>
          </p:nvPr>
        </p:nvSpPr>
        <p:spPr/>
        <p:txBody>
          <a:bodyPr/>
          <a:lstStyle/>
          <a:p>
            <a:fld id="{FAEC15BD-03B5-448B-9E91-A02818C5D101}" type="slidenum">
              <a:rPr kumimoji="1" lang="ja-JP" altLang="en-US" smtClean="0"/>
              <a:t>‹#›</a:t>
            </a:fld>
            <a:endParaRPr kumimoji="1" lang="ja-JP" altLang="en-US"/>
          </a:p>
        </p:txBody>
      </p:sp>
    </p:spTree>
    <p:extLst>
      <p:ext uri="{BB962C8B-B14F-4D97-AF65-F5344CB8AC3E}">
        <p14:creationId xmlns:p14="http://schemas.microsoft.com/office/powerpoint/2010/main" val="35606801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8CFD08-D094-4C64-80F6-A93E2FB0100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59A6FAE-7247-4AB6-9EF7-196698DF26F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21CF88A-112F-44D1-90D0-5E71CC6D475B}"/>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DDCFF70-91D2-4B33-9E45-37DD801F6C86}"/>
              </a:ext>
            </a:extLst>
          </p:cNvPr>
          <p:cNvSpPr>
            <a:spLocks noGrp="1"/>
          </p:cNvSpPr>
          <p:nvPr>
            <p:ph type="dt" sz="half" idx="10"/>
          </p:nvPr>
        </p:nvSpPr>
        <p:spPr/>
        <p:txBody>
          <a:bodyPr/>
          <a:lstStyle/>
          <a:p>
            <a:fld id="{8A718676-5055-4F5F-B67B-50F9E7F3105F}" type="datetimeFigureOut">
              <a:rPr kumimoji="1" lang="ja-JP" altLang="en-US" smtClean="0"/>
              <a:t>2019/12/19</a:t>
            </a:fld>
            <a:endParaRPr kumimoji="1" lang="ja-JP" altLang="en-US"/>
          </a:p>
        </p:txBody>
      </p:sp>
      <p:sp>
        <p:nvSpPr>
          <p:cNvPr id="6" name="フッター プレースホルダー 5">
            <a:extLst>
              <a:ext uri="{FF2B5EF4-FFF2-40B4-BE49-F238E27FC236}">
                <a16:creationId xmlns:a16="http://schemas.microsoft.com/office/drawing/2014/main" id="{F36E1C9B-122C-49A9-8BF6-9CE8CB9762E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73348F7-1536-40F9-9FC6-7293B5C5717C}"/>
              </a:ext>
            </a:extLst>
          </p:cNvPr>
          <p:cNvSpPr>
            <a:spLocks noGrp="1"/>
          </p:cNvSpPr>
          <p:nvPr>
            <p:ph type="sldNum" sz="quarter" idx="12"/>
          </p:nvPr>
        </p:nvSpPr>
        <p:spPr/>
        <p:txBody>
          <a:bodyPr/>
          <a:lstStyle/>
          <a:p>
            <a:fld id="{FAEC15BD-03B5-448B-9E91-A02818C5D101}" type="slidenum">
              <a:rPr kumimoji="1" lang="ja-JP" altLang="en-US" smtClean="0"/>
              <a:t>‹#›</a:t>
            </a:fld>
            <a:endParaRPr kumimoji="1" lang="ja-JP" altLang="en-US"/>
          </a:p>
        </p:txBody>
      </p:sp>
    </p:spTree>
    <p:extLst>
      <p:ext uri="{BB962C8B-B14F-4D97-AF65-F5344CB8AC3E}">
        <p14:creationId xmlns:p14="http://schemas.microsoft.com/office/powerpoint/2010/main" val="23410204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3C6C77-7660-4955-A237-6065B338B369}"/>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9240DB3-61A6-4E94-967E-3926C47977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C7D261D0-424E-4647-B634-F483D856FF4F}"/>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032ECFB-7D4A-4712-8B5E-B2ABBEC50D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328621F-83E3-4D8A-A222-1B3995BE336C}"/>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51B8AB5-F776-4D88-8292-1A560C9B5231}"/>
              </a:ext>
            </a:extLst>
          </p:cNvPr>
          <p:cNvSpPr>
            <a:spLocks noGrp="1"/>
          </p:cNvSpPr>
          <p:nvPr>
            <p:ph type="dt" sz="half" idx="10"/>
          </p:nvPr>
        </p:nvSpPr>
        <p:spPr/>
        <p:txBody>
          <a:bodyPr/>
          <a:lstStyle/>
          <a:p>
            <a:fld id="{8A718676-5055-4F5F-B67B-50F9E7F3105F}" type="datetimeFigureOut">
              <a:rPr kumimoji="1" lang="ja-JP" altLang="en-US" smtClean="0"/>
              <a:t>2019/12/19</a:t>
            </a:fld>
            <a:endParaRPr kumimoji="1" lang="ja-JP" altLang="en-US"/>
          </a:p>
        </p:txBody>
      </p:sp>
      <p:sp>
        <p:nvSpPr>
          <p:cNvPr id="8" name="フッター プレースホルダー 7">
            <a:extLst>
              <a:ext uri="{FF2B5EF4-FFF2-40B4-BE49-F238E27FC236}">
                <a16:creationId xmlns:a16="http://schemas.microsoft.com/office/drawing/2014/main" id="{8393721B-3DF8-40D4-9BC9-2753AF42EFC9}"/>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00A38EE9-D401-49C7-8D8D-891F301E7825}"/>
              </a:ext>
            </a:extLst>
          </p:cNvPr>
          <p:cNvSpPr>
            <a:spLocks noGrp="1"/>
          </p:cNvSpPr>
          <p:nvPr>
            <p:ph type="sldNum" sz="quarter" idx="12"/>
          </p:nvPr>
        </p:nvSpPr>
        <p:spPr/>
        <p:txBody>
          <a:bodyPr/>
          <a:lstStyle/>
          <a:p>
            <a:fld id="{FAEC15BD-03B5-448B-9E91-A02818C5D101}" type="slidenum">
              <a:rPr kumimoji="1" lang="ja-JP" altLang="en-US" smtClean="0"/>
              <a:t>‹#›</a:t>
            </a:fld>
            <a:endParaRPr kumimoji="1" lang="ja-JP" altLang="en-US"/>
          </a:p>
        </p:txBody>
      </p:sp>
    </p:spTree>
    <p:extLst>
      <p:ext uri="{BB962C8B-B14F-4D97-AF65-F5344CB8AC3E}">
        <p14:creationId xmlns:p14="http://schemas.microsoft.com/office/powerpoint/2010/main" val="958755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F54FD2-8888-43A4-B37B-2500351390A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4AF7A7C-34CF-4E51-8FDF-4F41DEE3FDC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9F69FD1-7924-4C2D-9953-990DBB1FD705}"/>
              </a:ext>
            </a:extLst>
          </p:cNvPr>
          <p:cNvSpPr>
            <a:spLocks noGrp="1"/>
          </p:cNvSpPr>
          <p:nvPr>
            <p:ph type="dt" sz="half" idx="10"/>
          </p:nvPr>
        </p:nvSpPr>
        <p:spPr/>
        <p:txBody>
          <a:bodyPr/>
          <a:lstStyle/>
          <a:p>
            <a:fld id="{548F1192-F7B2-4850-8228-8338C26D863C}" type="datetimeFigureOut">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78CD3699-2286-48FE-8FBB-3A1073DF5FD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AE7520E-6E85-4C36-8F22-2048CE11461B}"/>
              </a:ext>
            </a:extLst>
          </p:cNvPr>
          <p:cNvSpPr>
            <a:spLocks noGrp="1"/>
          </p:cNvSpPr>
          <p:nvPr>
            <p:ph type="sldNum" sz="quarter" idx="12"/>
          </p:nvPr>
        </p:nvSpPr>
        <p:spPr/>
        <p:txBody>
          <a:bodyPr/>
          <a:lstStyle/>
          <a:p>
            <a:fld id="{4875FA0E-7092-40DF-9C00-D6B473F91F0F}" type="slidenum">
              <a:rPr kumimoji="1" lang="ja-JP" altLang="en-US" smtClean="0"/>
              <a:t>‹#›</a:t>
            </a:fld>
            <a:endParaRPr kumimoji="1" lang="ja-JP" altLang="en-US"/>
          </a:p>
        </p:txBody>
      </p:sp>
    </p:spTree>
    <p:extLst>
      <p:ext uri="{BB962C8B-B14F-4D97-AF65-F5344CB8AC3E}">
        <p14:creationId xmlns:p14="http://schemas.microsoft.com/office/powerpoint/2010/main" val="38199077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A3EFD5B-E39C-432D-8446-0ED240384A8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690C140C-82B9-4E13-BAA3-631A5067AA4D}"/>
              </a:ext>
            </a:extLst>
          </p:cNvPr>
          <p:cNvSpPr>
            <a:spLocks noGrp="1"/>
          </p:cNvSpPr>
          <p:nvPr>
            <p:ph type="dt" sz="half" idx="10"/>
          </p:nvPr>
        </p:nvSpPr>
        <p:spPr/>
        <p:txBody>
          <a:bodyPr/>
          <a:lstStyle/>
          <a:p>
            <a:fld id="{8A718676-5055-4F5F-B67B-50F9E7F3105F}" type="datetimeFigureOut">
              <a:rPr kumimoji="1" lang="ja-JP" altLang="en-US" smtClean="0"/>
              <a:t>2019/12/19</a:t>
            </a:fld>
            <a:endParaRPr kumimoji="1" lang="ja-JP" altLang="en-US"/>
          </a:p>
        </p:txBody>
      </p:sp>
      <p:sp>
        <p:nvSpPr>
          <p:cNvPr id="4" name="フッター プレースホルダー 3">
            <a:extLst>
              <a:ext uri="{FF2B5EF4-FFF2-40B4-BE49-F238E27FC236}">
                <a16:creationId xmlns:a16="http://schemas.microsoft.com/office/drawing/2014/main" id="{A625EB4E-0851-4EA4-8118-97D133A8C4F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F30F3C4-E408-48A9-A7D6-9A248B27D32E}"/>
              </a:ext>
            </a:extLst>
          </p:cNvPr>
          <p:cNvSpPr>
            <a:spLocks noGrp="1"/>
          </p:cNvSpPr>
          <p:nvPr>
            <p:ph type="sldNum" sz="quarter" idx="12"/>
          </p:nvPr>
        </p:nvSpPr>
        <p:spPr/>
        <p:txBody>
          <a:bodyPr/>
          <a:lstStyle/>
          <a:p>
            <a:fld id="{FAEC15BD-03B5-448B-9E91-A02818C5D101}" type="slidenum">
              <a:rPr kumimoji="1" lang="ja-JP" altLang="en-US" smtClean="0"/>
              <a:t>‹#›</a:t>
            </a:fld>
            <a:endParaRPr kumimoji="1" lang="ja-JP" altLang="en-US"/>
          </a:p>
        </p:txBody>
      </p:sp>
    </p:spTree>
    <p:extLst>
      <p:ext uri="{BB962C8B-B14F-4D97-AF65-F5344CB8AC3E}">
        <p14:creationId xmlns:p14="http://schemas.microsoft.com/office/powerpoint/2010/main" val="17431826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0C9C96F3-2F19-45D0-ABF8-D8FC48C692C5}"/>
              </a:ext>
            </a:extLst>
          </p:cNvPr>
          <p:cNvSpPr>
            <a:spLocks noGrp="1"/>
          </p:cNvSpPr>
          <p:nvPr>
            <p:ph type="dt" sz="half" idx="10"/>
          </p:nvPr>
        </p:nvSpPr>
        <p:spPr/>
        <p:txBody>
          <a:bodyPr/>
          <a:lstStyle/>
          <a:p>
            <a:fld id="{8A718676-5055-4F5F-B67B-50F9E7F3105F}" type="datetimeFigureOut">
              <a:rPr kumimoji="1" lang="ja-JP" altLang="en-US" smtClean="0"/>
              <a:t>2019/12/19</a:t>
            </a:fld>
            <a:endParaRPr kumimoji="1" lang="ja-JP" altLang="en-US"/>
          </a:p>
        </p:txBody>
      </p:sp>
      <p:sp>
        <p:nvSpPr>
          <p:cNvPr id="3" name="フッター プレースホルダー 2">
            <a:extLst>
              <a:ext uri="{FF2B5EF4-FFF2-40B4-BE49-F238E27FC236}">
                <a16:creationId xmlns:a16="http://schemas.microsoft.com/office/drawing/2014/main" id="{DDCAACD8-9D11-463C-B63A-DF0C7001BA1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DB997C5-A4F7-4728-991C-E6BD617C1815}"/>
              </a:ext>
            </a:extLst>
          </p:cNvPr>
          <p:cNvSpPr>
            <a:spLocks noGrp="1"/>
          </p:cNvSpPr>
          <p:nvPr>
            <p:ph type="sldNum" sz="quarter" idx="12"/>
          </p:nvPr>
        </p:nvSpPr>
        <p:spPr/>
        <p:txBody>
          <a:bodyPr/>
          <a:lstStyle/>
          <a:p>
            <a:fld id="{FAEC15BD-03B5-448B-9E91-A02818C5D101}" type="slidenum">
              <a:rPr kumimoji="1" lang="ja-JP" altLang="en-US" smtClean="0"/>
              <a:t>‹#›</a:t>
            </a:fld>
            <a:endParaRPr kumimoji="1" lang="ja-JP" altLang="en-US"/>
          </a:p>
        </p:txBody>
      </p:sp>
    </p:spTree>
    <p:extLst>
      <p:ext uri="{BB962C8B-B14F-4D97-AF65-F5344CB8AC3E}">
        <p14:creationId xmlns:p14="http://schemas.microsoft.com/office/powerpoint/2010/main" val="34891394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C02D33-4B93-4785-B552-C290B0F157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61A9CE7-0280-4E46-9BC8-9500DBC5B9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9F99EE8-D66B-4ADF-A2B2-0E3000C4F1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0612841-D33A-4FD5-9AC6-84132098BB01}"/>
              </a:ext>
            </a:extLst>
          </p:cNvPr>
          <p:cNvSpPr>
            <a:spLocks noGrp="1"/>
          </p:cNvSpPr>
          <p:nvPr>
            <p:ph type="dt" sz="half" idx="10"/>
          </p:nvPr>
        </p:nvSpPr>
        <p:spPr/>
        <p:txBody>
          <a:bodyPr/>
          <a:lstStyle/>
          <a:p>
            <a:fld id="{8A718676-5055-4F5F-B67B-50F9E7F3105F}" type="datetimeFigureOut">
              <a:rPr kumimoji="1" lang="ja-JP" altLang="en-US" smtClean="0"/>
              <a:t>2019/12/19</a:t>
            </a:fld>
            <a:endParaRPr kumimoji="1" lang="ja-JP" altLang="en-US"/>
          </a:p>
        </p:txBody>
      </p:sp>
      <p:sp>
        <p:nvSpPr>
          <p:cNvPr id="6" name="フッター プレースホルダー 5">
            <a:extLst>
              <a:ext uri="{FF2B5EF4-FFF2-40B4-BE49-F238E27FC236}">
                <a16:creationId xmlns:a16="http://schemas.microsoft.com/office/drawing/2014/main" id="{CDFCF92D-6E24-4D6B-A0E7-3C0AA140C0B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16B57A-3CAE-40A9-824C-6DE33683C4AE}"/>
              </a:ext>
            </a:extLst>
          </p:cNvPr>
          <p:cNvSpPr>
            <a:spLocks noGrp="1"/>
          </p:cNvSpPr>
          <p:nvPr>
            <p:ph type="sldNum" sz="quarter" idx="12"/>
          </p:nvPr>
        </p:nvSpPr>
        <p:spPr/>
        <p:txBody>
          <a:bodyPr/>
          <a:lstStyle/>
          <a:p>
            <a:fld id="{FAEC15BD-03B5-448B-9E91-A02818C5D101}" type="slidenum">
              <a:rPr kumimoji="1" lang="ja-JP" altLang="en-US" smtClean="0"/>
              <a:t>‹#›</a:t>
            </a:fld>
            <a:endParaRPr kumimoji="1" lang="ja-JP" altLang="en-US"/>
          </a:p>
        </p:txBody>
      </p:sp>
    </p:spTree>
    <p:extLst>
      <p:ext uri="{BB962C8B-B14F-4D97-AF65-F5344CB8AC3E}">
        <p14:creationId xmlns:p14="http://schemas.microsoft.com/office/powerpoint/2010/main" val="37539394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E7E3385-08FD-425C-B41C-5DEAF5D68C0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A15EC214-42FD-4D76-9C1A-6263D3103A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D0C87ABF-DAD0-489C-A9D7-E8383AB44F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5D6D6F5-7DCF-4A69-AAB7-5BD1A45AB005}"/>
              </a:ext>
            </a:extLst>
          </p:cNvPr>
          <p:cNvSpPr>
            <a:spLocks noGrp="1"/>
          </p:cNvSpPr>
          <p:nvPr>
            <p:ph type="dt" sz="half" idx="10"/>
          </p:nvPr>
        </p:nvSpPr>
        <p:spPr/>
        <p:txBody>
          <a:bodyPr/>
          <a:lstStyle/>
          <a:p>
            <a:fld id="{8A718676-5055-4F5F-B67B-50F9E7F3105F}" type="datetimeFigureOut">
              <a:rPr kumimoji="1" lang="ja-JP" altLang="en-US" smtClean="0"/>
              <a:t>2019/12/19</a:t>
            </a:fld>
            <a:endParaRPr kumimoji="1" lang="ja-JP" altLang="en-US"/>
          </a:p>
        </p:txBody>
      </p:sp>
      <p:sp>
        <p:nvSpPr>
          <p:cNvPr id="6" name="フッター プレースホルダー 5">
            <a:extLst>
              <a:ext uri="{FF2B5EF4-FFF2-40B4-BE49-F238E27FC236}">
                <a16:creationId xmlns:a16="http://schemas.microsoft.com/office/drawing/2014/main" id="{883541FC-6773-44B0-BED3-92F1C77F484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633BD2B-6034-455A-B00B-F489A5153E3C}"/>
              </a:ext>
            </a:extLst>
          </p:cNvPr>
          <p:cNvSpPr>
            <a:spLocks noGrp="1"/>
          </p:cNvSpPr>
          <p:nvPr>
            <p:ph type="sldNum" sz="quarter" idx="12"/>
          </p:nvPr>
        </p:nvSpPr>
        <p:spPr/>
        <p:txBody>
          <a:bodyPr/>
          <a:lstStyle/>
          <a:p>
            <a:fld id="{FAEC15BD-03B5-448B-9E91-A02818C5D101}" type="slidenum">
              <a:rPr kumimoji="1" lang="ja-JP" altLang="en-US" smtClean="0"/>
              <a:t>‹#›</a:t>
            </a:fld>
            <a:endParaRPr kumimoji="1" lang="ja-JP" altLang="en-US"/>
          </a:p>
        </p:txBody>
      </p:sp>
    </p:spTree>
    <p:extLst>
      <p:ext uri="{BB962C8B-B14F-4D97-AF65-F5344CB8AC3E}">
        <p14:creationId xmlns:p14="http://schemas.microsoft.com/office/powerpoint/2010/main" val="2516074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2BC5A6C-8599-4CCE-B52B-85F1D2E0A21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4DDA0E5-4204-41DB-AF03-E4E37AC35F87}"/>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5B463A0-7818-4C1E-9F49-34337C76684F}"/>
              </a:ext>
            </a:extLst>
          </p:cNvPr>
          <p:cNvSpPr>
            <a:spLocks noGrp="1"/>
          </p:cNvSpPr>
          <p:nvPr>
            <p:ph type="dt" sz="half" idx="10"/>
          </p:nvPr>
        </p:nvSpPr>
        <p:spPr/>
        <p:txBody>
          <a:bodyPr/>
          <a:lstStyle/>
          <a:p>
            <a:fld id="{8A718676-5055-4F5F-B67B-50F9E7F3105F}" type="datetimeFigureOut">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C4ED640C-5805-4A7C-B0EE-9B2397509C7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A52E756-C53B-429F-AE43-BF12B2BF9A19}"/>
              </a:ext>
            </a:extLst>
          </p:cNvPr>
          <p:cNvSpPr>
            <a:spLocks noGrp="1"/>
          </p:cNvSpPr>
          <p:nvPr>
            <p:ph type="sldNum" sz="quarter" idx="12"/>
          </p:nvPr>
        </p:nvSpPr>
        <p:spPr/>
        <p:txBody>
          <a:bodyPr/>
          <a:lstStyle/>
          <a:p>
            <a:fld id="{FAEC15BD-03B5-448B-9E91-A02818C5D101}" type="slidenum">
              <a:rPr kumimoji="1" lang="ja-JP" altLang="en-US" smtClean="0"/>
              <a:t>‹#›</a:t>
            </a:fld>
            <a:endParaRPr kumimoji="1" lang="ja-JP" altLang="en-US"/>
          </a:p>
        </p:txBody>
      </p:sp>
    </p:spTree>
    <p:extLst>
      <p:ext uri="{BB962C8B-B14F-4D97-AF65-F5344CB8AC3E}">
        <p14:creationId xmlns:p14="http://schemas.microsoft.com/office/powerpoint/2010/main" val="29810565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5E74D1E-16ED-465B-B611-2600DB2014E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36A1EEE-ED32-4876-AC93-004E50F79CCB}"/>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4919663-3FB2-4A20-ADE7-5825FE6DE591}"/>
              </a:ext>
            </a:extLst>
          </p:cNvPr>
          <p:cNvSpPr>
            <a:spLocks noGrp="1"/>
          </p:cNvSpPr>
          <p:nvPr>
            <p:ph type="dt" sz="half" idx="10"/>
          </p:nvPr>
        </p:nvSpPr>
        <p:spPr/>
        <p:txBody>
          <a:bodyPr/>
          <a:lstStyle/>
          <a:p>
            <a:fld id="{8A718676-5055-4F5F-B67B-50F9E7F3105F}" type="datetimeFigureOut">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B43890D6-A9B4-427A-BC5E-ABB66D4CED6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5F0E778-19C7-4C3B-9D54-ED3407262806}"/>
              </a:ext>
            </a:extLst>
          </p:cNvPr>
          <p:cNvSpPr>
            <a:spLocks noGrp="1"/>
          </p:cNvSpPr>
          <p:nvPr>
            <p:ph type="sldNum" sz="quarter" idx="12"/>
          </p:nvPr>
        </p:nvSpPr>
        <p:spPr/>
        <p:txBody>
          <a:bodyPr/>
          <a:lstStyle/>
          <a:p>
            <a:fld id="{FAEC15BD-03B5-448B-9E91-A02818C5D101}" type="slidenum">
              <a:rPr kumimoji="1" lang="ja-JP" altLang="en-US" smtClean="0"/>
              <a:t>‹#›</a:t>
            </a:fld>
            <a:endParaRPr kumimoji="1" lang="ja-JP" altLang="en-US"/>
          </a:p>
        </p:txBody>
      </p:sp>
    </p:spTree>
    <p:extLst>
      <p:ext uri="{BB962C8B-B14F-4D97-AF65-F5344CB8AC3E}">
        <p14:creationId xmlns:p14="http://schemas.microsoft.com/office/powerpoint/2010/main" val="4009302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C0C60D-8075-4FB9-B64C-03F1BD90BA5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74BBFA7-E6E6-4D49-8DF5-F4DB521A82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7DCA662-31D6-4132-9EE3-C442ACFD905D}"/>
              </a:ext>
            </a:extLst>
          </p:cNvPr>
          <p:cNvSpPr>
            <a:spLocks noGrp="1"/>
          </p:cNvSpPr>
          <p:nvPr>
            <p:ph type="dt" sz="half" idx="10"/>
          </p:nvPr>
        </p:nvSpPr>
        <p:spPr/>
        <p:txBody>
          <a:bodyPr/>
          <a:lstStyle/>
          <a:p>
            <a:fld id="{548F1192-F7B2-4850-8228-8338C26D863C}" type="datetimeFigureOut">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8E3C6F9F-6DCD-4839-8859-29BCF053E23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20827E8-3395-4C91-B9F1-AA7EFCE1CD52}"/>
              </a:ext>
            </a:extLst>
          </p:cNvPr>
          <p:cNvSpPr>
            <a:spLocks noGrp="1"/>
          </p:cNvSpPr>
          <p:nvPr>
            <p:ph type="sldNum" sz="quarter" idx="12"/>
          </p:nvPr>
        </p:nvSpPr>
        <p:spPr/>
        <p:txBody>
          <a:bodyPr/>
          <a:lstStyle/>
          <a:p>
            <a:fld id="{4875FA0E-7092-40DF-9C00-D6B473F91F0F}" type="slidenum">
              <a:rPr kumimoji="1" lang="ja-JP" altLang="en-US" smtClean="0"/>
              <a:t>‹#›</a:t>
            </a:fld>
            <a:endParaRPr kumimoji="1" lang="ja-JP" altLang="en-US"/>
          </a:p>
        </p:txBody>
      </p:sp>
    </p:spTree>
    <p:extLst>
      <p:ext uri="{BB962C8B-B14F-4D97-AF65-F5344CB8AC3E}">
        <p14:creationId xmlns:p14="http://schemas.microsoft.com/office/powerpoint/2010/main" val="3534949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F20A67-191A-453D-9DEB-91AFF469D52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FDFA22B-8D1C-4C0B-8FE6-0AC93BF93185}"/>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EAED76A1-2831-4A10-B360-335C3104A8B0}"/>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BF504E8-3A24-486A-8063-55042BACC2C7}"/>
              </a:ext>
            </a:extLst>
          </p:cNvPr>
          <p:cNvSpPr>
            <a:spLocks noGrp="1"/>
          </p:cNvSpPr>
          <p:nvPr>
            <p:ph type="dt" sz="half" idx="10"/>
          </p:nvPr>
        </p:nvSpPr>
        <p:spPr/>
        <p:txBody>
          <a:bodyPr/>
          <a:lstStyle/>
          <a:p>
            <a:fld id="{548F1192-F7B2-4850-8228-8338C26D863C}" type="datetimeFigureOut">
              <a:rPr kumimoji="1" lang="ja-JP" altLang="en-US" smtClean="0"/>
              <a:t>2019/12/19</a:t>
            </a:fld>
            <a:endParaRPr kumimoji="1" lang="ja-JP" altLang="en-US"/>
          </a:p>
        </p:txBody>
      </p:sp>
      <p:sp>
        <p:nvSpPr>
          <p:cNvPr id="6" name="フッター プレースホルダー 5">
            <a:extLst>
              <a:ext uri="{FF2B5EF4-FFF2-40B4-BE49-F238E27FC236}">
                <a16:creationId xmlns:a16="http://schemas.microsoft.com/office/drawing/2014/main" id="{F39FA1EB-1E79-409A-8628-BA17F7FCAF8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7CB26B1-7E56-486D-81CA-F81762A02E8E}"/>
              </a:ext>
            </a:extLst>
          </p:cNvPr>
          <p:cNvSpPr>
            <a:spLocks noGrp="1"/>
          </p:cNvSpPr>
          <p:nvPr>
            <p:ph type="sldNum" sz="quarter" idx="12"/>
          </p:nvPr>
        </p:nvSpPr>
        <p:spPr/>
        <p:txBody>
          <a:bodyPr/>
          <a:lstStyle/>
          <a:p>
            <a:fld id="{4875FA0E-7092-40DF-9C00-D6B473F91F0F}" type="slidenum">
              <a:rPr kumimoji="1" lang="ja-JP" altLang="en-US" smtClean="0"/>
              <a:t>‹#›</a:t>
            </a:fld>
            <a:endParaRPr kumimoji="1" lang="ja-JP" altLang="en-US"/>
          </a:p>
        </p:txBody>
      </p:sp>
    </p:spTree>
    <p:extLst>
      <p:ext uri="{BB962C8B-B14F-4D97-AF65-F5344CB8AC3E}">
        <p14:creationId xmlns:p14="http://schemas.microsoft.com/office/powerpoint/2010/main" val="3431025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7B50BE-9703-46B9-8EB5-41AD444BCD9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AEEF8F-F3EE-4023-94FB-87B3140E4C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55CF3E3-8267-4BAB-9D87-3745B92DD07E}"/>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897F2DE-4215-4857-8598-7B34DF3A2B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7ADF5CB6-2EF5-4FD6-8DD7-4C5D5CFDE2E1}"/>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38A9476A-8A0E-4630-BF17-075C066C12B1}"/>
              </a:ext>
            </a:extLst>
          </p:cNvPr>
          <p:cNvSpPr>
            <a:spLocks noGrp="1"/>
          </p:cNvSpPr>
          <p:nvPr>
            <p:ph type="dt" sz="half" idx="10"/>
          </p:nvPr>
        </p:nvSpPr>
        <p:spPr/>
        <p:txBody>
          <a:bodyPr/>
          <a:lstStyle/>
          <a:p>
            <a:fld id="{548F1192-F7B2-4850-8228-8338C26D863C}" type="datetimeFigureOut">
              <a:rPr kumimoji="1" lang="ja-JP" altLang="en-US" smtClean="0"/>
              <a:t>2019/12/19</a:t>
            </a:fld>
            <a:endParaRPr kumimoji="1" lang="ja-JP" altLang="en-US"/>
          </a:p>
        </p:txBody>
      </p:sp>
      <p:sp>
        <p:nvSpPr>
          <p:cNvPr id="8" name="フッター プレースホルダー 7">
            <a:extLst>
              <a:ext uri="{FF2B5EF4-FFF2-40B4-BE49-F238E27FC236}">
                <a16:creationId xmlns:a16="http://schemas.microsoft.com/office/drawing/2014/main" id="{8F942DE4-FBA7-48A9-BDEC-652E3FE3B204}"/>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513E219B-A505-43EE-BFED-2D9E996CC483}"/>
              </a:ext>
            </a:extLst>
          </p:cNvPr>
          <p:cNvSpPr>
            <a:spLocks noGrp="1"/>
          </p:cNvSpPr>
          <p:nvPr>
            <p:ph type="sldNum" sz="quarter" idx="12"/>
          </p:nvPr>
        </p:nvSpPr>
        <p:spPr/>
        <p:txBody>
          <a:bodyPr/>
          <a:lstStyle/>
          <a:p>
            <a:fld id="{4875FA0E-7092-40DF-9C00-D6B473F91F0F}" type="slidenum">
              <a:rPr kumimoji="1" lang="ja-JP" altLang="en-US" smtClean="0"/>
              <a:t>‹#›</a:t>
            </a:fld>
            <a:endParaRPr kumimoji="1" lang="ja-JP" altLang="en-US"/>
          </a:p>
        </p:txBody>
      </p:sp>
    </p:spTree>
    <p:extLst>
      <p:ext uri="{BB962C8B-B14F-4D97-AF65-F5344CB8AC3E}">
        <p14:creationId xmlns:p14="http://schemas.microsoft.com/office/powerpoint/2010/main" val="3041328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580E54-9E75-4907-BCFE-3AB8CFB21484}"/>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69E56D2E-8EC4-4688-9FBE-052305BAA923}"/>
              </a:ext>
            </a:extLst>
          </p:cNvPr>
          <p:cNvSpPr>
            <a:spLocks noGrp="1"/>
          </p:cNvSpPr>
          <p:nvPr>
            <p:ph type="dt" sz="half" idx="10"/>
          </p:nvPr>
        </p:nvSpPr>
        <p:spPr/>
        <p:txBody>
          <a:bodyPr/>
          <a:lstStyle/>
          <a:p>
            <a:fld id="{548F1192-F7B2-4850-8228-8338C26D863C}" type="datetimeFigureOut">
              <a:rPr kumimoji="1" lang="ja-JP" altLang="en-US" smtClean="0"/>
              <a:t>2019/12/19</a:t>
            </a:fld>
            <a:endParaRPr kumimoji="1" lang="ja-JP" altLang="en-US"/>
          </a:p>
        </p:txBody>
      </p:sp>
      <p:sp>
        <p:nvSpPr>
          <p:cNvPr id="4" name="フッター プレースホルダー 3">
            <a:extLst>
              <a:ext uri="{FF2B5EF4-FFF2-40B4-BE49-F238E27FC236}">
                <a16:creationId xmlns:a16="http://schemas.microsoft.com/office/drawing/2014/main" id="{E18B7D43-DF52-45F4-9B34-E200A15FE1D4}"/>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8D99F7B-0B4E-40B0-8599-13BF76E30FED}"/>
              </a:ext>
            </a:extLst>
          </p:cNvPr>
          <p:cNvSpPr>
            <a:spLocks noGrp="1"/>
          </p:cNvSpPr>
          <p:nvPr>
            <p:ph type="sldNum" sz="quarter" idx="12"/>
          </p:nvPr>
        </p:nvSpPr>
        <p:spPr/>
        <p:txBody>
          <a:bodyPr/>
          <a:lstStyle/>
          <a:p>
            <a:fld id="{4875FA0E-7092-40DF-9C00-D6B473F91F0F}" type="slidenum">
              <a:rPr kumimoji="1" lang="ja-JP" altLang="en-US" smtClean="0"/>
              <a:t>‹#›</a:t>
            </a:fld>
            <a:endParaRPr kumimoji="1" lang="ja-JP" altLang="en-US"/>
          </a:p>
        </p:txBody>
      </p:sp>
    </p:spTree>
    <p:extLst>
      <p:ext uri="{BB962C8B-B14F-4D97-AF65-F5344CB8AC3E}">
        <p14:creationId xmlns:p14="http://schemas.microsoft.com/office/powerpoint/2010/main" val="4158913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2093784-8691-449C-B081-90751FAAB8A2}"/>
              </a:ext>
            </a:extLst>
          </p:cNvPr>
          <p:cNvSpPr>
            <a:spLocks noGrp="1"/>
          </p:cNvSpPr>
          <p:nvPr>
            <p:ph type="dt" sz="half" idx="10"/>
          </p:nvPr>
        </p:nvSpPr>
        <p:spPr/>
        <p:txBody>
          <a:bodyPr/>
          <a:lstStyle/>
          <a:p>
            <a:fld id="{548F1192-F7B2-4850-8228-8338C26D863C}" type="datetimeFigureOut">
              <a:rPr kumimoji="1" lang="ja-JP" altLang="en-US" smtClean="0"/>
              <a:t>2019/12/19</a:t>
            </a:fld>
            <a:endParaRPr kumimoji="1" lang="ja-JP" altLang="en-US"/>
          </a:p>
        </p:txBody>
      </p:sp>
      <p:sp>
        <p:nvSpPr>
          <p:cNvPr id="3" name="フッター プレースホルダー 2">
            <a:extLst>
              <a:ext uri="{FF2B5EF4-FFF2-40B4-BE49-F238E27FC236}">
                <a16:creationId xmlns:a16="http://schemas.microsoft.com/office/drawing/2014/main" id="{9915F987-47C5-4F1E-A1C2-41EDFB6332C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870200A-5FB4-44E3-A905-F75ADA49BC65}"/>
              </a:ext>
            </a:extLst>
          </p:cNvPr>
          <p:cNvSpPr>
            <a:spLocks noGrp="1"/>
          </p:cNvSpPr>
          <p:nvPr>
            <p:ph type="sldNum" sz="quarter" idx="12"/>
          </p:nvPr>
        </p:nvSpPr>
        <p:spPr/>
        <p:txBody>
          <a:bodyPr/>
          <a:lstStyle/>
          <a:p>
            <a:fld id="{4875FA0E-7092-40DF-9C00-D6B473F91F0F}" type="slidenum">
              <a:rPr kumimoji="1" lang="ja-JP" altLang="en-US" smtClean="0"/>
              <a:t>‹#›</a:t>
            </a:fld>
            <a:endParaRPr kumimoji="1" lang="ja-JP" altLang="en-US"/>
          </a:p>
        </p:txBody>
      </p:sp>
    </p:spTree>
    <p:extLst>
      <p:ext uri="{BB962C8B-B14F-4D97-AF65-F5344CB8AC3E}">
        <p14:creationId xmlns:p14="http://schemas.microsoft.com/office/powerpoint/2010/main" val="3316477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51FC68-5C02-47B3-B0AD-B613DAB8EE9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E127A96-043F-40DB-8567-8C61057A61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81BC29A-0313-48F4-81ED-0839FBB73B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7BD3FFE-3361-4132-9397-09B040C59DFC}"/>
              </a:ext>
            </a:extLst>
          </p:cNvPr>
          <p:cNvSpPr>
            <a:spLocks noGrp="1"/>
          </p:cNvSpPr>
          <p:nvPr>
            <p:ph type="dt" sz="half" idx="10"/>
          </p:nvPr>
        </p:nvSpPr>
        <p:spPr/>
        <p:txBody>
          <a:bodyPr/>
          <a:lstStyle/>
          <a:p>
            <a:fld id="{548F1192-F7B2-4850-8228-8338C26D863C}" type="datetimeFigureOut">
              <a:rPr kumimoji="1" lang="ja-JP" altLang="en-US" smtClean="0"/>
              <a:t>2019/12/19</a:t>
            </a:fld>
            <a:endParaRPr kumimoji="1" lang="ja-JP" altLang="en-US"/>
          </a:p>
        </p:txBody>
      </p:sp>
      <p:sp>
        <p:nvSpPr>
          <p:cNvPr id="6" name="フッター プレースホルダー 5">
            <a:extLst>
              <a:ext uri="{FF2B5EF4-FFF2-40B4-BE49-F238E27FC236}">
                <a16:creationId xmlns:a16="http://schemas.microsoft.com/office/drawing/2014/main" id="{E38B1168-48B8-4231-8A9D-54FF480921E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861D3F3-C1B4-4442-8E5E-9AEBE414F0D0}"/>
              </a:ext>
            </a:extLst>
          </p:cNvPr>
          <p:cNvSpPr>
            <a:spLocks noGrp="1"/>
          </p:cNvSpPr>
          <p:nvPr>
            <p:ph type="sldNum" sz="quarter" idx="12"/>
          </p:nvPr>
        </p:nvSpPr>
        <p:spPr/>
        <p:txBody>
          <a:bodyPr/>
          <a:lstStyle/>
          <a:p>
            <a:fld id="{4875FA0E-7092-40DF-9C00-D6B473F91F0F}" type="slidenum">
              <a:rPr kumimoji="1" lang="ja-JP" altLang="en-US" smtClean="0"/>
              <a:t>‹#›</a:t>
            </a:fld>
            <a:endParaRPr kumimoji="1" lang="ja-JP" altLang="en-US"/>
          </a:p>
        </p:txBody>
      </p:sp>
    </p:spTree>
    <p:extLst>
      <p:ext uri="{BB962C8B-B14F-4D97-AF65-F5344CB8AC3E}">
        <p14:creationId xmlns:p14="http://schemas.microsoft.com/office/powerpoint/2010/main" val="3700783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1EA5C77-E9D4-4CD8-BA3C-65AF52B89FA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EB6A67B8-74EC-4168-92B1-E55915053E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8D729703-13A9-4D7F-B25D-7F7EAFA740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2E1D879-8A77-43DF-86EE-08080314AAC7}"/>
              </a:ext>
            </a:extLst>
          </p:cNvPr>
          <p:cNvSpPr>
            <a:spLocks noGrp="1"/>
          </p:cNvSpPr>
          <p:nvPr>
            <p:ph type="dt" sz="half" idx="10"/>
          </p:nvPr>
        </p:nvSpPr>
        <p:spPr/>
        <p:txBody>
          <a:bodyPr/>
          <a:lstStyle/>
          <a:p>
            <a:fld id="{548F1192-F7B2-4850-8228-8338C26D863C}" type="datetimeFigureOut">
              <a:rPr kumimoji="1" lang="ja-JP" altLang="en-US" smtClean="0"/>
              <a:t>2019/12/19</a:t>
            </a:fld>
            <a:endParaRPr kumimoji="1" lang="ja-JP" altLang="en-US"/>
          </a:p>
        </p:txBody>
      </p:sp>
      <p:sp>
        <p:nvSpPr>
          <p:cNvPr id="6" name="フッター プレースホルダー 5">
            <a:extLst>
              <a:ext uri="{FF2B5EF4-FFF2-40B4-BE49-F238E27FC236}">
                <a16:creationId xmlns:a16="http://schemas.microsoft.com/office/drawing/2014/main" id="{C912155A-5AF1-4CE3-B85D-CECB2828C9D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9040624-66E3-4955-810A-0A5BF67EE681}"/>
              </a:ext>
            </a:extLst>
          </p:cNvPr>
          <p:cNvSpPr>
            <a:spLocks noGrp="1"/>
          </p:cNvSpPr>
          <p:nvPr>
            <p:ph type="sldNum" sz="quarter" idx="12"/>
          </p:nvPr>
        </p:nvSpPr>
        <p:spPr/>
        <p:txBody>
          <a:bodyPr/>
          <a:lstStyle/>
          <a:p>
            <a:fld id="{4875FA0E-7092-40DF-9C00-D6B473F91F0F}" type="slidenum">
              <a:rPr kumimoji="1" lang="ja-JP" altLang="en-US" smtClean="0"/>
              <a:t>‹#›</a:t>
            </a:fld>
            <a:endParaRPr kumimoji="1" lang="ja-JP" altLang="en-US"/>
          </a:p>
        </p:txBody>
      </p:sp>
    </p:spTree>
    <p:extLst>
      <p:ext uri="{BB962C8B-B14F-4D97-AF65-F5344CB8AC3E}">
        <p14:creationId xmlns:p14="http://schemas.microsoft.com/office/powerpoint/2010/main" val="3330806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C75C6672-B716-4D33-84E8-169C32319A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タイトル</a:t>
            </a:r>
          </a:p>
        </p:txBody>
      </p:sp>
      <p:sp>
        <p:nvSpPr>
          <p:cNvPr id="3" name="テキスト プレースホルダー 2">
            <a:extLst>
              <a:ext uri="{FF2B5EF4-FFF2-40B4-BE49-F238E27FC236}">
                <a16:creationId xmlns:a16="http://schemas.microsoft.com/office/drawing/2014/main" id="{A20F1AB3-A1C1-482A-BC17-A1DB32543AC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endParaRPr kumimoji="1" lang="ja-JP" altLang="en-US" dirty="0"/>
          </a:p>
        </p:txBody>
      </p:sp>
      <p:sp>
        <p:nvSpPr>
          <p:cNvPr id="4" name="日付プレースホルダー 3">
            <a:extLst>
              <a:ext uri="{FF2B5EF4-FFF2-40B4-BE49-F238E27FC236}">
                <a16:creationId xmlns:a16="http://schemas.microsoft.com/office/drawing/2014/main" id="{A7BC26D7-51B6-432A-A579-B5FECE23016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8F1192-F7B2-4850-8228-8338C26D863C}" type="datetimeFigureOut">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BAB51B29-C9CE-4209-86DF-8C750D20C69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2DDAB326-83F7-4941-A27C-CB5B9910624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75FA0E-7092-40DF-9C00-D6B473F91F0F}" type="slidenum">
              <a:rPr kumimoji="1" lang="ja-JP" altLang="en-US" smtClean="0"/>
              <a:t>‹#›</a:t>
            </a:fld>
            <a:endParaRPr kumimoji="1" lang="ja-JP" altLang="en-US"/>
          </a:p>
        </p:txBody>
      </p:sp>
    </p:spTree>
    <p:extLst>
      <p:ext uri="{BB962C8B-B14F-4D97-AF65-F5344CB8AC3E}">
        <p14:creationId xmlns:p14="http://schemas.microsoft.com/office/powerpoint/2010/main" val="39479343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ct val="90000"/>
        </a:lnSpc>
        <a:spcBef>
          <a:spcPct val="0"/>
        </a:spcBef>
        <a:buNone/>
        <a:defRPr kumimoji="1" sz="4400" kern="1200">
          <a:solidFill>
            <a:schemeClr val="tx1"/>
          </a:solidFill>
          <a:latin typeface="ＭＳ Ｐゴシック" panose="020B0600070205080204" pitchFamily="50" charset="-128"/>
          <a:ea typeface="ＭＳ Ｐゴシック" panose="020B0600070205080204" pitchFamily="50" charset="-128"/>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8659532-EF84-46C5-8BD8-93863E00F8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94B618E-8CE7-4292-B541-1979F79144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59280E7-E994-49CB-9EEC-79EE2AA27F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718676-5055-4F5F-B67B-50F9E7F3105F}" type="datetimeFigureOut">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70E9DD79-7274-4AE4-9DC2-5634A074A2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B30C01F6-20FE-4AA9-B915-53756389EC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EC15BD-03B5-448B-9E91-A02818C5D101}" type="slidenum">
              <a:rPr kumimoji="1" lang="ja-JP" altLang="en-US" smtClean="0"/>
              <a:t>‹#›</a:t>
            </a:fld>
            <a:endParaRPr kumimoji="1" lang="ja-JP" altLang="en-US"/>
          </a:p>
        </p:txBody>
      </p:sp>
    </p:spTree>
    <p:extLst>
      <p:ext uri="{BB962C8B-B14F-4D97-AF65-F5344CB8AC3E}">
        <p14:creationId xmlns:p14="http://schemas.microsoft.com/office/powerpoint/2010/main" val="2725311434"/>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6.tmp"/><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image" Target="../media/image16.tmp"/><Relationship Id="rId1" Type="http://schemas.openxmlformats.org/officeDocument/2006/relationships/slideLayout" Target="../slideLayouts/slideLayout13.xml"/><Relationship Id="rId4" Type="http://schemas.openxmlformats.org/officeDocument/2006/relationships/image" Target="../media/image12.jpg"/></Relationships>
</file>

<file path=ppt/slides/_rels/slide3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13.xml"/><Relationship Id="rId4" Type="http://schemas.openxmlformats.org/officeDocument/2006/relationships/image" Target="../media/image22.emf"/></Relationships>
</file>

<file path=ppt/slides/_rels/slide4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13.xml"/><Relationship Id="rId4" Type="http://schemas.openxmlformats.org/officeDocument/2006/relationships/image" Target="../media/image26.emf"/></Relationships>
</file>

<file path=ppt/slides/_rels/slide4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13.xml"/><Relationship Id="rId4" Type="http://schemas.openxmlformats.org/officeDocument/2006/relationships/image" Target="../media/image29.emf"/></Relationships>
</file>

<file path=ppt/slides/_rels/slide47.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13.xml"/><Relationship Id="rId4" Type="http://schemas.openxmlformats.org/officeDocument/2006/relationships/image" Target="../media/image32.emf"/></Relationships>
</file>

<file path=ppt/slides/_rels/slide4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13.xml"/><Relationship Id="rId4" Type="http://schemas.openxmlformats.org/officeDocument/2006/relationships/image" Target="../media/image35.emf"/></Relationships>
</file>

<file path=ppt/slides/_rels/slide49.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13.xml"/><Relationship Id="rId4" Type="http://schemas.openxmlformats.org/officeDocument/2006/relationships/image" Target="../media/image38.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slideLayout" Target="../slideLayouts/slideLayout13.xml"/><Relationship Id="rId4" Type="http://schemas.openxmlformats.org/officeDocument/2006/relationships/image" Target="../media/image41.emf"/></Relationships>
</file>

<file path=ppt/slides/_rels/slide51.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13.xml"/><Relationship Id="rId4" Type="http://schemas.openxmlformats.org/officeDocument/2006/relationships/image" Target="../media/image44.emf"/></Relationships>
</file>

<file path=ppt/slides/_rels/slide52.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13.xml"/><Relationship Id="rId4" Type="http://schemas.openxmlformats.org/officeDocument/2006/relationships/image" Target="../media/image47.e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2" Type="http://schemas.openxmlformats.org/officeDocument/2006/relationships/image" Target="../media/image48.tmp"/><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2" Type="http://schemas.openxmlformats.org/officeDocument/2006/relationships/image" Target="../media/image49.tmp"/><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image" Target="../media/image50.tmp"/><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image" Target="../media/image51.tmp"/><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image" Target="../media/image5.tmp"/><Relationship Id="rId1" Type="http://schemas.openxmlformats.org/officeDocument/2006/relationships/slideLayout" Target="../slideLayouts/slideLayout13.xml"/><Relationship Id="rId4" Type="http://schemas.openxmlformats.org/officeDocument/2006/relationships/image" Target="../media/image7.tmp"/></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descr="椅子, テーブル, 食事をする, 室内 が含まれている画像&#10;&#10;自動的に生成された説明">
            <a:extLst>
              <a:ext uri="{FF2B5EF4-FFF2-40B4-BE49-F238E27FC236}">
                <a16:creationId xmlns:a16="http://schemas.microsoft.com/office/drawing/2014/main" id="{897ABD15-3A12-40BA-B631-673F95804B55}"/>
              </a:ext>
            </a:extLst>
          </p:cNvPr>
          <p:cNvPicPr>
            <a:picLocks noChangeAspect="1"/>
          </p:cNvPicPr>
          <p:nvPr/>
        </p:nvPicPr>
        <p:blipFill rotWithShape="1">
          <a:blip r:embed="rId3" cstate="print">
            <a:alphaModFix amt="75000"/>
            <a:extLst>
              <a:ext uri="{28A0092B-C50C-407E-A947-70E740481C1C}">
                <a14:useLocalDpi xmlns:a14="http://schemas.microsoft.com/office/drawing/2010/main" val="0"/>
              </a:ext>
            </a:extLst>
          </a:blip>
          <a:srcRect t="10065" b="5559"/>
          <a:stretch/>
        </p:blipFill>
        <p:spPr>
          <a:xfrm>
            <a:off x="0" y="0"/>
            <a:ext cx="12192000" cy="6858000"/>
          </a:xfrm>
          <a:prstGeom prst="rect">
            <a:avLst/>
          </a:prstGeom>
          <a:noFill/>
        </p:spPr>
      </p:pic>
      <p:sp>
        <p:nvSpPr>
          <p:cNvPr id="9" name="正方形/長方形 8">
            <a:extLst>
              <a:ext uri="{FF2B5EF4-FFF2-40B4-BE49-F238E27FC236}">
                <a16:creationId xmlns:a16="http://schemas.microsoft.com/office/drawing/2014/main" id="{CBF1B765-D81E-4D89-A44C-FAA67B5DA7A6}"/>
              </a:ext>
            </a:extLst>
          </p:cNvPr>
          <p:cNvSpPr/>
          <p:nvPr/>
        </p:nvSpPr>
        <p:spPr>
          <a:xfrm>
            <a:off x="7411453" y="1294263"/>
            <a:ext cx="4780547" cy="426947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吹き出し: 四角形 7">
            <a:extLst>
              <a:ext uri="{FF2B5EF4-FFF2-40B4-BE49-F238E27FC236}">
                <a16:creationId xmlns:a16="http://schemas.microsoft.com/office/drawing/2014/main" id="{E9B53134-D403-41FC-917F-283C09AD3E03}"/>
              </a:ext>
            </a:extLst>
          </p:cNvPr>
          <p:cNvSpPr/>
          <p:nvPr/>
        </p:nvSpPr>
        <p:spPr>
          <a:xfrm>
            <a:off x="5626769" y="1709030"/>
            <a:ext cx="6096000" cy="3439933"/>
          </a:xfrm>
          <a:prstGeom prst="wedgeRectCallout">
            <a:avLst>
              <a:gd name="adj1" fmla="val 21740"/>
              <a:gd name="adj2" fmla="val 72667"/>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タイトル 3">
            <a:extLst>
              <a:ext uri="{FF2B5EF4-FFF2-40B4-BE49-F238E27FC236}">
                <a16:creationId xmlns:a16="http://schemas.microsoft.com/office/drawing/2014/main" id="{8E1CAB55-CEB3-46BA-BDF0-E97509F88905}"/>
              </a:ext>
            </a:extLst>
          </p:cNvPr>
          <p:cNvSpPr>
            <a:spLocks noGrp="1"/>
          </p:cNvSpPr>
          <p:nvPr>
            <p:ph type="ctrTitle"/>
          </p:nvPr>
        </p:nvSpPr>
        <p:spPr>
          <a:xfrm>
            <a:off x="6096000" y="2436542"/>
            <a:ext cx="5157538" cy="960657"/>
          </a:xfrm>
        </p:spPr>
        <p:txBody>
          <a:bodyPr>
            <a:normAutofit fontScale="90000"/>
          </a:bodyPr>
          <a:lstStyle/>
          <a:p>
            <a:r>
              <a:rPr kumimoji="1" lang="en-US" altLang="ja-JP" sz="5400" dirty="0">
                <a:solidFill>
                  <a:schemeClr val="bg1"/>
                </a:solidFill>
                <a:latin typeface="ＭＳ Ｐゴシック" panose="020B0600070205080204" pitchFamily="50" charset="-128"/>
                <a:ea typeface="ＭＳ Ｐゴシック" panose="020B0600070205080204" pitchFamily="50" charset="-128"/>
              </a:rPr>
              <a:t>e</a:t>
            </a:r>
            <a:r>
              <a:rPr kumimoji="1" lang="ja-JP" altLang="en-US" sz="5400" dirty="0">
                <a:solidFill>
                  <a:schemeClr val="bg1"/>
                </a:solidFill>
                <a:latin typeface="ＭＳ Ｐゴシック" panose="020B0600070205080204" pitchFamily="50" charset="-128"/>
                <a:ea typeface="ＭＳ Ｐゴシック" panose="020B0600070205080204" pitchFamily="50" charset="-128"/>
              </a:rPr>
              <a:t>クチコミの有効性</a:t>
            </a:r>
            <a:br>
              <a:rPr kumimoji="1" lang="en-US" altLang="ja-JP" sz="5400" dirty="0">
                <a:solidFill>
                  <a:schemeClr val="bg1"/>
                </a:solidFill>
                <a:latin typeface="ＭＳ Ｐゴシック" panose="020B0600070205080204" pitchFamily="50" charset="-128"/>
                <a:ea typeface="ＭＳ Ｐゴシック" panose="020B0600070205080204" pitchFamily="50" charset="-128"/>
              </a:rPr>
            </a:br>
            <a:r>
              <a:rPr kumimoji="1" lang="en-US" altLang="ja-JP" sz="3600" dirty="0">
                <a:solidFill>
                  <a:schemeClr val="bg1"/>
                </a:solidFill>
                <a:latin typeface="ＭＳ Ｐゴシック" panose="020B0600070205080204" pitchFamily="50" charset="-128"/>
                <a:ea typeface="ＭＳ Ｐゴシック" panose="020B0600070205080204" pitchFamily="50" charset="-128"/>
              </a:rPr>
              <a:t>-</a:t>
            </a:r>
            <a:r>
              <a:rPr kumimoji="1" lang="ja-JP" altLang="en-US" sz="3600" dirty="0">
                <a:solidFill>
                  <a:schemeClr val="bg1"/>
                </a:solidFill>
                <a:latin typeface="ＭＳ Ｐゴシック" panose="020B0600070205080204" pitchFamily="50" charset="-128"/>
                <a:ea typeface="ＭＳ Ｐゴシック" panose="020B0600070205080204" pitchFamily="50" charset="-128"/>
              </a:rPr>
              <a:t>消費者の声を聴く</a:t>
            </a:r>
            <a:r>
              <a:rPr kumimoji="1" lang="en-US" altLang="ja-JP" sz="3600" dirty="0">
                <a:solidFill>
                  <a:schemeClr val="bg1"/>
                </a:solidFill>
                <a:latin typeface="ＭＳ Ｐゴシック" panose="020B0600070205080204" pitchFamily="50" charset="-128"/>
                <a:ea typeface="ＭＳ Ｐゴシック" panose="020B0600070205080204" pitchFamily="50" charset="-128"/>
              </a:rPr>
              <a:t>-</a:t>
            </a:r>
            <a:endParaRPr kumimoji="1" lang="ja-JP" altLang="en-US" sz="5400" dirty="0">
              <a:solidFill>
                <a:schemeClr val="bg1"/>
              </a:solidFill>
              <a:latin typeface="ＭＳ Ｐゴシック" panose="020B0600070205080204" pitchFamily="50" charset="-128"/>
              <a:ea typeface="ＭＳ Ｐゴシック" panose="020B0600070205080204" pitchFamily="50" charset="-128"/>
            </a:endParaRPr>
          </a:p>
        </p:txBody>
      </p:sp>
      <p:sp>
        <p:nvSpPr>
          <p:cNvPr id="5" name="字幕 4">
            <a:extLst>
              <a:ext uri="{FF2B5EF4-FFF2-40B4-BE49-F238E27FC236}">
                <a16:creationId xmlns:a16="http://schemas.microsoft.com/office/drawing/2014/main" id="{528D0888-ADD6-4B2D-8BAC-D37EBA51CBB4}"/>
              </a:ext>
            </a:extLst>
          </p:cNvPr>
          <p:cNvSpPr>
            <a:spLocks noGrp="1"/>
          </p:cNvSpPr>
          <p:nvPr>
            <p:ph type="subTitle" idx="1"/>
          </p:nvPr>
        </p:nvSpPr>
        <p:spPr>
          <a:xfrm>
            <a:off x="6300536" y="3843437"/>
            <a:ext cx="4748463" cy="960656"/>
          </a:xfrm>
        </p:spPr>
        <p:txBody>
          <a:bodyPr/>
          <a:lstStyle/>
          <a:p>
            <a:r>
              <a:rPr kumimoji="1" lang="ja-JP" altLang="en-US" dirty="0">
                <a:solidFill>
                  <a:schemeClr val="bg1"/>
                </a:solidFill>
                <a:latin typeface="ＭＳ Ｐゴシック" panose="020B0600070205080204" pitchFamily="50" charset="-128"/>
                <a:ea typeface="ＭＳ Ｐゴシック" panose="020B0600070205080204" pitchFamily="50" charset="-128"/>
              </a:rPr>
              <a:t>東洋大学　峰尾ゼミナール</a:t>
            </a:r>
            <a:endParaRPr kumimoji="1" lang="en-US" altLang="ja-JP" dirty="0">
              <a:solidFill>
                <a:schemeClr val="bg1"/>
              </a:solidFill>
              <a:latin typeface="ＭＳ Ｐゴシック" panose="020B0600070205080204" pitchFamily="50" charset="-128"/>
              <a:ea typeface="ＭＳ Ｐゴシック" panose="020B0600070205080204" pitchFamily="50" charset="-128"/>
            </a:endParaRPr>
          </a:p>
          <a:p>
            <a:r>
              <a:rPr kumimoji="1" lang="ja-JP" altLang="en-US" sz="1800" dirty="0">
                <a:solidFill>
                  <a:schemeClr val="bg1"/>
                </a:solidFill>
                <a:latin typeface="ＭＳ Ｐゴシック" panose="020B0600070205080204" pitchFamily="50" charset="-128"/>
                <a:ea typeface="ＭＳ Ｐゴシック" panose="020B0600070205080204" pitchFamily="50" charset="-128"/>
              </a:rPr>
              <a:t>石田・太田・大村・佐川・花房・森</a:t>
            </a:r>
          </a:p>
        </p:txBody>
      </p:sp>
      <p:cxnSp>
        <p:nvCxnSpPr>
          <p:cNvPr id="11" name="直線コネクタ 10">
            <a:extLst>
              <a:ext uri="{FF2B5EF4-FFF2-40B4-BE49-F238E27FC236}">
                <a16:creationId xmlns:a16="http://schemas.microsoft.com/office/drawing/2014/main" id="{3C62C23D-C8F6-43EE-8C30-59674D1A5CF7}"/>
              </a:ext>
            </a:extLst>
          </p:cNvPr>
          <p:cNvCxnSpPr/>
          <p:nvPr/>
        </p:nvCxnSpPr>
        <p:spPr>
          <a:xfrm>
            <a:off x="8103267" y="3620487"/>
            <a:ext cx="1143000" cy="0"/>
          </a:xfrm>
          <a:prstGeom prst="line">
            <a:avLst/>
          </a:prstGeom>
          <a:ln w="38100">
            <a:solidFill>
              <a:schemeClr val="accent4">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8901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４．現状分析</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10</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grpSp>
        <p:nvGrpSpPr>
          <p:cNvPr id="6" name="グループ化 5">
            <a:extLst>
              <a:ext uri="{FF2B5EF4-FFF2-40B4-BE49-F238E27FC236}">
                <a16:creationId xmlns:a16="http://schemas.microsoft.com/office/drawing/2014/main" id="{EFB6E0F7-354D-4353-84AE-B62028F00970}"/>
              </a:ext>
            </a:extLst>
          </p:cNvPr>
          <p:cNvGrpSpPr/>
          <p:nvPr/>
        </p:nvGrpSpPr>
        <p:grpSpPr>
          <a:xfrm>
            <a:off x="1569720" y="2143047"/>
            <a:ext cx="9052560" cy="1214911"/>
            <a:chOff x="839788" y="1575675"/>
            <a:chExt cx="9052560" cy="1214911"/>
          </a:xfrm>
        </p:grpSpPr>
        <p:sp>
          <p:nvSpPr>
            <p:cNvPr id="4" name="四角形: 角を丸くする 3">
              <a:extLst>
                <a:ext uri="{FF2B5EF4-FFF2-40B4-BE49-F238E27FC236}">
                  <a16:creationId xmlns:a16="http://schemas.microsoft.com/office/drawing/2014/main" id="{69644CBD-1ACE-43F3-AC62-179A53416A6B}"/>
                </a:ext>
              </a:extLst>
            </p:cNvPr>
            <p:cNvSpPr/>
            <p:nvPr/>
          </p:nvSpPr>
          <p:spPr>
            <a:xfrm>
              <a:off x="839788" y="1575675"/>
              <a:ext cx="9052560" cy="1214911"/>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27F7A599-7598-4FDA-8700-A96F984AD997}"/>
                </a:ext>
              </a:extLst>
            </p:cNvPr>
            <p:cNvSpPr txBox="1"/>
            <p:nvPr/>
          </p:nvSpPr>
          <p:spPr>
            <a:xfrm>
              <a:off x="839788" y="1690688"/>
              <a:ext cx="8991599" cy="923330"/>
            </a:xfrm>
            <a:prstGeom prst="rect">
              <a:avLst/>
            </a:prstGeom>
            <a:noFill/>
          </p:spPr>
          <p:txBody>
            <a:bodyPr wrap="square" rtlCol="0">
              <a:spAutoFit/>
            </a:bodyPr>
            <a:lstStyle/>
            <a:p>
              <a:pPr lvl="0"/>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･レビューの感情価と長さが</a:t>
              </a:r>
              <a:r>
                <a:rPr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e</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クチコミの有用性に影響を与える 　</a:t>
              </a:r>
              <a:r>
                <a:rPr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rPr>
                <a:t>Pan &amp; Zhang</a:t>
              </a:r>
              <a:r>
                <a:rPr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a:t>
              </a:r>
              <a:r>
                <a:rPr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rPr>
                <a:t>2011</a:t>
              </a:r>
              <a:r>
                <a:rPr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a:t>
              </a:r>
              <a:endParaRPr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endParaRPr>
            </a:p>
            <a:p>
              <a:pPr lvl="0"/>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pPr lvl="0"/>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･ｅクチコミには量と感情価の２つの重要な要素がある  </a:t>
              </a:r>
              <a:r>
                <a:rPr lang="en-US" altLang="ja-JP" sz="1600" dirty="0" err="1">
                  <a:solidFill>
                    <a:schemeClr val="bg2">
                      <a:lumMod val="25000"/>
                    </a:schemeClr>
                  </a:solidFill>
                  <a:latin typeface="ＭＳ Ｐゴシック" panose="020B0600070205080204" pitchFamily="50" charset="-128"/>
                  <a:ea typeface="ＭＳ Ｐゴシック" panose="020B0600070205080204" pitchFamily="50" charset="-128"/>
                </a:rPr>
                <a:t>Neelamegham</a:t>
              </a:r>
              <a:r>
                <a:rPr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rPr>
                <a:t> and Jain</a:t>
              </a:r>
              <a:r>
                <a:rPr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a:t>
              </a:r>
              <a:r>
                <a:rPr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rPr>
                <a:t>1999</a:t>
              </a:r>
              <a:r>
                <a:rPr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grpSp>
      <p:grpSp>
        <p:nvGrpSpPr>
          <p:cNvPr id="11" name="グループ化 10">
            <a:extLst>
              <a:ext uri="{FF2B5EF4-FFF2-40B4-BE49-F238E27FC236}">
                <a16:creationId xmlns:a16="http://schemas.microsoft.com/office/drawing/2014/main" id="{8398189F-659D-43FC-95FB-DD8D59D790FA}"/>
              </a:ext>
            </a:extLst>
          </p:cNvPr>
          <p:cNvGrpSpPr/>
          <p:nvPr/>
        </p:nvGrpSpPr>
        <p:grpSpPr>
          <a:xfrm>
            <a:off x="3204962" y="3560288"/>
            <a:ext cx="5405638" cy="660715"/>
            <a:chOff x="1569720" y="3098642"/>
            <a:chExt cx="5405638" cy="660715"/>
          </a:xfrm>
        </p:grpSpPr>
        <p:sp>
          <p:nvSpPr>
            <p:cNvPr id="8" name="テキスト ボックス 7">
              <a:extLst>
                <a:ext uri="{FF2B5EF4-FFF2-40B4-BE49-F238E27FC236}">
                  <a16:creationId xmlns:a16="http://schemas.microsoft.com/office/drawing/2014/main" id="{BED773F1-D633-4962-86EA-FA704A017870}"/>
                </a:ext>
              </a:extLst>
            </p:cNvPr>
            <p:cNvSpPr txBox="1"/>
            <p:nvPr/>
          </p:nvSpPr>
          <p:spPr>
            <a:xfrm>
              <a:off x="2199122" y="3228944"/>
              <a:ext cx="4776236" cy="400110"/>
            </a:xfrm>
            <a:prstGeom prst="rect">
              <a:avLst/>
            </a:prstGeom>
            <a:noFill/>
          </p:spPr>
          <p:txBody>
            <a:bodyPr wrap="square" rtlCol="0">
              <a:spAutoFit/>
            </a:bodyPr>
            <a:lstStyle/>
            <a:p>
              <a:r>
                <a:rPr lang="ja-JP" altLang="en-US" sz="2000" dirty="0">
                  <a:latin typeface="ＭＳ Ｐゴシック" panose="020B0600070205080204" pitchFamily="50" charset="-128"/>
                  <a:ea typeface="ＭＳ Ｐゴシック" panose="020B0600070205080204" pitchFamily="50" charset="-128"/>
                </a:rPr>
                <a:t>感情価は</a:t>
              </a:r>
              <a:r>
                <a:rPr lang="en-US" altLang="ja-JP" sz="2000" dirty="0">
                  <a:latin typeface="ＭＳ Ｐゴシック" panose="020B0600070205080204" pitchFamily="50" charset="-128"/>
                  <a:ea typeface="ＭＳ Ｐゴシック" panose="020B0600070205080204" pitchFamily="50" charset="-128"/>
                </a:rPr>
                <a:t>e</a:t>
              </a:r>
              <a:r>
                <a:rPr lang="ja-JP" altLang="en-US" sz="2000" dirty="0">
                  <a:latin typeface="ＭＳ Ｐゴシック" panose="020B0600070205080204" pitchFamily="50" charset="-128"/>
                  <a:ea typeface="ＭＳ Ｐゴシック" panose="020B0600070205080204" pitchFamily="50" charset="-128"/>
                </a:rPr>
                <a:t>クチコミにおいて注目されている</a:t>
              </a:r>
              <a:endParaRPr lang="en-US" altLang="ja-JP" sz="2000" dirty="0">
                <a:latin typeface="ＭＳ Ｐゴシック" panose="020B0600070205080204" pitchFamily="50" charset="-128"/>
                <a:ea typeface="ＭＳ Ｐゴシック" panose="020B0600070205080204" pitchFamily="50" charset="-128"/>
              </a:endParaRPr>
            </a:p>
          </p:txBody>
        </p:sp>
        <p:sp>
          <p:nvSpPr>
            <p:cNvPr id="9" name="二等辺三角形 8">
              <a:extLst>
                <a:ext uri="{FF2B5EF4-FFF2-40B4-BE49-F238E27FC236}">
                  <a16:creationId xmlns:a16="http://schemas.microsoft.com/office/drawing/2014/main" id="{B2DACFEE-5CDB-4642-BE55-B043EBC7849F}"/>
                </a:ext>
              </a:extLst>
            </p:cNvPr>
            <p:cNvSpPr/>
            <p:nvPr/>
          </p:nvSpPr>
          <p:spPr>
            <a:xfrm rot="5400000">
              <a:off x="1437482" y="3230880"/>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10" name="正方形/長方形 9">
            <a:extLst>
              <a:ext uri="{FF2B5EF4-FFF2-40B4-BE49-F238E27FC236}">
                <a16:creationId xmlns:a16="http://schemas.microsoft.com/office/drawing/2014/main" id="{B9CF9CDF-E2AF-4DDB-AE2A-499AB18C6268}"/>
              </a:ext>
            </a:extLst>
          </p:cNvPr>
          <p:cNvSpPr/>
          <p:nvPr/>
        </p:nvSpPr>
        <p:spPr>
          <a:xfrm>
            <a:off x="4023623" y="4971395"/>
            <a:ext cx="4144754" cy="461665"/>
          </a:xfrm>
          <a:prstGeom prst="rect">
            <a:avLst/>
          </a:prstGeom>
        </p:spPr>
        <p:txBody>
          <a:bodyPr wrap="square">
            <a:spAutoFit/>
          </a:bodyPr>
          <a:lstStyle/>
          <a:p>
            <a:pPr algn="ctr"/>
            <a:r>
              <a:rPr lang="ja-JP" altLang="en-US" sz="2400" dirty="0">
                <a:solidFill>
                  <a:schemeClr val="bg2">
                    <a:lumMod val="25000"/>
                  </a:schemeClr>
                </a:solidFill>
                <a:latin typeface="ＭＳ Ｐゴシック" panose="020B0600070205080204" pitchFamily="50" charset="-128"/>
                <a:ea typeface="ＭＳ Ｐゴシック" panose="020B0600070205080204" pitchFamily="50" charset="-128"/>
              </a:rPr>
              <a:t>この</a:t>
            </a:r>
            <a:r>
              <a:rPr lang="ja-JP" altLang="en-US" sz="2400" b="1" dirty="0">
                <a:solidFill>
                  <a:srgbClr val="F9393E"/>
                </a:solidFill>
                <a:latin typeface="ＭＳ Ｐゴシック" panose="020B0600070205080204" pitchFamily="50" charset="-128"/>
                <a:ea typeface="ＭＳ Ｐゴシック" panose="020B0600070205080204" pitchFamily="50" charset="-128"/>
              </a:rPr>
              <a:t>感情価</a:t>
            </a:r>
            <a:r>
              <a:rPr lang="ja-JP" altLang="en-US" sz="2400" dirty="0">
                <a:solidFill>
                  <a:schemeClr val="bg2">
                    <a:lumMod val="25000"/>
                  </a:schemeClr>
                </a:solidFill>
                <a:latin typeface="ＭＳ Ｐゴシック" panose="020B0600070205080204" pitchFamily="50" charset="-128"/>
                <a:ea typeface="ＭＳ Ｐゴシック" panose="020B0600070205080204" pitchFamily="50" charset="-128"/>
              </a:rPr>
              <a:t>とは何だろうか？</a:t>
            </a:r>
            <a:endParaRPr lang="en-US" altLang="ja-JP" sz="240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C965532D-0710-4E94-893A-209B1DFD0B97}"/>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Tree>
    <p:extLst>
      <p:ext uri="{BB962C8B-B14F-4D97-AF65-F5344CB8AC3E}">
        <p14:creationId xmlns:p14="http://schemas.microsoft.com/office/powerpoint/2010/main" val="23366839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４．現状分析</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11</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65270F77-2CEE-446D-ACC3-62B873A96F3D}"/>
              </a:ext>
            </a:extLst>
          </p:cNvPr>
          <p:cNvSpPr txBox="1"/>
          <p:nvPr/>
        </p:nvSpPr>
        <p:spPr>
          <a:xfrm>
            <a:off x="838200" y="1690688"/>
            <a:ext cx="2061783" cy="400110"/>
          </a:xfrm>
          <a:prstGeom prst="rect">
            <a:avLst/>
          </a:prstGeom>
          <a:noFill/>
        </p:spPr>
        <p:txBody>
          <a:bodyPr wrap="non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感情価＝</a:t>
            </a:r>
            <a:r>
              <a:rPr lang="en-US" altLang="ja-JP" sz="2000" dirty="0">
                <a:solidFill>
                  <a:schemeClr val="bg2">
                    <a:lumMod val="25000"/>
                  </a:schemeClr>
                </a:solidFill>
                <a:latin typeface="ＭＳ Ｐゴシック" panose="020B0600070205080204" pitchFamily="50" charset="-128"/>
                <a:ea typeface="ＭＳ Ｐゴシック" panose="020B0600070205080204" pitchFamily="50" charset="-128"/>
              </a:rPr>
              <a:t>Valence</a:t>
            </a:r>
            <a:endPar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6" name="二等辺三角形 5">
            <a:extLst>
              <a:ext uri="{FF2B5EF4-FFF2-40B4-BE49-F238E27FC236}">
                <a16:creationId xmlns:a16="http://schemas.microsoft.com/office/drawing/2014/main" id="{2DD3E633-9469-478B-BF20-0420F6D35E44}"/>
              </a:ext>
            </a:extLst>
          </p:cNvPr>
          <p:cNvSpPr/>
          <p:nvPr/>
        </p:nvSpPr>
        <p:spPr>
          <a:xfrm rot="5400000">
            <a:off x="707550" y="2286636"/>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a:extLst>
              <a:ext uri="{FF2B5EF4-FFF2-40B4-BE49-F238E27FC236}">
                <a16:creationId xmlns:a16="http://schemas.microsoft.com/office/drawing/2014/main" id="{D7692031-C748-4804-979E-04A55BEDF3F3}"/>
              </a:ext>
            </a:extLst>
          </p:cNvPr>
          <p:cNvSpPr txBox="1"/>
          <p:nvPr/>
        </p:nvSpPr>
        <p:spPr>
          <a:xfrm>
            <a:off x="1449991" y="2284700"/>
            <a:ext cx="5157181" cy="400110"/>
          </a:xfrm>
          <a:prstGeom prst="rect">
            <a:avLst/>
          </a:prstGeom>
          <a:noFill/>
        </p:spPr>
        <p:txBody>
          <a:bodyPr wrap="non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肯定的･否定的を解釈する指標として解釈する</a:t>
            </a:r>
          </a:p>
        </p:txBody>
      </p:sp>
      <p:sp>
        <p:nvSpPr>
          <p:cNvPr id="8" name="テキスト ボックス 7">
            <a:extLst>
              <a:ext uri="{FF2B5EF4-FFF2-40B4-BE49-F238E27FC236}">
                <a16:creationId xmlns:a16="http://schemas.microsoft.com/office/drawing/2014/main" id="{9A61091A-B65F-4DC1-85FF-9CF31964CA10}"/>
              </a:ext>
            </a:extLst>
          </p:cNvPr>
          <p:cNvSpPr txBox="1"/>
          <p:nvPr/>
        </p:nvSpPr>
        <p:spPr>
          <a:xfrm>
            <a:off x="838200" y="3642778"/>
            <a:ext cx="2341605" cy="400110"/>
          </a:xfrm>
          <a:prstGeom prst="rect">
            <a:avLst/>
          </a:prstGeom>
          <a:noFill/>
        </p:spPr>
        <p:txBody>
          <a:bodyPr wrap="square" rtlCol="0">
            <a:spAutoFit/>
          </a:bodyPr>
          <a:lstStyle/>
          <a:p>
            <a:r>
              <a:rPr kumimoji="1" lang="ja-JP" altLang="en-US" sz="2000" dirty="0">
                <a:solidFill>
                  <a:srgbClr val="FF0000"/>
                </a:solidFill>
                <a:latin typeface="ＭＳ Ｐゴシック" panose="020B0600070205080204" pitchFamily="50" charset="-128"/>
                <a:ea typeface="ＭＳ Ｐゴシック" panose="020B0600070205080204" pitchFamily="50" charset="-128"/>
              </a:rPr>
              <a:t>感情価のイメージ例</a:t>
            </a:r>
          </a:p>
        </p:txBody>
      </p:sp>
      <p:grpSp>
        <p:nvGrpSpPr>
          <p:cNvPr id="23" name="グループ化 22">
            <a:extLst>
              <a:ext uri="{FF2B5EF4-FFF2-40B4-BE49-F238E27FC236}">
                <a16:creationId xmlns:a16="http://schemas.microsoft.com/office/drawing/2014/main" id="{58DA3499-3A70-41C1-A77F-4669E0594977}"/>
              </a:ext>
            </a:extLst>
          </p:cNvPr>
          <p:cNvGrpSpPr/>
          <p:nvPr/>
        </p:nvGrpSpPr>
        <p:grpSpPr>
          <a:xfrm>
            <a:off x="2557190" y="4173191"/>
            <a:ext cx="7077619" cy="1325563"/>
            <a:chOff x="2557190" y="4396060"/>
            <a:chExt cx="7077619" cy="1325563"/>
          </a:xfrm>
        </p:grpSpPr>
        <p:sp>
          <p:nvSpPr>
            <p:cNvPr id="22" name="四角形: 角を丸くする 21">
              <a:extLst>
                <a:ext uri="{FF2B5EF4-FFF2-40B4-BE49-F238E27FC236}">
                  <a16:creationId xmlns:a16="http://schemas.microsoft.com/office/drawing/2014/main" id="{0016F581-6FD9-45DA-A020-41519A5AE3D3}"/>
                </a:ext>
              </a:extLst>
            </p:cNvPr>
            <p:cNvSpPr/>
            <p:nvPr/>
          </p:nvSpPr>
          <p:spPr>
            <a:xfrm>
              <a:off x="2557190" y="4396060"/>
              <a:ext cx="7077619" cy="1325563"/>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a:extLst>
                <a:ext uri="{FF2B5EF4-FFF2-40B4-BE49-F238E27FC236}">
                  <a16:creationId xmlns:a16="http://schemas.microsoft.com/office/drawing/2014/main" id="{5689A294-F3F7-4509-88EC-1D669AC76D3E}"/>
                </a:ext>
              </a:extLst>
            </p:cNvPr>
            <p:cNvGrpSpPr/>
            <p:nvPr/>
          </p:nvGrpSpPr>
          <p:grpSpPr>
            <a:xfrm>
              <a:off x="2679446" y="4492796"/>
              <a:ext cx="6833106" cy="1074895"/>
              <a:chOff x="2644813" y="4541492"/>
              <a:chExt cx="6833106" cy="1074895"/>
            </a:xfrm>
          </p:grpSpPr>
          <p:grpSp>
            <p:nvGrpSpPr>
              <p:cNvPr id="10" name="グループ化 9">
                <a:extLst>
                  <a:ext uri="{FF2B5EF4-FFF2-40B4-BE49-F238E27FC236}">
                    <a16:creationId xmlns:a16="http://schemas.microsoft.com/office/drawing/2014/main" id="{57F826FF-6DEC-4E53-B0FF-E995D3A6A1D4}"/>
                  </a:ext>
                </a:extLst>
              </p:cNvPr>
              <p:cNvGrpSpPr/>
              <p:nvPr/>
            </p:nvGrpSpPr>
            <p:grpSpPr>
              <a:xfrm>
                <a:off x="2644813" y="4541492"/>
                <a:ext cx="3410253" cy="1074895"/>
                <a:chOff x="1951338" y="4301354"/>
                <a:chExt cx="3410253" cy="1074895"/>
              </a:xfrm>
            </p:grpSpPr>
            <p:grpSp>
              <p:nvGrpSpPr>
                <p:cNvPr id="16" name="グループ化 15">
                  <a:extLst>
                    <a:ext uri="{FF2B5EF4-FFF2-40B4-BE49-F238E27FC236}">
                      <a16:creationId xmlns:a16="http://schemas.microsoft.com/office/drawing/2014/main" id="{6C16FE19-C3F9-4CD3-9DFB-4563F754A2F1}"/>
                    </a:ext>
                  </a:extLst>
                </p:cNvPr>
                <p:cNvGrpSpPr/>
                <p:nvPr/>
              </p:nvGrpSpPr>
              <p:grpSpPr>
                <a:xfrm>
                  <a:off x="1951338" y="4729918"/>
                  <a:ext cx="3410253" cy="646331"/>
                  <a:chOff x="2088292" y="5267417"/>
                  <a:chExt cx="3410253" cy="646331"/>
                </a:xfrm>
              </p:grpSpPr>
              <p:sp>
                <p:nvSpPr>
                  <p:cNvPr id="18" name="テキスト ボックス 17">
                    <a:extLst>
                      <a:ext uri="{FF2B5EF4-FFF2-40B4-BE49-F238E27FC236}">
                        <a16:creationId xmlns:a16="http://schemas.microsoft.com/office/drawing/2014/main" id="{BC85A45D-7045-483D-9F78-38A9A8227629}"/>
                      </a:ext>
                    </a:extLst>
                  </p:cNvPr>
                  <p:cNvSpPr txBox="1"/>
                  <p:nvPr/>
                </p:nvSpPr>
                <p:spPr>
                  <a:xfrm>
                    <a:off x="2088292" y="5267417"/>
                    <a:ext cx="3179805" cy="646331"/>
                  </a:xfrm>
                  <a:prstGeom prst="rect">
                    <a:avLst/>
                  </a:prstGeom>
                  <a:noFill/>
                </p:spPr>
                <p:txBody>
                  <a:bodyPr wrap="square" rtlCol="0">
                    <a:spAutoFit/>
                  </a:bodyPr>
                  <a:lstStyle/>
                  <a:p>
                    <a:pPr algn="ctr"/>
                    <a:r>
                      <a:rPr kumimoji="1" lang="ja-JP" altLang="en-US" sz="3600" dirty="0">
                        <a:solidFill>
                          <a:schemeClr val="bg2">
                            <a:lumMod val="25000"/>
                          </a:schemeClr>
                        </a:solidFill>
                        <a:latin typeface="ＭＳ Ｐゴシック" panose="020B0600070205080204" pitchFamily="50" charset="-128"/>
                        <a:ea typeface="ＭＳ Ｐゴシック" panose="020B0600070205080204" pitchFamily="50" charset="-128"/>
                      </a:rPr>
                      <a:t>★☆☆☆☆</a:t>
                    </a:r>
                  </a:p>
                </p:txBody>
              </p:sp>
              <p:sp>
                <p:nvSpPr>
                  <p:cNvPr id="19" name="テキスト ボックス 18">
                    <a:extLst>
                      <a:ext uri="{FF2B5EF4-FFF2-40B4-BE49-F238E27FC236}">
                        <a16:creationId xmlns:a16="http://schemas.microsoft.com/office/drawing/2014/main" id="{BF9D4515-83ED-47A4-9E2C-76A023D1B986}"/>
                      </a:ext>
                    </a:extLst>
                  </p:cNvPr>
                  <p:cNvSpPr txBox="1"/>
                  <p:nvPr/>
                </p:nvSpPr>
                <p:spPr>
                  <a:xfrm>
                    <a:off x="4781853" y="5407826"/>
                    <a:ext cx="716692" cy="461665"/>
                  </a:xfrm>
                  <a:prstGeom prst="rect">
                    <a:avLst/>
                  </a:prstGeom>
                  <a:noFill/>
                </p:spPr>
                <p:txBody>
                  <a:bodyPr wrap="square" rtlCol="0">
                    <a:spAutoFit/>
                  </a:bodyPr>
                  <a:lstStyle/>
                  <a:p>
                    <a:pPr algn="ctr"/>
                    <a:r>
                      <a:rPr kumimoji="1" lang="ja-JP" altLang="en-US" sz="2400" dirty="0">
                        <a:solidFill>
                          <a:schemeClr val="bg2">
                            <a:lumMod val="25000"/>
                          </a:schemeClr>
                        </a:solidFill>
                        <a:latin typeface="ＭＳ Ｐゴシック" panose="020B0600070205080204" pitchFamily="50" charset="-128"/>
                        <a:ea typeface="ＭＳ Ｐゴシック" panose="020B0600070205080204" pitchFamily="50" charset="-128"/>
                      </a:rPr>
                      <a:t>１</a:t>
                    </a:r>
                  </a:p>
                </p:txBody>
              </p:sp>
            </p:grpSp>
            <p:sp>
              <p:nvSpPr>
                <p:cNvPr id="17" name="テキスト ボックス 16">
                  <a:extLst>
                    <a:ext uri="{FF2B5EF4-FFF2-40B4-BE49-F238E27FC236}">
                      <a16:creationId xmlns:a16="http://schemas.microsoft.com/office/drawing/2014/main" id="{B066F0EB-0B24-4E68-A7A5-F12D93149830}"/>
                    </a:ext>
                  </a:extLst>
                </p:cNvPr>
                <p:cNvSpPr txBox="1"/>
                <p:nvPr/>
              </p:nvSpPr>
              <p:spPr>
                <a:xfrm>
                  <a:off x="2728784" y="4301354"/>
                  <a:ext cx="2215978" cy="400110"/>
                </a:xfrm>
                <a:prstGeom prst="rect">
                  <a:avLst/>
                </a:prstGeom>
                <a:noFill/>
              </p:spPr>
              <p:txBody>
                <a:bodyPr wrap="squar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否定的な感情価</a:t>
                  </a:r>
                </a:p>
              </p:txBody>
            </p:sp>
          </p:grpSp>
          <p:grpSp>
            <p:nvGrpSpPr>
              <p:cNvPr id="11" name="グループ化 10">
                <a:extLst>
                  <a:ext uri="{FF2B5EF4-FFF2-40B4-BE49-F238E27FC236}">
                    <a16:creationId xmlns:a16="http://schemas.microsoft.com/office/drawing/2014/main" id="{C76486BD-9C99-4473-A27F-C03C18C290D8}"/>
                  </a:ext>
                </a:extLst>
              </p:cNvPr>
              <p:cNvGrpSpPr/>
              <p:nvPr/>
            </p:nvGrpSpPr>
            <p:grpSpPr>
              <a:xfrm>
                <a:off x="6055066" y="4541492"/>
                <a:ext cx="3422853" cy="1046441"/>
                <a:chOff x="6095986" y="4712089"/>
                <a:chExt cx="3422853" cy="1046441"/>
              </a:xfrm>
            </p:grpSpPr>
            <p:grpSp>
              <p:nvGrpSpPr>
                <p:cNvPr id="12" name="グループ化 11">
                  <a:extLst>
                    <a:ext uri="{FF2B5EF4-FFF2-40B4-BE49-F238E27FC236}">
                      <a16:creationId xmlns:a16="http://schemas.microsoft.com/office/drawing/2014/main" id="{498F4EBB-E839-47D2-9FC6-FA101E24F7C0}"/>
                    </a:ext>
                  </a:extLst>
                </p:cNvPr>
                <p:cNvGrpSpPr/>
                <p:nvPr/>
              </p:nvGrpSpPr>
              <p:grpSpPr>
                <a:xfrm>
                  <a:off x="6095986" y="5112199"/>
                  <a:ext cx="3422853" cy="646331"/>
                  <a:chOff x="2088291" y="5939545"/>
                  <a:chExt cx="3422853" cy="646331"/>
                </a:xfrm>
              </p:grpSpPr>
              <p:sp>
                <p:nvSpPr>
                  <p:cNvPr id="14" name="テキスト ボックス 13">
                    <a:extLst>
                      <a:ext uri="{FF2B5EF4-FFF2-40B4-BE49-F238E27FC236}">
                        <a16:creationId xmlns:a16="http://schemas.microsoft.com/office/drawing/2014/main" id="{F0E9FECA-3B5E-4DC1-9A10-A4B5D29D4F3B}"/>
                      </a:ext>
                    </a:extLst>
                  </p:cNvPr>
                  <p:cNvSpPr txBox="1"/>
                  <p:nvPr/>
                </p:nvSpPr>
                <p:spPr>
                  <a:xfrm>
                    <a:off x="2088291" y="5939545"/>
                    <a:ext cx="3179805" cy="646331"/>
                  </a:xfrm>
                  <a:prstGeom prst="rect">
                    <a:avLst/>
                  </a:prstGeom>
                  <a:noFill/>
                </p:spPr>
                <p:txBody>
                  <a:bodyPr wrap="square" rtlCol="0">
                    <a:spAutoFit/>
                  </a:bodyPr>
                  <a:lstStyle/>
                  <a:p>
                    <a:pPr algn="ctr"/>
                    <a:r>
                      <a:rPr kumimoji="1" lang="ja-JP" altLang="en-US" sz="3600" dirty="0">
                        <a:solidFill>
                          <a:schemeClr val="bg2">
                            <a:lumMod val="25000"/>
                          </a:schemeClr>
                        </a:solidFill>
                        <a:latin typeface="ＭＳ Ｐゴシック" panose="020B0600070205080204" pitchFamily="50" charset="-128"/>
                        <a:ea typeface="ＭＳ Ｐゴシック" panose="020B0600070205080204" pitchFamily="50" charset="-128"/>
                      </a:rPr>
                      <a:t>★★★★☆</a:t>
                    </a:r>
                  </a:p>
                </p:txBody>
              </p:sp>
              <p:sp>
                <p:nvSpPr>
                  <p:cNvPr id="15" name="テキスト ボックス 14">
                    <a:extLst>
                      <a:ext uri="{FF2B5EF4-FFF2-40B4-BE49-F238E27FC236}">
                        <a16:creationId xmlns:a16="http://schemas.microsoft.com/office/drawing/2014/main" id="{E47DB08D-C516-4AF5-9B6C-1E183CDE893D}"/>
                      </a:ext>
                    </a:extLst>
                  </p:cNvPr>
                  <p:cNvSpPr txBox="1"/>
                  <p:nvPr/>
                </p:nvSpPr>
                <p:spPr>
                  <a:xfrm>
                    <a:off x="4794452" y="6105481"/>
                    <a:ext cx="716692" cy="461665"/>
                  </a:xfrm>
                  <a:prstGeom prst="rect">
                    <a:avLst/>
                  </a:prstGeom>
                  <a:noFill/>
                </p:spPr>
                <p:txBody>
                  <a:bodyPr wrap="square" rtlCol="0">
                    <a:spAutoFit/>
                  </a:bodyPr>
                  <a:lstStyle/>
                  <a:p>
                    <a:pPr algn="ctr"/>
                    <a:r>
                      <a:rPr kumimoji="1" lang="ja-JP" altLang="en-US" sz="2400" dirty="0">
                        <a:solidFill>
                          <a:schemeClr val="bg2">
                            <a:lumMod val="25000"/>
                          </a:schemeClr>
                        </a:solidFill>
                        <a:latin typeface="ＭＳ Ｐゴシック" panose="020B0600070205080204" pitchFamily="50" charset="-128"/>
                        <a:ea typeface="ＭＳ Ｐゴシック" panose="020B0600070205080204" pitchFamily="50" charset="-128"/>
                      </a:rPr>
                      <a:t>４</a:t>
                    </a:r>
                  </a:p>
                </p:txBody>
              </p:sp>
            </p:grpSp>
            <p:sp>
              <p:nvSpPr>
                <p:cNvPr id="13" name="テキスト ボックス 12">
                  <a:extLst>
                    <a:ext uri="{FF2B5EF4-FFF2-40B4-BE49-F238E27FC236}">
                      <a16:creationId xmlns:a16="http://schemas.microsoft.com/office/drawing/2014/main" id="{5A8EE832-0C8D-44B0-8075-A70355E1FFC4}"/>
                    </a:ext>
                  </a:extLst>
                </p:cNvPr>
                <p:cNvSpPr txBox="1"/>
                <p:nvPr/>
              </p:nvSpPr>
              <p:spPr>
                <a:xfrm>
                  <a:off x="6843600" y="4712089"/>
                  <a:ext cx="2215978" cy="400110"/>
                </a:xfrm>
                <a:prstGeom prst="rect">
                  <a:avLst/>
                </a:prstGeom>
                <a:noFill/>
              </p:spPr>
              <p:txBody>
                <a:bodyPr wrap="squar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肯定的な感情価</a:t>
                  </a:r>
                </a:p>
              </p:txBody>
            </p:sp>
          </p:grpSp>
        </p:grpSp>
      </p:grpSp>
      <p:sp>
        <p:nvSpPr>
          <p:cNvPr id="24" name="テキスト ボックス 23">
            <a:extLst>
              <a:ext uri="{FF2B5EF4-FFF2-40B4-BE49-F238E27FC236}">
                <a16:creationId xmlns:a16="http://schemas.microsoft.com/office/drawing/2014/main" id="{F18DE1EE-0309-4709-841C-A8E05F3BC41B}"/>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Tree>
    <p:extLst>
      <p:ext uri="{BB962C8B-B14F-4D97-AF65-F5344CB8AC3E}">
        <p14:creationId xmlns:p14="http://schemas.microsoft.com/office/powerpoint/2010/main" val="2774530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４．現状分析　　　　　　　　　　　　　　　　　</a:t>
            </a:r>
            <a:r>
              <a:rPr kumimoji="1" lang="ja-JP" altLang="en-US" sz="2000" dirty="0">
                <a:solidFill>
                  <a:schemeClr val="bg2">
                    <a:lumMod val="50000"/>
                  </a:schemeClr>
                </a:solidFill>
                <a:latin typeface="ＭＳ Ｐゴシック" panose="020B0600070205080204" pitchFamily="50" charset="-128"/>
                <a:ea typeface="ＭＳ Ｐゴシック" panose="020B0600070205080204" pitchFamily="50" charset="-128"/>
              </a:rPr>
              <a:t>感情価</a:t>
            </a:r>
            <a:r>
              <a:rPr kumimoji="1" lang="ja-JP" altLang="en-US" dirty="0">
                <a:latin typeface="ＭＳ Ｐゴシック" panose="020B0600070205080204" pitchFamily="50" charset="-128"/>
                <a:ea typeface="ＭＳ Ｐゴシック" panose="020B0600070205080204" pitchFamily="50" charset="-128"/>
              </a:rPr>
              <a:t>　　　　　　　　　　　　　　　　　　</a:t>
            </a:r>
            <a:endParaRPr kumimoji="1" lang="ja-JP" altLang="en-US" dirty="0">
              <a:solidFill>
                <a:schemeClr val="bg2">
                  <a:lumMod val="50000"/>
                </a:schemeClr>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12</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E6DF0231-9785-4C1D-BBEC-AB53DF3E5BB9}"/>
              </a:ext>
            </a:extLst>
          </p:cNvPr>
          <p:cNvSpPr txBox="1"/>
          <p:nvPr/>
        </p:nvSpPr>
        <p:spPr>
          <a:xfrm>
            <a:off x="838200" y="1690687"/>
            <a:ext cx="3203121" cy="400110"/>
          </a:xfrm>
          <a:prstGeom prst="rect">
            <a:avLst/>
          </a:prstGeom>
          <a:noFill/>
        </p:spPr>
        <p:txBody>
          <a:bodyPr wrap="none" rtlCol="0">
            <a:spAutoFit/>
          </a:bodyPr>
          <a:lstStyle/>
          <a:p>
            <a:r>
              <a:rPr kumimoji="1" lang="ja-JP" altLang="en-US" sz="2000" dirty="0">
                <a:solidFill>
                  <a:schemeClr val="bg2">
                    <a:lumMod val="25000"/>
                  </a:schemeClr>
                </a:solidFill>
              </a:rPr>
              <a:t>製品の感情価に関する論文</a:t>
            </a:r>
          </a:p>
        </p:txBody>
      </p:sp>
      <p:sp>
        <p:nvSpPr>
          <p:cNvPr id="8" name="テキスト ボックス 7">
            <a:extLst>
              <a:ext uri="{FF2B5EF4-FFF2-40B4-BE49-F238E27FC236}">
                <a16:creationId xmlns:a16="http://schemas.microsoft.com/office/drawing/2014/main" id="{2EC8F4C8-CB5D-426F-89B7-DCB5A8193931}"/>
              </a:ext>
            </a:extLst>
          </p:cNvPr>
          <p:cNvSpPr txBox="1"/>
          <p:nvPr/>
        </p:nvSpPr>
        <p:spPr>
          <a:xfrm>
            <a:off x="1483567" y="5771024"/>
            <a:ext cx="7340393" cy="400110"/>
          </a:xfrm>
          <a:prstGeom prst="rect">
            <a:avLst/>
          </a:prstGeom>
          <a:noFill/>
        </p:spPr>
        <p:txBody>
          <a:bodyPr wrap="square" rtlCol="0">
            <a:spAutoFit/>
          </a:bodyPr>
          <a:lstStyle/>
          <a:p>
            <a:r>
              <a:rPr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製品では、感情価は売り上げに</a:t>
            </a:r>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影響を与えるという論文が多かった</a:t>
            </a:r>
          </a:p>
        </p:txBody>
      </p:sp>
      <p:sp>
        <p:nvSpPr>
          <p:cNvPr id="9" name="二等辺三角形 8">
            <a:extLst>
              <a:ext uri="{FF2B5EF4-FFF2-40B4-BE49-F238E27FC236}">
                <a16:creationId xmlns:a16="http://schemas.microsoft.com/office/drawing/2014/main" id="{672A459C-6779-4E4C-B263-5CDCC9FA7628}"/>
              </a:ext>
            </a:extLst>
          </p:cNvPr>
          <p:cNvSpPr/>
          <p:nvPr/>
        </p:nvSpPr>
        <p:spPr>
          <a:xfrm rot="5400000">
            <a:off x="707550" y="5772960"/>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正方形/長方形 9">
            <a:extLst>
              <a:ext uri="{FF2B5EF4-FFF2-40B4-BE49-F238E27FC236}">
                <a16:creationId xmlns:a16="http://schemas.microsoft.com/office/drawing/2014/main" id="{3013DA95-D233-4CF8-BC7C-A1D822CA803A}"/>
              </a:ext>
            </a:extLst>
          </p:cNvPr>
          <p:cNvSpPr/>
          <p:nvPr/>
        </p:nvSpPr>
        <p:spPr>
          <a:xfrm>
            <a:off x="5971227" y="5240613"/>
            <a:ext cx="5382573" cy="307777"/>
          </a:xfrm>
          <a:prstGeom prst="rect">
            <a:avLst/>
          </a:prstGeom>
        </p:spPr>
        <p:txBody>
          <a:bodyPr wrap="square">
            <a:spAutoFit/>
          </a:bodyPr>
          <a:lstStyle/>
          <a:p>
            <a:pPr algn="r"/>
            <a:r>
              <a:rPr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rPr>
              <a:t>*</a:t>
            </a:r>
            <a:r>
              <a:rPr lang="en-US" altLang="ja-JP" sz="1400" dirty="0">
                <a:solidFill>
                  <a:schemeClr val="bg2">
                    <a:lumMod val="25000"/>
                  </a:schemeClr>
                </a:solidFill>
                <a:latin typeface="ＭＳ Ｐゴシック" panose="020B0600070205080204" pitchFamily="50" charset="-128"/>
                <a:ea typeface="ＭＳ Ｐゴシック" panose="020B0600070205080204" pitchFamily="50" charset="-128"/>
              </a:rPr>
              <a:t>1</a:t>
            </a:r>
            <a:r>
              <a:rPr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rPr>
              <a:t>経験財：エンターテイメントビデオゲーム　　*</a:t>
            </a:r>
            <a:r>
              <a:rPr lang="en-US" altLang="ja-JP" sz="1400" dirty="0">
                <a:solidFill>
                  <a:schemeClr val="bg2">
                    <a:lumMod val="25000"/>
                  </a:schemeClr>
                </a:solidFill>
                <a:latin typeface="ＭＳ Ｐゴシック" panose="020B0600070205080204" pitchFamily="50" charset="-128"/>
                <a:ea typeface="ＭＳ Ｐゴシック" panose="020B0600070205080204" pitchFamily="50" charset="-128"/>
              </a:rPr>
              <a:t>2</a:t>
            </a:r>
            <a:r>
              <a:rPr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rPr>
              <a:t>探索財：家電製品など </a:t>
            </a:r>
          </a:p>
        </p:txBody>
      </p:sp>
      <p:pic>
        <p:nvPicPr>
          <p:cNvPr id="12" name="図 11">
            <a:extLst>
              <a:ext uri="{FF2B5EF4-FFF2-40B4-BE49-F238E27FC236}">
                <a16:creationId xmlns:a16="http://schemas.microsoft.com/office/drawing/2014/main" id="{0FA0D98E-1524-4510-9F60-3117C563A2D3}"/>
              </a:ext>
            </a:extLst>
          </p:cNvPr>
          <p:cNvPicPr>
            <a:picLocks noChangeAspect="1"/>
          </p:cNvPicPr>
          <p:nvPr/>
        </p:nvPicPr>
        <p:blipFill>
          <a:blip r:embed="rId2"/>
          <a:stretch>
            <a:fillRect/>
          </a:stretch>
        </p:blipFill>
        <p:spPr>
          <a:xfrm>
            <a:off x="838200" y="2225707"/>
            <a:ext cx="10527186" cy="3014906"/>
          </a:xfrm>
          <a:prstGeom prst="rect">
            <a:avLst/>
          </a:prstGeom>
        </p:spPr>
      </p:pic>
      <p:sp>
        <p:nvSpPr>
          <p:cNvPr id="13" name="テキスト ボックス 12">
            <a:extLst>
              <a:ext uri="{FF2B5EF4-FFF2-40B4-BE49-F238E27FC236}">
                <a16:creationId xmlns:a16="http://schemas.microsoft.com/office/drawing/2014/main" id="{0EBDA87F-22B2-4115-A8A4-C78A4D7642F4}"/>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Tree>
    <p:extLst>
      <p:ext uri="{BB962C8B-B14F-4D97-AF65-F5344CB8AC3E}">
        <p14:creationId xmlns:p14="http://schemas.microsoft.com/office/powerpoint/2010/main" val="2842432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４．現状分析　　　　　　　　　　　　　　　　　</a:t>
            </a:r>
            <a:r>
              <a:rPr lang="ja-JP" altLang="en-US" sz="2000" dirty="0">
                <a:solidFill>
                  <a:srgbClr val="E7E6E6">
                    <a:lumMod val="50000"/>
                  </a:srgbClr>
                </a:solidFill>
              </a:rPr>
              <a:t>感情価</a:t>
            </a:r>
            <a:r>
              <a:rPr kumimoji="1" lang="ja-JP" altLang="en-US" dirty="0">
                <a:latin typeface="ＭＳ Ｐゴシック" panose="020B0600070205080204" pitchFamily="50" charset="-128"/>
                <a:ea typeface="ＭＳ Ｐゴシック" panose="020B0600070205080204" pitchFamily="50" charset="-128"/>
              </a:rPr>
              <a:t>　　　　　　　　　　　　　　　　　　</a:t>
            </a:r>
            <a:endParaRPr kumimoji="1" lang="ja-JP" altLang="en-US" dirty="0">
              <a:solidFill>
                <a:schemeClr val="bg2">
                  <a:lumMod val="50000"/>
                </a:schemeClr>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13</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E0778D3B-C252-498E-BA59-5CCE805D26B0}"/>
              </a:ext>
            </a:extLst>
          </p:cNvPr>
          <p:cNvSpPr txBox="1"/>
          <p:nvPr/>
        </p:nvSpPr>
        <p:spPr>
          <a:xfrm>
            <a:off x="838200" y="1690688"/>
            <a:ext cx="3878655" cy="400110"/>
          </a:xfrm>
          <a:prstGeom prst="rect">
            <a:avLst/>
          </a:prstGeom>
          <a:noFill/>
        </p:spPr>
        <p:txBody>
          <a:bodyPr wrap="square" rtlCol="0">
            <a:spAutoFit/>
          </a:bodyPr>
          <a:lstStyle/>
          <a:p>
            <a:r>
              <a:rPr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サービス業の感情価</a:t>
            </a:r>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に関する論文</a:t>
            </a:r>
          </a:p>
        </p:txBody>
      </p:sp>
      <p:pic>
        <p:nvPicPr>
          <p:cNvPr id="12" name="図 11">
            <a:extLst>
              <a:ext uri="{FF2B5EF4-FFF2-40B4-BE49-F238E27FC236}">
                <a16:creationId xmlns:a16="http://schemas.microsoft.com/office/drawing/2014/main" id="{440407DF-007C-440E-9F55-A7C05618C433}"/>
              </a:ext>
            </a:extLst>
          </p:cNvPr>
          <p:cNvPicPr>
            <a:picLocks noChangeAspect="1"/>
          </p:cNvPicPr>
          <p:nvPr/>
        </p:nvPicPr>
        <p:blipFill>
          <a:blip r:embed="rId2"/>
          <a:stretch>
            <a:fillRect/>
          </a:stretch>
        </p:blipFill>
        <p:spPr>
          <a:xfrm>
            <a:off x="839788" y="2543302"/>
            <a:ext cx="10514012" cy="1860454"/>
          </a:xfrm>
          <a:prstGeom prst="rect">
            <a:avLst/>
          </a:prstGeom>
        </p:spPr>
      </p:pic>
      <p:sp>
        <p:nvSpPr>
          <p:cNvPr id="14" name="テキスト ボックス 13">
            <a:extLst>
              <a:ext uri="{FF2B5EF4-FFF2-40B4-BE49-F238E27FC236}">
                <a16:creationId xmlns:a16="http://schemas.microsoft.com/office/drawing/2014/main" id="{30AB3C22-BE60-4D51-B7B4-DD57F46A6607}"/>
              </a:ext>
            </a:extLst>
          </p:cNvPr>
          <p:cNvSpPr txBox="1"/>
          <p:nvPr/>
        </p:nvSpPr>
        <p:spPr>
          <a:xfrm>
            <a:off x="1483567" y="4982434"/>
            <a:ext cx="7635779" cy="400110"/>
          </a:xfrm>
          <a:prstGeom prst="rect">
            <a:avLst/>
          </a:prstGeom>
          <a:noFill/>
        </p:spPr>
        <p:txBody>
          <a:bodyPr wrap="square" rtlCol="0">
            <a:spAutoFit/>
          </a:bodyPr>
          <a:lstStyle/>
          <a:p>
            <a:r>
              <a:rPr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サービス業では、</a:t>
            </a:r>
            <a:r>
              <a:rPr lang="ja-JP" altLang="en-US" sz="2000" u="sng" dirty="0">
                <a:solidFill>
                  <a:schemeClr val="bg2">
                    <a:lumMod val="25000"/>
                  </a:schemeClr>
                </a:solidFill>
                <a:latin typeface="ＭＳ Ｐゴシック" panose="020B0600070205080204" pitchFamily="50" charset="-128"/>
                <a:ea typeface="ＭＳ Ｐゴシック" panose="020B0600070205080204" pitchFamily="50" charset="-128"/>
              </a:rPr>
              <a:t>感情価に関する結果が様々であり</a:t>
            </a:r>
            <a:r>
              <a:rPr kumimoji="1" lang="ja-JP" altLang="en-US" sz="2000" b="1" u="sng" dirty="0">
                <a:solidFill>
                  <a:srgbClr val="F9393E"/>
                </a:solidFill>
                <a:latin typeface="ＭＳ Ｐゴシック" panose="020B0600070205080204" pitchFamily="50" charset="-128"/>
                <a:ea typeface="ＭＳ Ｐゴシック" panose="020B0600070205080204" pitchFamily="50" charset="-128"/>
              </a:rPr>
              <a:t>研究の数も少ない</a:t>
            </a:r>
          </a:p>
        </p:txBody>
      </p:sp>
      <p:sp>
        <p:nvSpPr>
          <p:cNvPr id="15" name="二等辺三角形 14">
            <a:extLst>
              <a:ext uri="{FF2B5EF4-FFF2-40B4-BE49-F238E27FC236}">
                <a16:creationId xmlns:a16="http://schemas.microsoft.com/office/drawing/2014/main" id="{D3DDA5C5-3636-4A80-B85F-CAA8A14B295D}"/>
              </a:ext>
            </a:extLst>
          </p:cNvPr>
          <p:cNvSpPr/>
          <p:nvPr/>
        </p:nvSpPr>
        <p:spPr>
          <a:xfrm rot="5400000">
            <a:off x="707550" y="4988499"/>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テキスト ボックス 16">
            <a:extLst>
              <a:ext uri="{FF2B5EF4-FFF2-40B4-BE49-F238E27FC236}">
                <a16:creationId xmlns:a16="http://schemas.microsoft.com/office/drawing/2014/main" id="{DE275837-972A-4DEC-8D6D-A5E38443F94E}"/>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Tree>
    <p:extLst>
      <p:ext uri="{BB962C8B-B14F-4D97-AF65-F5344CB8AC3E}">
        <p14:creationId xmlns:p14="http://schemas.microsoft.com/office/powerpoint/2010/main" val="31545558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４．現状分析　　　　　　　　　　　　　　　　　</a:t>
            </a:r>
            <a:r>
              <a:rPr lang="ja-JP" altLang="en-US" sz="2000" dirty="0">
                <a:solidFill>
                  <a:srgbClr val="E7E6E6">
                    <a:lumMod val="50000"/>
                  </a:srgbClr>
                </a:solidFill>
              </a:rPr>
              <a:t>感情価</a:t>
            </a:r>
            <a:r>
              <a:rPr kumimoji="1" lang="ja-JP" altLang="en-US" dirty="0">
                <a:latin typeface="ＭＳ Ｐゴシック" panose="020B0600070205080204" pitchFamily="50" charset="-128"/>
                <a:ea typeface="ＭＳ Ｐゴシック" panose="020B0600070205080204" pitchFamily="50" charset="-128"/>
              </a:rPr>
              <a:t>　　　　　　　　　　　　　　　　</a:t>
            </a:r>
            <a:endParaRPr kumimoji="1" lang="ja-JP" altLang="en-US" dirty="0">
              <a:solidFill>
                <a:schemeClr val="bg2">
                  <a:lumMod val="50000"/>
                </a:schemeClr>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14</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2641EFEE-577B-4F3E-A438-E3B46DB55B9E}"/>
              </a:ext>
            </a:extLst>
          </p:cNvPr>
          <p:cNvSpPr txBox="1"/>
          <p:nvPr/>
        </p:nvSpPr>
        <p:spPr>
          <a:xfrm>
            <a:off x="1392847" y="2385546"/>
            <a:ext cx="9406305" cy="400110"/>
          </a:xfrm>
          <a:prstGeom prst="rect">
            <a:avLst/>
          </a:prstGeom>
          <a:noFill/>
        </p:spPr>
        <p:txBody>
          <a:bodyPr wrap="square" rtlCol="0">
            <a:spAutoFit/>
          </a:bodyPr>
          <a:lstStyle/>
          <a:p>
            <a:pPr algn="ctr"/>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サービス業において感情価が影響を与えるという論文は少なかった</a:t>
            </a:r>
          </a:p>
        </p:txBody>
      </p:sp>
      <p:sp>
        <p:nvSpPr>
          <p:cNvPr id="6" name="二等辺三角形 5">
            <a:extLst>
              <a:ext uri="{FF2B5EF4-FFF2-40B4-BE49-F238E27FC236}">
                <a16:creationId xmlns:a16="http://schemas.microsoft.com/office/drawing/2014/main" id="{D2FF3D07-5D62-4688-9287-4D048FC298F3}"/>
              </a:ext>
            </a:extLst>
          </p:cNvPr>
          <p:cNvSpPr/>
          <p:nvPr/>
        </p:nvSpPr>
        <p:spPr>
          <a:xfrm rot="10800000">
            <a:off x="5280660" y="3422330"/>
            <a:ext cx="1630680" cy="461664"/>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B7D17426-565E-4E89-961C-D728D873A750}"/>
              </a:ext>
            </a:extLst>
          </p:cNvPr>
          <p:cNvSpPr txBox="1"/>
          <p:nvPr/>
        </p:nvSpPr>
        <p:spPr>
          <a:xfrm>
            <a:off x="3100532" y="4520667"/>
            <a:ext cx="5990933" cy="707886"/>
          </a:xfrm>
          <a:prstGeom prst="rect">
            <a:avLst/>
          </a:prstGeom>
          <a:noFill/>
        </p:spPr>
        <p:txBody>
          <a:bodyPr wrap="square" rtlCol="0">
            <a:spAutoFit/>
          </a:bodyPr>
          <a:lstStyle/>
          <a:p>
            <a:pPr algn="ctr"/>
            <a:r>
              <a:rPr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目に見えないサービスは慎重に選択するため、</a:t>
            </a:r>
            <a:endParaRPr lang="en-US" altLang="ja-JP" sz="2000" dirty="0">
              <a:solidFill>
                <a:schemeClr val="bg2">
                  <a:lumMod val="25000"/>
                </a:schemeClr>
              </a:solidFill>
              <a:latin typeface="ＭＳ Ｐゴシック" panose="020B0600070205080204" pitchFamily="50" charset="-128"/>
              <a:ea typeface="ＭＳ Ｐゴシック" panose="020B0600070205080204" pitchFamily="50" charset="-128"/>
            </a:endParaRPr>
          </a:p>
          <a:p>
            <a:pPr algn="ctr"/>
            <a:r>
              <a:rPr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サービス業でも感情価は影響を与えるのでは？</a:t>
            </a:r>
            <a:endPar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C7CE1362-AB21-42BA-9C60-D4F7901DDEAD}"/>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Tree>
    <p:extLst>
      <p:ext uri="{BB962C8B-B14F-4D97-AF65-F5344CB8AC3E}">
        <p14:creationId xmlns:p14="http://schemas.microsoft.com/office/powerpoint/2010/main" val="297362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５．問題意識　　　　　　　　　　　　　　　　　</a:t>
            </a:r>
            <a:r>
              <a:rPr lang="ja-JP" altLang="en-US" sz="2000" dirty="0">
                <a:solidFill>
                  <a:srgbClr val="E7E6E6">
                    <a:lumMod val="50000"/>
                  </a:srgbClr>
                </a:solidFill>
              </a:rPr>
              <a:t>感情価</a:t>
            </a:r>
            <a:r>
              <a:rPr kumimoji="1" lang="ja-JP" altLang="en-US" dirty="0">
                <a:latin typeface="ＭＳ Ｐゴシック" panose="020B0600070205080204" pitchFamily="50" charset="-128"/>
                <a:ea typeface="ＭＳ Ｐゴシック" panose="020B0600070205080204" pitchFamily="50" charset="-128"/>
              </a:rPr>
              <a:t>　　　　　　　　　　　　　　　　　　</a:t>
            </a:r>
            <a:endParaRPr kumimoji="1" lang="ja-JP" altLang="en-US" dirty="0">
              <a:solidFill>
                <a:schemeClr val="bg2">
                  <a:lumMod val="50000"/>
                </a:schemeClr>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15</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375A3508-A3F9-4245-B48C-53C593E9E046}"/>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テキスト ボックス 5">
            <a:extLst>
              <a:ext uri="{FF2B5EF4-FFF2-40B4-BE49-F238E27FC236}">
                <a16:creationId xmlns:a16="http://schemas.microsoft.com/office/drawing/2014/main" id="{CE694587-1BF6-49E5-AC6E-65D476DD2767}"/>
              </a:ext>
            </a:extLst>
          </p:cNvPr>
          <p:cNvSpPr txBox="1"/>
          <p:nvPr/>
        </p:nvSpPr>
        <p:spPr>
          <a:xfrm>
            <a:off x="2636959" y="3428980"/>
            <a:ext cx="6918082" cy="461665"/>
          </a:xfrm>
          <a:prstGeom prst="rect">
            <a:avLst/>
          </a:prstGeom>
          <a:noFill/>
        </p:spPr>
        <p:txBody>
          <a:bodyPr wrap="square" rtlCol="0">
            <a:spAutoFit/>
          </a:bodyPr>
          <a:lstStyle/>
          <a:p>
            <a:pPr algn="ctr"/>
            <a:r>
              <a:rPr lang="ja-JP" altLang="en-US" sz="2400" dirty="0">
                <a:solidFill>
                  <a:schemeClr val="bg2">
                    <a:lumMod val="25000"/>
                  </a:schemeClr>
                </a:solidFill>
                <a:latin typeface="ＭＳ Ｐゴシック" panose="020B0600070205080204" pitchFamily="50" charset="-128"/>
                <a:ea typeface="ＭＳ Ｐゴシック" panose="020B0600070205080204" pitchFamily="50" charset="-128"/>
              </a:rPr>
              <a:t>サービス業でも</a:t>
            </a:r>
            <a:r>
              <a:rPr lang="ja-JP" altLang="en-US" sz="2400" b="1" dirty="0">
                <a:solidFill>
                  <a:srgbClr val="F9393E"/>
                </a:solidFill>
                <a:latin typeface="ＭＳ Ｐゴシック" panose="020B0600070205080204" pitchFamily="50" charset="-128"/>
                <a:ea typeface="ＭＳ Ｐゴシック" panose="020B0600070205080204" pitchFamily="50" charset="-128"/>
              </a:rPr>
              <a:t>感情価</a:t>
            </a:r>
            <a:r>
              <a:rPr lang="ja-JP" altLang="en-US" sz="2400" dirty="0">
                <a:solidFill>
                  <a:schemeClr val="bg2">
                    <a:lumMod val="25000"/>
                  </a:schemeClr>
                </a:solidFill>
                <a:latin typeface="ＭＳ Ｐゴシック" panose="020B0600070205080204" pitchFamily="50" charset="-128"/>
                <a:ea typeface="ＭＳ Ｐゴシック" panose="020B0600070205080204" pitchFamily="50" charset="-128"/>
              </a:rPr>
              <a:t>は影響を与えるのでは？</a:t>
            </a:r>
            <a:endParaRPr kumimoji="1" lang="ja-JP" altLang="en-US" sz="240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872914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lang="ja-JP" altLang="en-US" dirty="0"/>
              <a:t>６</a:t>
            </a:r>
            <a:r>
              <a:rPr lang="en-US" altLang="ja-JP" dirty="0"/>
              <a:t>-</a:t>
            </a:r>
            <a:r>
              <a:rPr lang="ja-JP" altLang="en-US" dirty="0"/>
              <a:t>１．対象の設定</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16</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4228D7C5-4ACD-44AE-9390-268AEF9B4955}"/>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8" name="テキスト ボックス 7">
            <a:extLst>
              <a:ext uri="{FF2B5EF4-FFF2-40B4-BE49-F238E27FC236}">
                <a16:creationId xmlns:a16="http://schemas.microsoft.com/office/drawing/2014/main" id="{C7FDCEA7-54EA-4AFC-BBEB-5B6A022386CC}"/>
              </a:ext>
            </a:extLst>
          </p:cNvPr>
          <p:cNvSpPr txBox="1"/>
          <p:nvPr/>
        </p:nvSpPr>
        <p:spPr>
          <a:xfrm>
            <a:off x="3999376" y="3659813"/>
            <a:ext cx="4193248" cy="461665"/>
          </a:xfrm>
          <a:prstGeom prst="rect">
            <a:avLst/>
          </a:prstGeom>
          <a:noFill/>
        </p:spPr>
        <p:txBody>
          <a:bodyPr wrap="square" rtlCol="0">
            <a:spAutoFit/>
          </a:bodyPr>
          <a:lstStyle/>
          <a:p>
            <a:pPr algn="ctr"/>
            <a:r>
              <a:rPr kumimoji="1" lang="ja-JP" altLang="en-US" sz="2400" dirty="0">
                <a:solidFill>
                  <a:schemeClr val="bg2">
                    <a:lumMod val="25000"/>
                  </a:schemeClr>
                </a:solidFill>
                <a:latin typeface="ＭＳ Ｐゴシック" panose="020B0600070205080204" pitchFamily="50" charset="-128"/>
                <a:ea typeface="ＭＳ Ｐゴシック" panose="020B0600070205080204" pitchFamily="50" charset="-128"/>
              </a:rPr>
              <a:t>よって</a:t>
            </a:r>
            <a:r>
              <a:rPr kumimoji="1" lang="ja-JP" altLang="en-US" sz="2400" b="1" dirty="0">
                <a:solidFill>
                  <a:srgbClr val="F9393E"/>
                </a:solidFill>
                <a:latin typeface="ＭＳ Ｐゴシック" panose="020B0600070205080204" pitchFamily="50" charset="-128"/>
                <a:ea typeface="ＭＳ Ｐゴシック" panose="020B0600070205080204" pitchFamily="50" charset="-128"/>
              </a:rPr>
              <a:t>飲食店</a:t>
            </a:r>
            <a:r>
              <a:rPr kumimoji="1" lang="ja-JP" altLang="en-US" sz="2400" dirty="0">
                <a:solidFill>
                  <a:schemeClr val="bg2">
                    <a:lumMod val="25000"/>
                  </a:schemeClr>
                </a:solidFill>
                <a:latin typeface="ＭＳ Ｐゴシック" panose="020B0600070205080204" pitchFamily="50" charset="-128"/>
                <a:ea typeface="ＭＳ Ｐゴシック" panose="020B0600070205080204" pitchFamily="50" charset="-128"/>
              </a:rPr>
              <a:t>を例に検証を行う</a:t>
            </a:r>
          </a:p>
        </p:txBody>
      </p:sp>
      <p:sp>
        <p:nvSpPr>
          <p:cNvPr id="4" name="テキスト ボックス 3">
            <a:extLst>
              <a:ext uri="{FF2B5EF4-FFF2-40B4-BE49-F238E27FC236}">
                <a16:creationId xmlns:a16="http://schemas.microsoft.com/office/drawing/2014/main" id="{C471222D-3F44-4587-8B40-6DF759A54A5F}"/>
              </a:ext>
            </a:extLst>
          </p:cNvPr>
          <p:cNvSpPr txBox="1"/>
          <p:nvPr/>
        </p:nvSpPr>
        <p:spPr>
          <a:xfrm>
            <a:off x="838200" y="1690688"/>
            <a:ext cx="6300123" cy="400110"/>
          </a:xfrm>
          <a:prstGeom prst="rect">
            <a:avLst/>
          </a:prstGeom>
          <a:noFill/>
        </p:spPr>
        <p:txBody>
          <a:bodyPr wrap="none" rtlCol="0">
            <a:spAutoFit/>
          </a:bodyPr>
          <a:lstStyle/>
          <a:p>
            <a:r>
              <a:rPr kumimoji="1" lang="ja-JP" altLang="en-US" sz="2000" dirty="0">
                <a:solidFill>
                  <a:schemeClr val="bg2">
                    <a:lumMod val="25000"/>
                  </a:schemeClr>
                </a:solidFill>
              </a:rPr>
              <a:t>消費税増税により、飲食店の市場は縮小する恐れがある</a:t>
            </a:r>
          </a:p>
        </p:txBody>
      </p:sp>
      <p:sp>
        <p:nvSpPr>
          <p:cNvPr id="6" name="テキスト ボックス 5">
            <a:extLst>
              <a:ext uri="{FF2B5EF4-FFF2-40B4-BE49-F238E27FC236}">
                <a16:creationId xmlns:a16="http://schemas.microsoft.com/office/drawing/2014/main" id="{95B03C37-D987-4451-9561-19852A2BA564}"/>
              </a:ext>
            </a:extLst>
          </p:cNvPr>
          <p:cNvSpPr txBox="1"/>
          <p:nvPr/>
        </p:nvSpPr>
        <p:spPr>
          <a:xfrm>
            <a:off x="838200" y="2267644"/>
            <a:ext cx="8275320" cy="707886"/>
          </a:xfrm>
          <a:prstGeom prst="rect">
            <a:avLst/>
          </a:prstGeom>
          <a:noFill/>
        </p:spPr>
        <p:txBody>
          <a:bodyPr wrap="square" rtlCol="0">
            <a:spAutoFit/>
          </a:bodyPr>
          <a:lstStyle/>
          <a:p>
            <a:r>
              <a:rPr kumimoji="1" lang="ja-JP" altLang="en-US" sz="2000" dirty="0">
                <a:solidFill>
                  <a:schemeClr val="bg2">
                    <a:lumMod val="25000"/>
                  </a:schemeClr>
                </a:solidFill>
              </a:rPr>
              <a:t>そこで本研究をすることで、</a:t>
            </a:r>
            <a:endParaRPr kumimoji="1" lang="en-US" altLang="ja-JP" sz="2000" dirty="0">
              <a:solidFill>
                <a:schemeClr val="bg2">
                  <a:lumMod val="25000"/>
                </a:schemeClr>
              </a:solidFill>
            </a:endParaRPr>
          </a:p>
          <a:p>
            <a:r>
              <a:rPr kumimoji="1" lang="ja-JP" altLang="en-US" sz="2000" dirty="0">
                <a:solidFill>
                  <a:schemeClr val="bg2">
                    <a:lumMod val="25000"/>
                  </a:schemeClr>
                </a:solidFill>
              </a:rPr>
              <a:t>飲食店に実務的に貢献できるのではと考えた</a:t>
            </a:r>
          </a:p>
        </p:txBody>
      </p:sp>
    </p:spTree>
    <p:extLst>
      <p:ext uri="{BB962C8B-B14F-4D97-AF65-F5344CB8AC3E}">
        <p14:creationId xmlns:p14="http://schemas.microsoft.com/office/powerpoint/2010/main" val="18753318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６</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２．エリアの設定</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17</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69A964D8-0973-4062-BDF9-7A5742584D9F}"/>
              </a:ext>
            </a:extLst>
          </p:cNvPr>
          <p:cNvSpPr txBox="1"/>
          <p:nvPr/>
        </p:nvSpPr>
        <p:spPr>
          <a:xfrm>
            <a:off x="838200" y="1690688"/>
            <a:ext cx="5689821" cy="400110"/>
          </a:xfrm>
          <a:prstGeom prst="rect">
            <a:avLst/>
          </a:prstGeom>
          <a:noFill/>
        </p:spPr>
        <p:txBody>
          <a:bodyPr wrap="squar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今回は東京都の主要なエリアに限定して検証を行う</a:t>
            </a:r>
          </a:p>
        </p:txBody>
      </p:sp>
      <p:grpSp>
        <p:nvGrpSpPr>
          <p:cNvPr id="28" name="グループ化 27">
            <a:extLst>
              <a:ext uri="{FF2B5EF4-FFF2-40B4-BE49-F238E27FC236}">
                <a16:creationId xmlns:a16="http://schemas.microsoft.com/office/drawing/2014/main" id="{77332C52-98C2-408B-9599-4B87A6958871}"/>
              </a:ext>
            </a:extLst>
          </p:cNvPr>
          <p:cNvGrpSpPr/>
          <p:nvPr/>
        </p:nvGrpSpPr>
        <p:grpSpPr>
          <a:xfrm>
            <a:off x="1775460" y="2197837"/>
            <a:ext cx="8641080" cy="1231163"/>
            <a:chOff x="838200" y="3733130"/>
            <a:chExt cx="8641080" cy="1231163"/>
          </a:xfrm>
        </p:grpSpPr>
        <p:sp>
          <p:nvSpPr>
            <p:cNvPr id="27" name="四角形: 角を丸くする 26">
              <a:extLst>
                <a:ext uri="{FF2B5EF4-FFF2-40B4-BE49-F238E27FC236}">
                  <a16:creationId xmlns:a16="http://schemas.microsoft.com/office/drawing/2014/main" id="{A6464F7B-4480-4FEE-B200-FE5C720A70C7}"/>
                </a:ext>
              </a:extLst>
            </p:cNvPr>
            <p:cNvSpPr/>
            <p:nvPr/>
          </p:nvSpPr>
          <p:spPr>
            <a:xfrm>
              <a:off x="839788" y="3733130"/>
              <a:ext cx="8639492" cy="1231163"/>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4" name="グループ化 23">
              <a:extLst>
                <a:ext uri="{FF2B5EF4-FFF2-40B4-BE49-F238E27FC236}">
                  <a16:creationId xmlns:a16="http://schemas.microsoft.com/office/drawing/2014/main" id="{A278E533-0D4D-4CE0-97B5-AE8D58E23905}"/>
                </a:ext>
              </a:extLst>
            </p:cNvPr>
            <p:cNvGrpSpPr/>
            <p:nvPr/>
          </p:nvGrpSpPr>
          <p:grpSpPr>
            <a:xfrm>
              <a:off x="838200" y="3817874"/>
              <a:ext cx="3977240" cy="935184"/>
              <a:chOff x="838200" y="3817874"/>
              <a:chExt cx="3977240" cy="935184"/>
            </a:xfrm>
          </p:grpSpPr>
          <p:sp>
            <p:nvSpPr>
              <p:cNvPr id="4" name="テキスト ボックス 3">
                <a:extLst>
                  <a:ext uri="{FF2B5EF4-FFF2-40B4-BE49-F238E27FC236}">
                    <a16:creationId xmlns:a16="http://schemas.microsoft.com/office/drawing/2014/main" id="{D7F5AF64-4D59-42FD-B0EC-EE8F36506103}"/>
                  </a:ext>
                </a:extLst>
              </p:cNvPr>
              <p:cNvSpPr txBox="1"/>
              <p:nvPr/>
            </p:nvSpPr>
            <p:spPr>
              <a:xfrm>
                <a:off x="838200" y="3817874"/>
                <a:ext cx="3977240" cy="400110"/>
              </a:xfrm>
              <a:prstGeom prst="rect">
                <a:avLst/>
              </a:prstGeom>
              <a:noFill/>
            </p:spPr>
            <p:txBody>
              <a:bodyPr wrap="square" rtlCol="0">
                <a:spAutoFit/>
              </a:bodyPr>
              <a:lstStyle/>
              <a:p>
                <a:r>
                  <a:rPr kumimoji="1" lang="en-US" altLang="ja-JP" sz="2000" dirty="0">
                    <a:solidFill>
                      <a:schemeClr val="bg2">
                        <a:lumMod val="25000"/>
                      </a:schemeClr>
                    </a:solidFill>
                  </a:rPr>
                  <a:t>〈</a:t>
                </a:r>
                <a:r>
                  <a:rPr kumimoji="1" lang="ja-JP" altLang="en-US" sz="2000" dirty="0">
                    <a:solidFill>
                      <a:schemeClr val="bg2">
                        <a:lumMod val="25000"/>
                      </a:schemeClr>
                    </a:solidFill>
                  </a:rPr>
                  <a:t>東京</a:t>
                </a:r>
                <a:r>
                  <a:rPr kumimoji="1" lang="en-US" altLang="ja-JP" sz="2000" dirty="0">
                    <a:solidFill>
                      <a:schemeClr val="bg2">
                        <a:lumMod val="25000"/>
                      </a:schemeClr>
                    </a:solidFill>
                  </a:rPr>
                  <a:t>23</a:t>
                </a:r>
                <a:r>
                  <a:rPr kumimoji="1" lang="ja-JP" altLang="en-US" sz="2000" dirty="0">
                    <a:solidFill>
                      <a:schemeClr val="bg2">
                        <a:lumMod val="25000"/>
                      </a:schemeClr>
                    </a:solidFill>
                  </a:rPr>
                  <a:t>区で特に飲食店が多い区</a:t>
                </a:r>
                <a:r>
                  <a:rPr kumimoji="1" lang="en-US" altLang="ja-JP" sz="2000" dirty="0">
                    <a:solidFill>
                      <a:schemeClr val="bg2">
                        <a:lumMod val="25000"/>
                      </a:schemeClr>
                    </a:solidFill>
                  </a:rPr>
                  <a:t>〉</a:t>
                </a:r>
                <a:endParaRPr kumimoji="1" lang="ja-JP" altLang="en-US" sz="2000" dirty="0">
                  <a:solidFill>
                    <a:schemeClr val="bg2">
                      <a:lumMod val="25000"/>
                    </a:schemeClr>
                  </a:solidFill>
                </a:endParaRPr>
              </a:p>
            </p:txBody>
          </p:sp>
          <p:sp>
            <p:nvSpPr>
              <p:cNvPr id="20" name="テキスト ボックス 19">
                <a:extLst>
                  <a:ext uri="{FF2B5EF4-FFF2-40B4-BE49-F238E27FC236}">
                    <a16:creationId xmlns:a16="http://schemas.microsoft.com/office/drawing/2014/main" id="{57FFADF4-E596-419A-ABB1-0060AAFAB468}"/>
                  </a:ext>
                </a:extLst>
              </p:cNvPr>
              <p:cNvSpPr txBox="1"/>
              <p:nvPr/>
            </p:nvSpPr>
            <p:spPr>
              <a:xfrm>
                <a:off x="3382666" y="4352948"/>
                <a:ext cx="954107" cy="400110"/>
              </a:xfrm>
              <a:prstGeom prst="rect">
                <a:avLst/>
              </a:prstGeom>
              <a:noFill/>
            </p:spPr>
            <p:txBody>
              <a:bodyPr wrap="none" rtlCol="0">
                <a:spAutoFit/>
              </a:bodyPr>
              <a:lstStyle/>
              <a:p>
                <a:pPr algn="ctr"/>
                <a:r>
                  <a:rPr kumimoji="1" lang="ja-JP" altLang="en-US" sz="2000" dirty="0">
                    <a:solidFill>
                      <a:schemeClr val="bg2">
                        <a:lumMod val="25000"/>
                      </a:schemeClr>
                    </a:solidFill>
                  </a:rPr>
                  <a:t>中央区</a:t>
                </a:r>
              </a:p>
            </p:txBody>
          </p:sp>
          <p:sp>
            <p:nvSpPr>
              <p:cNvPr id="21" name="テキスト ボックス 20">
                <a:extLst>
                  <a:ext uri="{FF2B5EF4-FFF2-40B4-BE49-F238E27FC236}">
                    <a16:creationId xmlns:a16="http://schemas.microsoft.com/office/drawing/2014/main" id="{2DA59899-938E-49A0-9329-FC7080872C95}"/>
                  </a:ext>
                </a:extLst>
              </p:cNvPr>
              <p:cNvSpPr txBox="1"/>
              <p:nvPr/>
            </p:nvSpPr>
            <p:spPr>
              <a:xfrm>
                <a:off x="2478006" y="4352948"/>
                <a:ext cx="697627" cy="400110"/>
              </a:xfrm>
              <a:prstGeom prst="rect">
                <a:avLst/>
              </a:prstGeom>
              <a:noFill/>
            </p:spPr>
            <p:txBody>
              <a:bodyPr wrap="none" rtlCol="0">
                <a:spAutoFit/>
              </a:bodyPr>
              <a:lstStyle/>
              <a:p>
                <a:pPr algn="ctr"/>
                <a:r>
                  <a:rPr kumimoji="1" lang="ja-JP" altLang="en-US" sz="2000" dirty="0">
                    <a:solidFill>
                      <a:schemeClr val="bg2">
                        <a:lumMod val="25000"/>
                      </a:schemeClr>
                    </a:solidFill>
                  </a:rPr>
                  <a:t>港区</a:t>
                </a:r>
              </a:p>
            </p:txBody>
          </p:sp>
          <p:sp>
            <p:nvSpPr>
              <p:cNvPr id="22" name="テキスト ボックス 21">
                <a:extLst>
                  <a:ext uri="{FF2B5EF4-FFF2-40B4-BE49-F238E27FC236}">
                    <a16:creationId xmlns:a16="http://schemas.microsoft.com/office/drawing/2014/main" id="{6D3E7625-A0A7-45DF-8E90-387C06D15537}"/>
                  </a:ext>
                </a:extLst>
              </p:cNvPr>
              <p:cNvSpPr txBox="1"/>
              <p:nvPr/>
            </p:nvSpPr>
            <p:spPr>
              <a:xfrm>
                <a:off x="1316866" y="4352948"/>
                <a:ext cx="954107" cy="400110"/>
              </a:xfrm>
              <a:prstGeom prst="rect">
                <a:avLst/>
              </a:prstGeom>
              <a:noFill/>
            </p:spPr>
            <p:txBody>
              <a:bodyPr wrap="none" rtlCol="0">
                <a:spAutoFit/>
              </a:bodyPr>
              <a:lstStyle/>
              <a:p>
                <a:pPr algn="ctr"/>
                <a:r>
                  <a:rPr kumimoji="1" lang="ja-JP" altLang="en-US" sz="2000" dirty="0">
                    <a:solidFill>
                      <a:schemeClr val="bg2">
                        <a:lumMod val="25000"/>
                      </a:schemeClr>
                    </a:solidFill>
                  </a:rPr>
                  <a:t>新宿区</a:t>
                </a:r>
              </a:p>
            </p:txBody>
          </p:sp>
        </p:grpSp>
        <p:grpSp>
          <p:nvGrpSpPr>
            <p:cNvPr id="25" name="グループ化 24">
              <a:extLst>
                <a:ext uri="{FF2B5EF4-FFF2-40B4-BE49-F238E27FC236}">
                  <a16:creationId xmlns:a16="http://schemas.microsoft.com/office/drawing/2014/main" id="{4424E069-B19D-4E66-BEB2-A105A44E0CCE}"/>
                </a:ext>
              </a:extLst>
            </p:cNvPr>
            <p:cNvGrpSpPr/>
            <p:nvPr/>
          </p:nvGrpSpPr>
          <p:grpSpPr>
            <a:xfrm>
              <a:off x="5801139" y="3817328"/>
              <a:ext cx="3470822" cy="936682"/>
              <a:chOff x="5801139" y="3817328"/>
              <a:chExt cx="3470822" cy="936682"/>
            </a:xfrm>
          </p:grpSpPr>
          <p:sp>
            <p:nvSpPr>
              <p:cNvPr id="6" name="テキスト ボックス 5">
                <a:extLst>
                  <a:ext uri="{FF2B5EF4-FFF2-40B4-BE49-F238E27FC236}">
                    <a16:creationId xmlns:a16="http://schemas.microsoft.com/office/drawing/2014/main" id="{63B15844-74E4-4FC3-8925-2CA549143FA7}"/>
                  </a:ext>
                </a:extLst>
              </p:cNvPr>
              <p:cNvSpPr txBox="1"/>
              <p:nvPr/>
            </p:nvSpPr>
            <p:spPr>
              <a:xfrm>
                <a:off x="8134235" y="4351856"/>
                <a:ext cx="697627" cy="400110"/>
              </a:xfrm>
              <a:prstGeom prst="rect">
                <a:avLst/>
              </a:prstGeom>
              <a:noFill/>
            </p:spPr>
            <p:txBody>
              <a:bodyPr wrap="none" rtlCol="0">
                <a:spAutoFit/>
              </a:bodyPr>
              <a:lstStyle/>
              <a:p>
                <a:pPr algn="ctr"/>
                <a:r>
                  <a:rPr kumimoji="1" lang="ja-JP" altLang="en-US" sz="2000" dirty="0">
                    <a:solidFill>
                      <a:schemeClr val="bg2">
                        <a:lumMod val="25000"/>
                      </a:schemeClr>
                    </a:solidFill>
                  </a:rPr>
                  <a:t>銀座</a:t>
                </a:r>
              </a:p>
            </p:txBody>
          </p:sp>
          <p:sp>
            <p:nvSpPr>
              <p:cNvPr id="18" name="テキスト ボックス 17">
                <a:extLst>
                  <a:ext uri="{FF2B5EF4-FFF2-40B4-BE49-F238E27FC236}">
                    <a16:creationId xmlns:a16="http://schemas.microsoft.com/office/drawing/2014/main" id="{57D65AB2-C9CA-4721-9FDE-60B9BD955F2C}"/>
                  </a:ext>
                </a:extLst>
              </p:cNvPr>
              <p:cNvSpPr txBox="1"/>
              <p:nvPr/>
            </p:nvSpPr>
            <p:spPr>
              <a:xfrm>
                <a:off x="7053494" y="4353900"/>
                <a:ext cx="954107" cy="400110"/>
              </a:xfrm>
              <a:prstGeom prst="rect">
                <a:avLst/>
              </a:prstGeom>
              <a:noFill/>
            </p:spPr>
            <p:txBody>
              <a:bodyPr wrap="none" rtlCol="0">
                <a:spAutoFit/>
              </a:bodyPr>
              <a:lstStyle/>
              <a:p>
                <a:pPr algn="ctr"/>
                <a:r>
                  <a:rPr kumimoji="1" lang="ja-JP" altLang="en-US" sz="2000" dirty="0">
                    <a:solidFill>
                      <a:schemeClr val="bg2">
                        <a:lumMod val="25000"/>
                      </a:schemeClr>
                    </a:solidFill>
                  </a:rPr>
                  <a:t>六本木</a:t>
                </a:r>
              </a:p>
            </p:txBody>
          </p:sp>
          <p:sp>
            <p:nvSpPr>
              <p:cNvPr id="19" name="テキスト ボックス 18">
                <a:extLst>
                  <a:ext uri="{FF2B5EF4-FFF2-40B4-BE49-F238E27FC236}">
                    <a16:creationId xmlns:a16="http://schemas.microsoft.com/office/drawing/2014/main" id="{F674054A-546C-4582-9984-78FFC2B6F7BC}"/>
                  </a:ext>
                </a:extLst>
              </p:cNvPr>
              <p:cNvSpPr txBox="1"/>
              <p:nvPr/>
            </p:nvSpPr>
            <p:spPr>
              <a:xfrm>
                <a:off x="6232561" y="4352948"/>
                <a:ext cx="697627" cy="400110"/>
              </a:xfrm>
              <a:prstGeom prst="rect">
                <a:avLst/>
              </a:prstGeom>
              <a:noFill/>
            </p:spPr>
            <p:txBody>
              <a:bodyPr wrap="none" rtlCol="0">
                <a:spAutoFit/>
              </a:bodyPr>
              <a:lstStyle/>
              <a:p>
                <a:pPr algn="ctr"/>
                <a:r>
                  <a:rPr kumimoji="1" lang="ja-JP" altLang="en-US" sz="2000" dirty="0">
                    <a:solidFill>
                      <a:schemeClr val="bg2">
                        <a:lumMod val="25000"/>
                      </a:schemeClr>
                    </a:solidFill>
                  </a:rPr>
                  <a:t>新宿</a:t>
                </a:r>
              </a:p>
            </p:txBody>
          </p:sp>
          <p:sp>
            <p:nvSpPr>
              <p:cNvPr id="23" name="テキスト ボックス 22">
                <a:extLst>
                  <a:ext uri="{FF2B5EF4-FFF2-40B4-BE49-F238E27FC236}">
                    <a16:creationId xmlns:a16="http://schemas.microsoft.com/office/drawing/2014/main" id="{64E92C04-FBBB-4486-98D8-AA80FFE80464}"/>
                  </a:ext>
                </a:extLst>
              </p:cNvPr>
              <p:cNvSpPr txBox="1"/>
              <p:nvPr/>
            </p:nvSpPr>
            <p:spPr>
              <a:xfrm>
                <a:off x="5801139" y="3817328"/>
                <a:ext cx="3470822" cy="400110"/>
              </a:xfrm>
              <a:prstGeom prst="rect">
                <a:avLst/>
              </a:prstGeom>
              <a:noFill/>
            </p:spPr>
            <p:txBody>
              <a:bodyPr wrap="none" rtlCol="0">
                <a:spAutoFit/>
              </a:bodyPr>
              <a:lstStyle/>
              <a:p>
                <a:r>
                  <a:rPr kumimoji="1" lang="ja-JP" altLang="en-US" sz="2000" dirty="0">
                    <a:solidFill>
                      <a:schemeClr val="bg2">
                        <a:lumMod val="25000"/>
                      </a:schemeClr>
                    </a:solidFill>
                  </a:rPr>
                  <a:t>それぞれの主要なエリアとして</a:t>
                </a:r>
              </a:p>
            </p:txBody>
          </p:sp>
        </p:grpSp>
        <p:sp>
          <p:nvSpPr>
            <p:cNvPr id="26" name="二等辺三角形 25">
              <a:extLst>
                <a:ext uri="{FF2B5EF4-FFF2-40B4-BE49-F238E27FC236}">
                  <a16:creationId xmlns:a16="http://schemas.microsoft.com/office/drawing/2014/main" id="{E83330E7-A435-41D8-A2CB-2FC5A6C55878}"/>
                </a:ext>
              </a:extLst>
            </p:cNvPr>
            <p:cNvSpPr/>
            <p:nvPr/>
          </p:nvSpPr>
          <p:spPr>
            <a:xfrm rot="5400000">
              <a:off x="5043662" y="4149621"/>
              <a:ext cx="660715" cy="396239"/>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29" name="テキスト ボックス 28">
            <a:extLst>
              <a:ext uri="{FF2B5EF4-FFF2-40B4-BE49-F238E27FC236}">
                <a16:creationId xmlns:a16="http://schemas.microsoft.com/office/drawing/2014/main" id="{A49F9C9F-04D4-41FE-85E3-B3CCE24BE86F}"/>
              </a:ext>
            </a:extLst>
          </p:cNvPr>
          <p:cNvSpPr txBox="1"/>
          <p:nvPr/>
        </p:nvSpPr>
        <p:spPr>
          <a:xfrm>
            <a:off x="839788" y="3554778"/>
            <a:ext cx="9361997" cy="461665"/>
          </a:xfrm>
          <a:prstGeom prst="rect">
            <a:avLst/>
          </a:prstGeom>
          <a:noFill/>
        </p:spPr>
        <p:txBody>
          <a:bodyPr wrap="squar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さらに、１日の乗降客数が最も多い駅である池袋駅を中心とした</a:t>
            </a:r>
            <a:r>
              <a:rPr kumimoji="1" lang="ja-JP" altLang="en-US" sz="2400" dirty="0">
                <a:solidFill>
                  <a:schemeClr val="bg2">
                    <a:lumMod val="25000"/>
                  </a:schemeClr>
                </a:solidFill>
                <a:latin typeface="ＭＳ Ｐゴシック" panose="020B0600070205080204" pitchFamily="50" charset="-128"/>
                <a:ea typeface="ＭＳ Ｐゴシック" panose="020B0600070205080204" pitchFamily="50" charset="-128"/>
              </a:rPr>
              <a:t>池袋エリア</a:t>
            </a:r>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も加える</a:t>
            </a:r>
          </a:p>
        </p:txBody>
      </p:sp>
      <p:sp>
        <p:nvSpPr>
          <p:cNvPr id="30" name="テキスト ボックス 29">
            <a:extLst>
              <a:ext uri="{FF2B5EF4-FFF2-40B4-BE49-F238E27FC236}">
                <a16:creationId xmlns:a16="http://schemas.microsoft.com/office/drawing/2014/main" id="{0EE1F312-2DB2-4ACF-BAB8-54CD09DD4B0A}"/>
              </a:ext>
            </a:extLst>
          </p:cNvPr>
          <p:cNvSpPr txBox="1"/>
          <p:nvPr/>
        </p:nvSpPr>
        <p:spPr>
          <a:xfrm>
            <a:off x="838199" y="4407571"/>
            <a:ext cx="2564877" cy="400110"/>
          </a:xfrm>
          <a:prstGeom prst="rect">
            <a:avLst/>
          </a:prstGeom>
          <a:noFill/>
        </p:spPr>
        <p:txBody>
          <a:bodyPr wrap="squar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よって今回のエリアは</a:t>
            </a:r>
          </a:p>
        </p:txBody>
      </p:sp>
      <p:sp>
        <p:nvSpPr>
          <p:cNvPr id="32" name="テキスト ボックス 31">
            <a:extLst>
              <a:ext uri="{FF2B5EF4-FFF2-40B4-BE49-F238E27FC236}">
                <a16:creationId xmlns:a16="http://schemas.microsoft.com/office/drawing/2014/main" id="{1CABC98C-A150-4ADD-9297-1393075FB3E9}"/>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33" name="二等辺三角形 32">
            <a:extLst>
              <a:ext uri="{FF2B5EF4-FFF2-40B4-BE49-F238E27FC236}">
                <a16:creationId xmlns:a16="http://schemas.microsoft.com/office/drawing/2014/main" id="{7617140E-5129-4CC0-B1A9-A49D67500838}"/>
              </a:ext>
            </a:extLst>
          </p:cNvPr>
          <p:cNvSpPr/>
          <p:nvPr/>
        </p:nvSpPr>
        <p:spPr>
          <a:xfrm rot="5400000">
            <a:off x="705961" y="5121705"/>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4" name="テキスト ボックス 33">
            <a:extLst>
              <a:ext uri="{FF2B5EF4-FFF2-40B4-BE49-F238E27FC236}">
                <a16:creationId xmlns:a16="http://schemas.microsoft.com/office/drawing/2014/main" id="{4364816A-FDEF-451D-B4BC-66C6DFA0DBFC}"/>
              </a:ext>
            </a:extLst>
          </p:cNvPr>
          <p:cNvSpPr txBox="1"/>
          <p:nvPr/>
        </p:nvSpPr>
        <p:spPr>
          <a:xfrm>
            <a:off x="1665711" y="5088991"/>
            <a:ext cx="5158785" cy="461665"/>
          </a:xfrm>
          <a:prstGeom prst="rect">
            <a:avLst/>
          </a:prstGeom>
          <a:noFill/>
        </p:spPr>
        <p:txBody>
          <a:bodyPr wrap="none" rtlCol="0">
            <a:spAutoFit/>
          </a:bodyPr>
          <a:lstStyle/>
          <a:p>
            <a:r>
              <a:rPr kumimoji="1" lang="ja-JP" altLang="en-US" sz="2400" dirty="0">
                <a:solidFill>
                  <a:schemeClr val="bg2">
                    <a:lumMod val="25000"/>
                  </a:schemeClr>
                </a:solidFill>
              </a:rPr>
              <a:t>新宿　六本木　銀座　池袋　　</a:t>
            </a:r>
            <a:r>
              <a:rPr kumimoji="1" lang="ja-JP" altLang="en-US" sz="2000" dirty="0">
                <a:solidFill>
                  <a:schemeClr val="bg2">
                    <a:lumMod val="25000"/>
                  </a:schemeClr>
                </a:solidFill>
              </a:rPr>
              <a:t>と設定する</a:t>
            </a:r>
            <a:endParaRPr kumimoji="1" lang="ja-JP" altLang="en-US" sz="2400" dirty="0">
              <a:solidFill>
                <a:schemeClr val="bg2">
                  <a:lumMod val="25000"/>
                </a:schemeClr>
              </a:solidFill>
            </a:endParaRPr>
          </a:p>
        </p:txBody>
      </p:sp>
      <p:sp>
        <p:nvSpPr>
          <p:cNvPr id="35" name="テキスト ボックス 34">
            <a:extLst>
              <a:ext uri="{FF2B5EF4-FFF2-40B4-BE49-F238E27FC236}">
                <a16:creationId xmlns:a16="http://schemas.microsoft.com/office/drawing/2014/main" id="{C3FAF3DF-C765-44E3-870A-160057E8725C}"/>
              </a:ext>
            </a:extLst>
          </p:cNvPr>
          <p:cNvSpPr txBox="1"/>
          <p:nvPr/>
        </p:nvSpPr>
        <p:spPr>
          <a:xfrm>
            <a:off x="839788" y="5831966"/>
            <a:ext cx="8986300" cy="523220"/>
          </a:xfrm>
          <a:prstGeom prst="rect">
            <a:avLst/>
          </a:prstGeom>
          <a:noFill/>
        </p:spPr>
        <p:txBody>
          <a:bodyPr wrap="square" rtlCol="0">
            <a:spAutoFit/>
          </a:bodyPr>
          <a:lstStyle/>
          <a:p>
            <a:r>
              <a:rPr kumimoji="1"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rPr>
              <a:t>東洋経済オンライン（</a:t>
            </a:r>
            <a:r>
              <a:rPr kumimoji="1" lang="en-US" altLang="ja-JP" sz="1400" dirty="0">
                <a:solidFill>
                  <a:schemeClr val="bg2">
                    <a:lumMod val="25000"/>
                  </a:schemeClr>
                </a:solidFill>
                <a:latin typeface="ＭＳ Ｐゴシック" panose="020B0600070205080204" pitchFamily="50" charset="-128"/>
                <a:ea typeface="ＭＳ Ｐゴシック" panose="020B0600070205080204" pitchFamily="50" charset="-128"/>
              </a:rPr>
              <a:t>2016</a:t>
            </a:r>
            <a:r>
              <a:rPr kumimoji="1"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rPr>
              <a:t>）「東京</a:t>
            </a:r>
            <a:r>
              <a:rPr kumimoji="1" lang="en-US" altLang="ja-JP" sz="1400" dirty="0">
                <a:solidFill>
                  <a:schemeClr val="bg2">
                    <a:lumMod val="25000"/>
                  </a:schemeClr>
                </a:solidFill>
                <a:latin typeface="ＭＳ Ｐゴシック" panose="020B0600070205080204" pitchFamily="50" charset="-128"/>
                <a:ea typeface="ＭＳ Ｐゴシック" panose="020B0600070205080204" pitchFamily="50" charset="-128"/>
              </a:rPr>
              <a:t>23</a:t>
            </a:r>
            <a:r>
              <a:rPr kumimoji="1"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rPr>
              <a:t>区で飲食店が激しく密集しているのは？」</a:t>
            </a:r>
            <a:r>
              <a:rPr lang="en-US" altLang="ja-JP" sz="1400" dirty="0">
                <a:solidFill>
                  <a:schemeClr val="bg2">
                    <a:lumMod val="25000"/>
                  </a:schemeClr>
                </a:solidFill>
                <a:latin typeface="ＭＳ Ｐゴシック" panose="020B0600070205080204" pitchFamily="50" charset="-128"/>
                <a:ea typeface="ＭＳ Ｐゴシック" panose="020B0600070205080204" pitchFamily="50" charset="-128"/>
              </a:rPr>
              <a:t>https://toyokeizai.net/articles/-/119427</a:t>
            </a:r>
          </a:p>
          <a:p>
            <a:r>
              <a:rPr lang="ja-JP" altLang="en-US" sz="1400" dirty="0">
                <a:solidFill>
                  <a:schemeClr val="bg2">
                    <a:lumMod val="25000"/>
                  </a:schemeClr>
                </a:solidFill>
                <a:latin typeface="ＭＳ Ｐゴシック" panose="020B0600070205080204" pitchFamily="50" charset="-128"/>
              </a:rPr>
              <a:t>国土交通省（</a:t>
            </a:r>
            <a:r>
              <a:rPr lang="en-US" altLang="ja-JP" sz="1400" dirty="0">
                <a:solidFill>
                  <a:schemeClr val="bg2">
                    <a:lumMod val="25000"/>
                  </a:schemeClr>
                </a:solidFill>
                <a:latin typeface="ＭＳ Ｐゴシック" panose="020B0600070205080204" pitchFamily="50" charset="-128"/>
              </a:rPr>
              <a:t>2017</a:t>
            </a:r>
            <a:r>
              <a:rPr lang="ja-JP" altLang="en-US" sz="1400" dirty="0">
                <a:solidFill>
                  <a:schemeClr val="bg2">
                    <a:lumMod val="25000"/>
                  </a:schemeClr>
                </a:solidFill>
                <a:latin typeface="ＭＳ Ｐゴシック" panose="020B0600070205080204" pitchFamily="50" charset="-128"/>
              </a:rPr>
              <a:t>）「平成</a:t>
            </a:r>
            <a:r>
              <a:rPr lang="en-US" altLang="ja-JP" sz="1400" dirty="0">
                <a:solidFill>
                  <a:schemeClr val="bg2">
                    <a:lumMod val="25000"/>
                  </a:schemeClr>
                </a:solidFill>
                <a:latin typeface="ＭＳ Ｐゴシック" panose="020B0600070205080204" pitchFamily="50" charset="-128"/>
              </a:rPr>
              <a:t>29</a:t>
            </a:r>
            <a:r>
              <a:rPr lang="ja-JP" altLang="en-US" sz="1400" dirty="0">
                <a:solidFill>
                  <a:schemeClr val="bg2">
                    <a:lumMod val="25000"/>
                  </a:schemeClr>
                </a:solidFill>
                <a:latin typeface="ＭＳ Ｐゴシック" panose="020B0600070205080204" pitchFamily="50" charset="-128"/>
              </a:rPr>
              <a:t>年都市計画現況調査」</a:t>
            </a:r>
            <a:r>
              <a:rPr lang="en-US" altLang="ja-JP" sz="1400" dirty="0">
                <a:solidFill>
                  <a:schemeClr val="bg2">
                    <a:lumMod val="25000"/>
                  </a:schemeClr>
                </a:solidFill>
                <a:latin typeface="ＭＳ Ｐゴシック" panose="020B0600070205080204" pitchFamily="50" charset="-128"/>
              </a:rPr>
              <a:t>http://www.mlit.go.jp/toshi/tosiko/toshi_tosiko_tk_000044.html</a:t>
            </a:r>
            <a:endParaRPr lang="ja-JP" altLang="en-US" sz="1400" dirty="0">
              <a:solidFill>
                <a:schemeClr val="bg2">
                  <a:lumMod val="25000"/>
                </a:schemeClr>
              </a:solidFill>
              <a:latin typeface="ＭＳ Ｐゴシック" panose="020B0600070205080204" pitchFamily="50" charset="-128"/>
            </a:endParaRPr>
          </a:p>
        </p:txBody>
      </p:sp>
    </p:spTree>
    <p:extLst>
      <p:ext uri="{BB962C8B-B14F-4D97-AF65-F5344CB8AC3E}">
        <p14:creationId xmlns:p14="http://schemas.microsoft.com/office/powerpoint/2010/main" val="17826990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lang="ja-JP" altLang="en-US" dirty="0"/>
              <a:t>６</a:t>
            </a:r>
            <a:r>
              <a:rPr lang="en-US" altLang="ja-JP" dirty="0"/>
              <a:t>-</a:t>
            </a:r>
            <a:r>
              <a:rPr lang="ja-JP" altLang="en-US" dirty="0"/>
              <a:t>３．サイトの設定</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18</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3FA344AD-68A0-4DEC-B94D-2558F58427B5}"/>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テキスト ボックス 5">
            <a:extLst>
              <a:ext uri="{FF2B5EF4-FFF2-40B4-BE49-F238E27FC236}">
                <a16:creationId xmlns:a16="http://schemas.microsoft.com/office/drawing/2014/main" id="{99F60A18-A05D-4E22-9C6A-73457CE17F11}"/>
              </a:ext>
            </a:extLst>
          </p:cNvPr>
          <p:cNvSpPr txBox="1"/>
          <p:nvPr/>
        </p:nvSpPr>
        <p:spPr>
          <a:xfrm>
            <a:off x="839788" y="1690688"/>
            <a:ext cx="3021767" cy="400110"/>
          </a:xfrm>
          <a:prstGeom prst="rect">
            <a:avLst/>
          </a:prstGeom>
          <a:noFill/>
        </p:spPr>
        <p:txBody>
          <a:bodyPr wrap="squar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飲食店のクチコミサイト</a:t>
            </a:r>
          </a:p>
        </p:txBody>
      </p:sp>
      <p:sp>
        <p:nvSpPr>
          <p:cNvPr id="16" name="二等辺三角形 15">
            <a:extLst>
              <a:ext uri="{FF2B5EF4-FFF2-40B4-BE49-F238E27FC236}">
                <a16:creationId xmlns:a16="http://schemas.microsoft.com/office/drawing/2014/main" id="{B7A8BD4E-E54C-4155-A187-497C1F981343}"/>
              </a:ext>
            </a:extLst>
          </p:cNvPr>
          <p:cNvSpPr/>
          <p:nvPr/>
        </p:nvSpPr>
        <p:spPr>
          <a:xfrm rot="5400000">
            <a:off x="705960" y="5742520"/>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テキスト ボックス 16">
            <a:extLst>
              <a:ext uri="{FF2B5EF4-FFF2-40B4-BE49-F238E27FC236}">
                <a16:creationId xmlns:a16="http://schemas.microsoft.com/office/drawing/2014/main" id="{D73F1D2E-89EC-45EC-8207-88B6971C41B5}"/>
              </a:ext>
            </a:extLst>
          </p:cNvPr>
          <p:cNvSpPr txBox="1"/>
          <p:nvPr/>
        </p:nvSpPr>
        <p:spPr>
          <a:xfrm>
            <a:off x="1479606" y="5709806"/>
            <a:ext cx="8651019" cy="400110"/>
          </a:xfrm>
          <a:prstGeom prst="rect">
            <a:avLst/>
          </a:prstGeom>
          <a:noFill/>
        </p:spPr>
        <p:txBody>
          <a:bodyPr wrap="squar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今回はクチコミ情報を中心とする「</a:t>
            </a:r>
            <a:r>
              <a:rPr kumimoji="1" lang="ja-JP" altLang="en-US" sz="2000" b="1" dirty="0">
                <a:solidFill>
                  <a:srgbClr val="F9393E"/>
                </a:solidFill>
                <a:latin typeface="ＭＳ Ｐゴシック" panose="020B0600070205080204" pitchFamily="50" charset="-128"/>
                <a:ea typeface="ＭＳ Ｐゴシック" panose="020B0600070205080204" pitchFamily="50" charset="-128"/>
              </a:rPr>
              <a:t>食べログ</a:t>
            </a:r>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」からデータを取得する</a:t>
            </a:r>
          </a:p>
        </p:txBody>
      </p:sp>
      <p:grpSp>
        <p:nvGrpSpPr>
          <p:cNvPr id="9" name="グループ化 8">
            <a:extLst>
              <a:ext uri="{FF2B5EF4-FFF2-40B4-BE49-F238E27FC236}">
                <a16:creationId xmlns:a16="http://schemas.microsoft.com/office/drawing/2014/main" id="{DB30B4EE-6067-4BFB-A6CE-6C3BC7DAB178}"/>
              </a:ext>
            </a:extLst>
          </p:cNvPr>
          <p:cNvGrpSpPr/>
          <p:nvPr/>
        </p:nvGrpSpPr>
        <p:grpSpPr>
          <a:xfrm>
            <a:off x="839788" y="3887280"/>
            <a:ext cx="9805545" cy="1286234"/>
            <a:chOff x="838198" y="4001584"/>
            <a:chExt cx="9805545" cy="1286234"/>
          </a:xfrm>
        </p:grpSpPr>
        <p:grpSp>
          <p:nvGrpSpPr>
            <p:cNvPr id="38" name="グループ化 37">
              <a:extLst>
                <a:ext uri="{FF2B5EF4-FFF2-40B4-BE49-F238E27FC236}">
                  <a16:creationId xmlns:a16="http://schemas.microsoft.com/office/drawing/2014/main" id="{CD7B5B20-9F77-4F48-A581-0FCB9A6469C1}"/>
                </a:ext>
              </a:extLst>
            </p:cNvPr>
            <p:cNvGrpSpPr/>
            <p:nvPr/>
          </p:nvGrpSpPr>
          <p:grpSpPr>
            <a:xfrm>
              <a:off x="838198" y="4001584"/>
              <a:ext cx="7619394" cy="1286234"/>
              <a:chOff x="838198" y="4001584"/>
              <a:chExt cx="7619394" cy="1286234"/>
            </a:xfrm>
          </p:grpSpPr>
          <p:sp>
            <p:nvSpPr>
              <p:cNvPr id="34" name="テキスト ボックス 33">
                <a:extLst>
                  <a:ext uri="{FF2B5EF4-FFF2-40B4-BE49-F238E27FC236}">
                    <a16:creationId xmlns:a16="http://schemas.microsoft.com/office/drawing/2014/main" id="{D2DBC46C-0B28-4BA2-B3DD-F21FA8040D41}"/>
                  </a:ext>
                </a:extLst>
              </p:cNvPr>
              <p:cNvSpPr txBox="1"/>
              <p:nvPr/>
            </p:nvSpPr>
            <p:spPr>
              <a:xfrm>
                <a:off x="838198" y="4001584"/>
                <a:ext cx="2358338" cy="400110"/>
              </a:xfrm>
              <a:prstGeom prst="rect">
                <a:avLst/>
              </a:prstGeom>
              <a:noFill/>
            </p:spPr>
            <p:txBody>
              <a:bodyPr wrap="none" rtlCol="0">
                <a:spAutoFit/>
              </a:bodyPr>
              <a:lstStyle/>
              <a:p>
                <a:r>
                  <a:rPr kumimoji="1" lang="ja-JP" altLang="en-US" sz="2000" dirty="0">
                    <a:solidFill>
                      <a:schemeClr val="bg2">
                        <a:lumMod val="25000"/>
                      </a:schemeClr>
                    </a:solidFill>
                  </a:rPr>
                  <a:t>飲食店主導型サイト</a:t>
                </a:r>
              </a:p>
            </p:txBody>
          </p:sp>
          <p:grpSp>
            <p:nvGrpSpPr>
              <p:cNvPr id="37" name="グループ化 36">
                <a:extLst>
                  <a:ext uri="{FF2B5EF4-FFF2-40B4-BE49-F238E27FC236}">
                    <a16:creationId xmlns:a16="http://schemas.microsoft.com/office/drawing/2014/main" id="{0C69B187-80E8-4FFA-AF37-B4A3BBDBBB92}"/>
                  </a:ext>
                </a:extLst>
              </p:cNvPr>
              <p:cNvGrpSpPr/>
              <p:nvPr/>
            </p:nvGrpSpPr>
            <p:grpSpPr>
              <a:xfrm>
                <a:off x="838198" y="4472018"/>
                <a:ext cx="7619394" cy="815800"/>
                <a:chOff x="838198" y="4412969"/>
                <a:chExt cx="7619394" cy="815800"/>
              </a:xfrm>
            </p:grpSpPr>
            <p:sp>
              <p:nvSpPr>
                <p:cNvPr id="36" name="四角形: 角を丸くする 35">
                  <a:extLst>
                    <a:ext uri="{FF2B5EF4-FFF2-40B4-BE49-F238E27FC236}">
                      <a16:creationId xmlns:a16="http://schemas.microsoft.com/office/drawing/2014/main" id="{4AFCB19E-CEB1-4709-9B9F-471127E092E3}"/>
                    </a:ext>
                  </a:extLst>
                </p:cNvPr>
                <p:cNvSpPr/>
                <p:nvPr/>
              </p:nvSpPr>
              <p:spPr>
                <a:xfrm>
                  <a:off x="838198" y="4412969"/>
                  <a:ext cx="7619394" cy="815800"/>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a:extLst>
                    <a:ext uri="{FF2B5EF4-FFF2-40B4-BE49-F238E27FC236}">
                      <a16:creationId xmlns:a16="http://schemas.microsoft.com/office/drawing/2014/main" id="{5F39FB8A-200E-4A9E-B5A1-21CB41FCF209}"/>
                    </a:ext>
                  </a:extLst>
                </p:cNvPr>
                <p:cNvSpPr txBox="1"/>
                <p:nvPr/>
              </p:nvSpPr>
              <p:spPr>
                <a:xfrm>
                  <a:off x="838198" y="4503877"/>
                  <a:ext cx="7569701" cy="646331"/>
                </a:xfrm>
                <a:prstGeom prst="rect">
                  <a:avLst/>
                </a:prstGeom>
                <a:noFill/>
              </p:spPr>
              <p:txBody>
                <a:bodyPr wrap="none" rtlCol="0">
                  <a:spAutoFit/>
                </a:bodyPr>
                <a:lstStyle/>
                <a:p>
                  <a:r>
                    <a:rPr kumimoji="1" lang="ja-JP" altLang="en-US" dirty="0">
                      <a:solidFill>
                        <a:schemeClr val="bg2">
                          <a:lumMod val="25000"/>
                        </a:schemeClr>
                      </a:solidFill>
                    </a:rPr>
                    <a:t>ジャンル･価格帯･立地といった基本情報に加えて、おすすめメニュー･食材や</a:t>
                  </a:r>
                  <a:endParaRPr kumimoji="1" lang="en-US" altLang="ja-JP" dirty="0">
                    <a:solidFill>
                      <a:schemeClr val="bg2">
                        <a:lumMod val="25000"/>
                      </a:schemeClr>
                    </a:solidFill>
                  </a:endParaRPr>
                </a:p>
                <a:p>
                  <a:r>
                    <a:rPr kumimoji="1" lang="ja-JP" altLang="en-US" dirty="0">
                      <a:solidFill>
                        <a:schemeClr val="bg2">
                          <a:lumMod val="25000"/>
                        </a:schemeClr>
                      </a:solidFill>
                    </a:rPr>
                    <a:t>その産地に関する情報など飲食店が発信する情報が中心　　　　　</a:t>
                  </a:r>
                  <a:r>
                    <a:rPr kumimoji="1" lang="ja-JP" altLang="en-US" sz="1600" dirty="0">
                      <a:solidFill>
                        <a:schemeClr val="bg2">
                          <a:lumMod val="25000"/>
                        </a:schemeClr>
                      </a:solidFill>
                    </a:rPr>
                    <a:t>中川（</a:t>
                  </a:r>
                  <a:r>
                    <a:rPr kumimoji="1" lang="en-US" altLang="ja-JP" sz="1600" dirty="0">
                      <a:solidFill>
                        <a:schemeClr val="bg2">
                          <a:lumMod val="25000"/>
                        </a:schemeClr>
                      </a:solidFill>
                    </a:rPr>
                    <a:t>2015</a:t>
                  </a:r>
                  <a:r>
                    <a:rPr kumimoji="1" lang="ja-JP" altLang="en-US" sz="1600" dirty="0">
                      <a:solidFill>
                        <a:schemeClr val="bg2">
                          <a:lumMod val="25000"/>
                        </a:schemeClr>
                      </a:solidFill>
                    </a:rPr>
                    <a:t>）</a:t>
                  </a:r>
                  <a:endParaRPr kumimoji="1" lang="en-US" altLang="ja-JP" dirty="0">
                    <a:solidFill>
                      <a:schemeClr val="bg2">
                        <a:lumMod val="25000"/>
                      </a:schemeClr>
                    </a:solidFill>
                  </a:endParaRPr>
                </a:p>
              </p:txBody>
            </p:sp>
          </p:grpSp>
        </p:grpSp>
        <p:sp>
          <p:nvSpPr>
            <p:cNvPr id="39" name="テキスト ボックス 38">
              <a:extLst>
                <a:ext uri="{FF2B5EF4-FFF2-40B4-BE49-F238E27FC236}">
                  <a16:creationId xmlns:a16="http://schemas.microsoft.com/office/drawing/2014/main" id="{69E73137-1CBB-44D3-9154-682D4F4B0B3D}"/>
                </a:ext>
              </a:extLst>
            </p:cNvPr>
            <p:cNvSpPr txBox="1"/>
            <p:nvPr/>
          </p:nvSpPr>
          <p:spPr>
            <a:xfrm>
              <a:off x="9550174" y="4689413"/>
              <a:ext cx="1093569" cy="400110"/>
            </a:xfrm>
            <a:prstGeom prst="rect">
              <a:avLst/>
            </a:prstGeom>
            <a:noFill/>
          </p:spPr>
          <p:txBody>
            <a:bodyPr wrap="none" rtlCol="0">
              <a:spAutoFit/>
            </a:bodyPr>
            <a:lstStyle/>
            <a:p>
              <a:r>
                <a:rPr kumimoji="1" lang="ja-JP" altLang="en-US" sz="2000" dirty="0">
                  <a:solidFill>
                    <a:schemeClr val="bg2">
                      <a:lumMod val="25000"/>
                    </a:schemeClr>
                  </a:solidFill>
                </a:rPr>
                <a:t>ぐるなび</a:t>
              </a:r>
            </a:p>
          </p:txBody>
        </p:sp>
        <p:sp>
          <p:nvSpPr>
            <p:cNvPr id="41" name="二等辺三角形 40">
              <a:extLst>
                <a:ext uri="{FF2B5EF4-FFF2-40B4-BE49-F238E27FC236}">
                  <a16:creationId xmlns:a16="http://schemas.microsoft.com/office/drawing/2014/main" id="{884EDEB7-05CF-4B4A-9B2B-DD5350666379}"/>
                </a:ext>
              </a:extLst>
            </p:cNvPr>
            <p:cNvSpPr/>
            <p:nvPr/>
          </p:nvSpPr>
          <p:spPr>
            <a:xfrm rot="5400000">
              <a:off x="8738677" y="4720871"/>
              <a:ext cx="530412" cy="318095"/>
            </a:xfrm>
            <a:prstGeom prst="triangl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8" name="グループ化 7">
            <a:extLst>
              <a:ext uri="{FF2B5EF4-FFF2-40B4-BE49-F238E27FC236}">
                <a16:creationId xmlns:a16="http://schemas.microsoft.com/office/drawing/2014/main" id="{B8564D61-8DAC-437D-AEA2-342D0ED30571}"/>
              </a:ext>
            </a:extLst>
          </p:cNvPr>
          <p:cNvGrpSpPr/>
          <p:nvPr/>
        </p:nvGrpSpPr>
        <p:grpSpPr>
          <a:xfrm>
            <a:off x="839788" y="2347558"/>
            <a:ext cx="9871284" cy="1282873"/>
            <a:chOff x="839788" y="2347558"/>
            <a:chExt cx="9871284" cy="1282873"/>
          </a:xfrm>
        </p:grpSpPr>
        <p:sp>
          <p:nvSpPr>
            <p:cNvPr id="4" name="テキスト ボックス 3">
              <a:extLst>
                <a:ext uri="{FF2B5EF4-FFF2-40B4-BE49-F238E27FC236}">
                  <a16:creationId xmlns:a16="http://schemas.microsoft.com/office/drawing/2014/main" id="{0205FBD0-D44B-4BDC-8E0F-DA51D2AF6696}"/>
                </a:ext>
              </a:extLst>
            </p:cNvPr>
            <p:cNvSpPr txBox="1"/>
            <p:nvPr/>
          </p:nvSpPr>
          <p:spPr>
            <a:xfrm>
              <a:off x="9550177" y="3022476"/>
              <a:ext cx="1160895" cy="400110"/>
            </a:xfrm>
            <a:prstGeom prst="rect">
              <a:avLst/>
            </a:prstGeom>
            <a:noFill/>
          </p:spPr>
          <p:txBody>
            <a:bodyPr wrap="none" rtlCol="0">
              <a:spAutoFit/>
            </a:bodyPr>
            <a:lstStyle/>
            <a:p>
              <a:r>
                <a:rPr kumimoji="1" lang="ja-JP" altLang="en-US" sz="2000" dirty="0">
                  <a:solidFill>
                    <a:schemeClr val="bg2">
                      <a:lumMod val="25000"/>
                    </a:schemeClr>
                  </a:solidFill>
                </a:rPr>
                <a:t>食べログ</a:t>
              </a:r>
            </a:p>
          </p:txBody>
        </p:sp>
        <p:grpSp>
          <p:nvGrpSpPr>
            <p:cNvPr id="21" name="グループ化 20">
              <a:extLst>
                <a:ext uri="{FF2B5EF4-FFF2-40B4-BE49-F238E27FC236}">
                  <a16:creationId xmlns:a16="http://schemas.microsoft.com/office/drawing/2014/main" id="{BD5689B9-93E3-4E64-AAA0-4336224EBA69}"/>
                </a:ext>
              </a:extLst>
            </p:cNvPr>
            <p:cNvGrpSpPr/>
            <p:nvPr/>
          </p:nvGrpSpPr>
          <p:grpSpPr>
            <a:xfrm>
              <a:off x="839788" y="2347558"/>
              <a:ext cx="7620984" cy="1282873"/>
              <a:chOff x="838198" y="2284701"/>
              <a:chExt cx="7620984" cy="1282873"/>
            </a:xfrm>
          </p:grpSpPr>
          <p:sp>
            <p:nvSpPr>
              <p:cNvPr id="10" name="テキスト ボックス 9">
                <a:extLst>
                  <a:ext uri="{FF2B5EF4-FFF2-40B4-BE49-F238E27FC236}">
                    <a16:creationId xmlns:a16="http://schemas.microsoft.com/office/drawing/2014/main" id="{33C47498-50EE-4EC2-84A8-BD6F5ECEEF18}"/>
                  </a:ext>
                </a:extLst>
              </p:cNvPr>
              <p:cNvSpPr txBox="1"/>
              <p:nvPr/>
            </p:nvSpPr>
            <p:spPr>
              <a:xfrm>
                <a:off x="838198" y="2284701"/>
                <a:ext cx="2438402" cy="400110"/>
              </a:xfrm>
              <a:prstGeom prst="rect">
                <a:avLst/>
              </a:prstGeom>
              <a:noFill/>
            </p:spPr>
            <p:txBody>
              <a:bodyPr wrap="squar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消費者主導型サイト</a:t>
                </a:r>
              </a:p>
            </p:txBody>
          </p:sp>
          <p:grpSp>
            <p:nvGrpSpPr>
              <p:cNvPr id="20" name="グループ化 19">
                <a:extLst>
                  <a:ext uri="{FF2B5EF4-FFF2-40B4-BE49-F238E27FC236}">
                    <a16:creationId xmlns:a16="http://schemas.microsoft.com/office/drawing/2014/main" id="{47CA58F9-D007-4914-87FC-91282C830140}"/>
                  </a:ext>
                </a:extLst>
              </p:cNvPr>
              <p:cNvGrpSpPr/>
              <p:nvPr/>
            </p:nvGrpSpPr>
            <p:grpSpPr>
              <a:xfrm>
                <a:off x="838198" y="2751774"/>
                <a:ext cx="7620984" cy="815800"/>
                <a:chOff x="838198" y="2728771"/>
                <a:chExt cx="7620984" cy="815800"/>
              </a:xfrm>
            </p:grpSpPr>
            <p:sp>
              <p:nvSpPr>
                <p:cNvPr id="19" name="四角形: 角を丸くする 18">
                  <a:extLst>
                    <a:ext uri="{FF2B5EF4-FFF2-40B4-BE49-F238E27FC236}">
                      <a16:creationId xmlns:a16="http://schemas.microsoft.com/office/drawing/2014/main" id="{ABBF0CA2-6F9C-48F8-9535-CCB2D3597F99}"/>
                    </a:ext>
                  </a:extLst>
                </p:cNvPr>
                <p:cNvSpPr/>
                <p:nvPr/>
              </p:nvSpPr>
              <p:spPr>
                <a:xfrm>
                  <a:off x="838198" y="2728771"/>
                  <a:ext cx="7619394" cy="815800"/>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　</a:t>
                  </a:r>
                </a:p>
              </p:txBody>
            </p:sp>
            <p:sp>
              <p:nvSpPr>
                <p:cNvPr id="18" name="テキスト ボックス 17">
                  <a:extLst>
                    <a:ext uri="{FF2B5EF4-FFF2-40B4-BE49-F238E27FC236}">
                      <a16:creationId xmlns:a16="http://schemas.microsoft.com/office/drawing/2014/main" id="{3DB9FD30-CFA1-44B7-BA08-35856FD30FCC}"/>
                    </a:ext>
                  </a:extLst>
                </p:cNvPr>
                <p:cNvSpPr txBox="1"/>
                <p:nvPr/>
              </p:nvSpPr>
              <p:spPr>
                <a:xfrm>
                  <a:off x="839788" y="2817845"/>
                  <a:ext cx="7619394" cy="646331"/>
                </a:xfrm>
                <a:prstGeom prst="rect">
                  <a:avLst/>
                </a:prstGeom>
                <a:noFill/>
              </p:spPr>
              <p:txBody>
                <a:bodyPr wrap="none" rtlCol="0">
                  <a:spAutoFit/>
                </a:bodyPr>
                <a:lstStyle/>
                <a:p>
                  <a:r>
                    <a:rPr kumimoji="1" lang="ja-JP" altLang="en-US" dirty="0">
                      <a:solidFill>
                        <a:schemeClr val="bg2">
                          <a:lumMod val="25000"/>
                        </a:schemeClr>
                      </a:solidFill>
                    </a:rPr>
                    <a:t>消費者によって投稿されるクチコミ情報など、消費者を起点とする情報が中心</a:t>
                  </a:r>
                  <a:endParaRPr kumimoji="1" lang="en-US" altLang="ja-JP" dirty="0">
                    <a:solidFill>
                      <a:schemeClr val="bg2">
                        <a:lumMod val="25000"/>
                      </a:schemeClr>
                    </a:solidFill>
                  </a:endParaRPr>
                </a:p>
                <a:p>
                  <a:r>
                    <a:rPr kumimoji="1" lang="ja-JP" altLang="en-US" dirty="0">
                      <a:solidFill>
                        <a:schemeClr val="bg2">
                          <a:lumMod val="25000"/>
                        </a:schemeClr>
                      </a:solidFill>
                    </a:rPr>
                    <a:t>　　　　　　　　　　　　　　　　　　　　　　　　　　　　　　　　　　　　　　　　  　</a:t>
                  </a:r>
                  <a:r>
                    <a:rPr kumimoji="1" lang="ja-JP" altLang="en-US" sz="1600" dirty="0">
                      <a:solidFill>
                        <a:schemeClr val="bg2">
                          <a:lumMod val="25000"/>
                        </a:schemeClr>
                      </a:solidFill>
                    </a:rPr>
                    <a:t>中川（</a:t>
                  </a:r>
                  <a:r>
                    <a:rPr kumimoji="1" lang="en-US" altLang="ja-JP" sz="1600" dirty="0">
                      <a:solidFill>
                        <a:schemeClr val="bg2">
                          <a:lumMod val="25000"/>
                        </a:schemeClr>
                      </a:solidFill>
                    </a:rPr>
                    <a:t>2015</a:t>
                  </a:r>
                  <a:r>
                    <a:rPr kumimoji="1" lang="ja-JP" altLang="en-US" sz="1600" dirty="0">
                      <a:solidFill>
                        <a:schemeClr val="bg2">
                          <a:lumMod val="25000"/>
                        </a:schemeClr>
                      </a:solidFill>
                    </a:rPr>
                    <a:t>）</a:t>
                  </a:r>
                  <a:endParaRPr kumimoji="1" lang="ja-JP" altLang="en-US" dirty="0">
                    <a:solidFill>
                      <a:schemeClr val="bg2">
                        <a:lumMod val="25000"/>
                      </a:schemeClr>
                    </a:solidFill>
                  </a:endParaRPr>
                </a:p>
              </p:txBody>
            </p:sp>
          </p:grpSp>
        </p:grpSp>
        <p:sp>
          <p:nvSpPr>
            <p:cNvPr id="23" name="二等辺三角形 22">
              <a:extLst>
                <a:ext uri="{FF2B5EF4-FFF2-40B4-BE49-F238E27FC236}">
                  <a16:creationId xmlns:a16="http://schemas.microsoft.com/office/drawing/2014/main" id="{5ABA6479-6C12-4EDF-B948-C64D8F55CD5E}"/>
                </a:ext>
              </a:extLst>
            </p:cNvPr>
            <p:cNvSpPr/>
            <p:nvPr/>
          </p:nvSpPr>
          <p:spPr>
            <a:xfrm rot="5400000">
              <a:off x="8738678" y="3060536"/>
              <a:ext cx="530412" cy="318095"/>
            </a:xfrm>
            <a:prstGeom prst="triangl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Tree>
    <p:extLst>
      <p:ext uri="{BB962C8B-B14F-4D97-AF65-F5344CB8AC3E}">
        <p14:creationId xmlns:p14="http://schemas.microsoft.com/office/powerpoint/2010/main" val="19129621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lang="ja-JP" altLang="en-US" dirty="0"/>
              <a:t>６</a:t>
            </a:r>
            <a:r>
              <a:rPr lang="en-US" altLang="ja-JP" dirty="0"/>
              <a:t>-</a:t>
            </a:r>
            <a:r>
              <a:rPr lang="ja-JP" altLang="en-US" dirty="0"/>
              <a:t>４．基準の設定</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19</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C4DC1188-AA75-4EAA-8B61-5F9D5E96FC10}"/>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テキスト ボックス 5">
            <a:extLst>
              <a:ext uri="{FF2B5EF4-FFF2-40B4-BE49-F238E27FC236}">
                <a16:creationId xmlns:a16="http://schemas.microsoft.com/office/drawing/2014/main" id="{56C8D3B9-7796-45CE-8FAB-DFB238D6863C}"/>
              </a:ext>
            </a:extLst>
          </p:cNvPr>
          <p:cNvSpPr txBox="1"/>
          <p:nvPr/>
        </p:nvSpPr>
        <p:spPr>
          <a:xfrm>
            <a:off x="838199" y="1690688"/>
            <a:ext cx="8552935" cy="400110"/>
          </a:xfrm>
          <a:prstGeom prst="rect">
            <a:avLst/>
          </a:prstGeom>
          <a:noFill/>
        </p:spPr>
        <p:txBody>
          <a:bodyPr wrap="squar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同じ感情価でもサイトによって肯定的･否定的の基準は異なると考えられる</a:t>
            </a:r>
          </a:p>
        </p:txBody>
      </p:sp>
      <p:sp>
        <p:nvSpPr>
          <p:cNvPr id="8" name="テキスト ボックス 7">
            <a:extLst>
              <a:ext uri="{FF2B5EF4-FFF2-40B4-BE49-F238E27FC236}">
                <a16:creationId xmlns:a16="http://schemas.microsoft.com/office/drawing/2014/main" id="{98C5E6A4-9FB4-41E4-85C9-A022E8E29FE4}"/>
              </a:ext>
            </a:extLst>
          </p:cNvPr>
          <p:cNvSpPr txBox="1"/>
          <p:nvPr/>
        </p:nvSpPr>
        <p:spPr>
          <a:xfrm>
            <a:off x="838199" y="2700905"/>
            <a:ext cx="6971269" cy="400110"/>
          </a:xfrm>
          <a:prstGeom prst="rect">
            <a:avLst/>
          </a:prstGeom>
          <a:noFill/>
        </p:spPr>
        <p:txBody>
          <a:bodyPr wrap="squar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本研究では食べログのデータの平均から以下のように定義する　</a:t>
            </a:r>
            <a:endParaRPr kumimoji="1" lang="en-US" altLang="ja-JP" sz="200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grpSp>
        <p:nvGrpSpPr>
          <p:cNvPr id="25" name="グループ化 24">
            <a:extLst>
              <a:ext uri="{FF2B5EF4-FFF2-40B4-BE49-F238E27FC236}">
                <a16:creationId xmlns:a16="http://schemas.microsoft.com/office/drawing/2014/main" id="{3B299BFB-04E7-4C30-A39B-4D29C341CCF7}"/>
              </a:ext>
            </a:extLst>
          </p:cNvPr>
          <p:cNvGrpSpPr/>
          <p:nvPr/>
        </p:nvGrpSpPr>
        <p:grpSpPr>
          <a:xfrm>
            <a:off x="2772711" y="3213619"/>
            <a:ext cx="6646578" cy="2019910"/>
            <a:chOff x="2772711" y="3877970"/>
            <a:chExt cx="6646578" cy="2019910"/>
          </a:xfrm>
        </p:grpSpPr>
        <p:sp>
          <p:nvSpPr>
            <p:cNvPr id="21" name="四角形: 角を丸くする 20">
              <a:extLst>
                <a:ext uri="{FF2B5EF4-FFF2-40B4-BE49-F238E27FC236}">
                  <a16:creationId xmlns:a16="http://schemas.microsoft.com/office/drawing/2014/main" id="{4A30A6B9-CB19-4CBF-8793-D12EBCF571F9}"/>
                </a:ext>
              </a:extLst>
            </p:cNvPr>
            <p:cNvSpPr/>
            <p:nvPr/>
          </p:nvSpPr>
          <p:spPr>
            <a:xfrm>
              <a:off x="2772711" y="3877970"/>
              <a:ext cx="6646578" cy="2019910"/>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23" name="グループ化 22">
              <a:extLst>
                <a:ext uri="{FF2B5EF4-FFF2-40B4-BE49-F238E27FC236}">
                  <a16:creationId xmlns:a16="http://schemas.microsoft.com/office/drawing/2014/main" id="{B394708D-91EF-40E2-A386-47747AD9766D}"/>
                </a:ext>
              </a:extLst>
            </p:cNvPr>
            <p:cNvGrpSpPr/>
            <p:nvPr/>
          </p:nvGrpSpPr>
          <p:grpSpPr>
            <a:xfrm>
              <a:off x="3304964" y="3960127"/>
              <a:ext cx="2037737" cy="1771448"/>
              <a:chOff x="3304964" y="3960127"/>
              <a:chExt cx="2037737" cy="1771448"/>
            </a:xfrm>
          </p:grpSpPr>
          <p:sp>
            <p:nvSpPr>
              <p:cNvPr id="4" name="テキスト ボックス 3">
                <a:extLst>
                  <a:ext uri="{FF2B5EF4-FFF2-40B4-BE49-F238E27FC236}">
                    <a16:creationId xmlns:a16="http://schemas.microsoft.com/office/drawing/2014/main" id="{947DA567-4665-4971-8D43-6F782272C61D}"/>
                  </a:ext>
                </a:extLst>
              </p:cNvPr>
              <p:cNvSpPr txBox="1"/>
              <p:nvPr/>
            </p:nvSpPr>
            <p:spPr>
              <a:xfrm>
                <a:off x="3304964" y="3960127"/>
                <a:ext cx="2037737" cy="400110"/>
              </a:xfrm>
              <a:prstGeom prst="rect">
                <a:avLst/>
              </a:prstGeom>
              <a:noFill/>
            </p:spPr>
            <p:txBody>
              <a:bodyPr wrap="none" rtlCol="0">
                <a:spAutoFit/>
              </a:bodyPr>
              <a:lstStyle/>
              <a:p>
                <a:pPr algn="ctr"/>
                <a:r>
                  <a:rPr kumimoji="1" lang="ja-JP" altLang="en-US" dirty="0">
                    <a:solidFill>
                      <a:schemeClr val="bg2">
                        <a:lumMod val="25000"/>
                      </a:schemeClr>
                    </a:solidFill>
                  </a:rPr>
                  <a:t>感情価 </a:t>
                </a:r>
                <a:r>
                  <a:rPr kumimoji="1" lang="ja-JP" altLang="en-US" sz="2000" dirty="0">
                    <a:solidFill>
                      <a:schemeClr val="bg2">
                        <a:lumMod val="25000"/>
                      </a:schemeClr>
                    </a:solidFill>
                  </a:rPr>
                  <a:t>３</a:t>
                </a:r>
                <a:r>
                  <a:rPr kumimoji="1" lang="en-US" altLang="ja-JP" sz="2000" dirty="0">
                    <a:solidFill>
                      <a:schemeClr val="bg2">
                        <a:lumMod val="25000"/>
                      </a:schemeClr>
                    </a:solidFill>
                  </a:rPr>
                  <a:t>.</a:t>
                </a:r>
                <a:r>
                  <a:rPr kumimoji="1" lang="ja-JP" altLang="en-US" sz="2000" dirty="0">
                    <a:solidFill>
                      <a:schemeClr val="bg2">
                        <a:lumMod val="25000"/>
                      </a:schemeClr>
                    </a:solidFill>
                  </a:rPr>
                  <a:t>２９ </a:t>
                </a:r>
                <a:r>
                  <a:rPr kumimoji="1" lang="ja-JP" altLang="en-US" dirty="0">
                    <a:solidFill>
                      <a:schemeClr val="bg2">
                        <a:lumMod val="25000"/>
                      </a:schemeClr>
                    </a:solidFill>
                  </a:rPr>
                  <a:t>未満</a:t>
                </a:r>
              </a:p>
            </p:txBody>
          </p:sp>
          <p:sp>
            <p:nvSpPr>
              <p:cNvPr id="18" name="二等辺三角形 17">
                <a:extLst>
                  <a:ext uri="{FF2B5EF4-FFF2-40B4-BE49-F238E27FC236}">
                    <a16:creationId xmlns:a16="http://schemas.microsoft.com/office/drawing/2014/main" id="{1BE0AA35-9127-48E8-8456-D85EDF80694F}"/>
                  </a:ext>
                </a:extLst>
              </p:cNvPr>
              <p:cNvSpPr/>
              <p:nvPr/>
            </p:nvSpPr>
            <p:spPr>
              <a:xfrm rot="10800000">
                <a:off x="3671556" y="4676573"/>
                <a:ext cx="1304550" cy="369333"/>
              </a:xfrm>
              <a:prstGeom prst="triangl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テキスト ボックス 18">
                <a:extLst>
                  <a:ext uri="{FF2B5EF4-FFF2-40B4-BE49-F238E27FC236}">
                    <a16:creationId xmlns:a16="http://schemas.microsoft.com/office/drawing/2014/main" id="{15AE44F3-27B4-4558-94B1-A136A0258B9F}"/>
                  </a:ext>
                </a:extLst>
              </p:cNvPr>
              <p:cNvSpPr txBox="1"/>
              <p:nvPr/>
            </p:nvSpPr>
            <p:spPr>
              <a:xfrm>
                <a:off x="3434806" y="5362243"/>
                <a:ext cx="1778051" cy="369332"/>
              </a:xfrm>
              <a:prstGeom prst="rect">
                <a:avLst/>
              </a:prstGeom>
              <a:noFill/>
            </p:spPr>
            <p:txBody>
              <a:bodyPr wrap="none" rtlCol="0">
                <a:spAutoFit/>
              </a:bodyPr>
              <a:lstStyle/>
              <a:p>
                <a:pPr algn="ctr"/>
                <a:r>
                  <a:rPr kumimoji="1" lang="ja-JP" altLang="en-US" b="1" dirty="0">
                    <a:solidFill>
                      <a:srgbClr val="F9393E"/>
                    </a:solidFill>
                  </a:rPr>
                  <a:t>否定的</a:t>
                </a:r>
                <a:r>
                  <a:rPr kumimoji="1" lang="ja-JP" altLang="en-US" dirty="0">
                    <a:solidFill>
                      <a:schemeClr val="bg2">
                        <a:lumMod val="25000"/>
                      </a:schemeClr>
                    </a:solidFill>
                  </a:rPr>
                  <a:t>な感情価</a:t>
                </a:r>
              </a:p>
            </p:txBody>
          </p:sp>
        </p:grpSp>
        <p:grpSp>
          <p:nvGrpSpPr>
            <p:cNvPr id="24" name="グループ化 23">
              <a:extLst>
                <a:ext uri="{FF2B5EF4-FFF2-40B4-BE49-F238E27FC236}">
                  <a16:creationId xmlns:a16="http://schemas.microsoft.com/office/drawing/2014/main" id="{E011B6E9-7517-4E34-A81E-6EA108E957BB}"/>
                </a:ext>
              </a:extLst>
            </p:cNvPr>
            <p:cNvGrpSpPr/>
            <p:nvPr/>
          </p:nvGrpSpPr>
          <p:grpSpPr>
            <a:xfrm>
              <a:off x="6849301" y="3960127"/>
              <a:ext cx="2032929" cy="1771448"/>
              <a:chOff x="6849301" y="3960127"/>
              <a:chExt cx="2032929" cy="1771448"/>
            </a:xfrm>
          </p:grpSpPr>
          <p:sp>
            <p:nvSpPr>
              <p:cNvPr id="17" name="テキスト ボックス 16">
                <a:extLst>
                  <a:ext uri="{FF2B5EF4-FFF2-40B4-BE49-F238E27FC236}">
                    <a16:creationId xmlns:a16="http://schemas.microsoft.com/office/drawing/2014/main" id="{EA41AC82-AE5B-4ED3-942D-F675FA9EA313}"/>
                  </a:ext>
                </a:extLst>
              </p:cNvPr>
              <p:cNvSpPr txBox="1"/>
              <p:nvPr/>
            </p:nvSpPr>
            <p:spPr>
              <a:xfrm>
                <a:off x="6849301" y="3960127"/>
                <a:ext cx="2032929" cy="400110"/>
              </a:xfrm>
              <a:prstGeom prst="rect">
                <a:avLst/>
              </a:prstGeom>
              <a:noFill/>
            </p:spPr>
            <p:txBody>
              <a:bodyPr wrap="none" rtlCol="0">
                <a:spAutoFit/>
              </a:bodyPr>
              <a:lstStyle/>
              <a:p>
                <a:pPr algn="ctr"/>
                <a:r>
                  <a:rPr kumimoji="1" lang="ja-JP" altLang="en-US" dirty="0">
                    <a:solidFill>
                      <a:schemeClr val="bg2">
                        <a:lumMod val="25000"/>
                      </a:schemeClr>
                    </a:solidFill>
                  </a:rPr>
                  <a:t>感情価 </a:t>
                </a:r>
                <a:r>
                  <a:rPr kumimoji="1" lang="ja-JP" altLang="en-US" sz="2000" dirty="0">
                    <a:solidFill>
                      <a:schemeClr val="bg2">
                        <a:lumMod val="25000"/>
                      </a:schemeClr>
                    </a:solidFill>
                  </a:rPr>
                  <a:t>３</a:t>
                </a:r>
                <a:r>
                  <a:rPr kumimoji="1" lang="en-US" altLang="ja-JP" sz="2000" dirty="0">
                    <a:solidFill>
                      <a:schemeClr val="bg2">
                        <a:lumMod val="25000"/>
                      </a:schemeClr>
                    </a:solidFill>
                  </a:rPr>
                  <a:t>.</a:t>
                </a:r>
                <a:r>
                  <a:rPr kumimoji="1" lang="ja-JP" altLang="en-US" sz="2000" dirty="0">
                    <a:solidFill>
                      <a:schemeClr val="bg2">
                        <a:lumMod val="25000"/>
                      </a:schemeClr>
                    </a:solidFill>
                  </a:rPr>
                  <a:t>２９</a:t>
                </a:r>
                <a:r>
                  <a:rPr kumimoji="1" lang="ja-JP" altLang="en-US" dirty="0">
                    <a:solidFill>
                      <a:schemeClr val="bg2">
                        <a:lumMod val="25000"/>
                      </a:schemeClr>
                    </a:solidFill>
                  </a:rPr>
                  <a:t> 以上</a:t>
                </a:r>
              </a:p>
            </p:txBody>
          </p:sp>
          <p:sp>
            <p:nvSpPr>
              <p:cNvPr id="20" name="テキスト ボックス 19">
                <a:extLst>
                  <a:ext uri="{FF2B5EF4-FFF2-40B4-BE49-F238E27FC236}">
                    <a16:creationId xmlns:a16="http://schemas.microsoft.com/office/drawing/2014/main" id="{7EAE690D-F78A-4D75-8BEB-A4CA7308AEC4}"/>
                  </a:ext>
                </a:extLst>
              </p:cNvPr>
              <p:cNvSpPr txBox="1"/>
              <p:nvPr/>
            </p:nvSpPr>
            <p:spPr>
              <a:xfrm>
                <a:off x="6920442" y="5362243"/>
                <a:ext cx="1778051" cy="369332"/>
              </a:xfrm>
              <a:prstGeom prst="rect">
                <a:avLst/>
              </a:prstGeom>
              <a:noFill/>
            </p:spPr>
            <p:txBody>
              <a:bodyPr wrap="none" rtlCol="0">
                <a:spAutoFit/>
              </a:bodyPr>
              <a:lstStyle/>
              <a:p>
                <a:pPr algn="ctr"/>
                <a:r>
                  <a:rPr kumimoji="1" lang="ja-JP" altLang="en-US" b="1" dirty="0">
                    <a:solidFill>
                      <a:srgbClr val="F9393E"/>
                    </a:solidFill>
                  </a:rPr>
                  <a:t>肯定的</a:t>
                </a:r>
                <a:r>
                  <a:rPr kumimoji="1" lang="ja-JP" altLang="en-US" dirty="0">
                    <a:solidFill>
                      <a:schemeClr val="bg2">
                        <a:lumMod val="25000"/>
                      </a:schemeClr>
                    </a:solidFill>
                  </a:rPr>
                  <a:t>な感情価</a:t>
                </a:r>
              </a:p>
            </p:txBody>
          </p:sp>
          <p:sp>
            <p:nvSpPr>
              <p:cNvPr id="22" name="二等辺三角形 21">
                <a:extLst>
                  <a:ext uri="{FF2B5EF4-FFF2-40B4-BE49-F238E27FC236}">
                    <a16:creationId xmlns:a16="http://schemas.microsoft.com/office/drawing/2014/main" id="{C6828ECF-EA49-475B-B88A-BFC569987278}"/>
                  </a:ext>
                </a:extLst>
              </p:cNvPr>
              <p:cNvSpPr/>
              <p:nvPr/>
            </p:nvSpPr>
            <p:spPr>
              <a:xfrm rot="10800000">
                <a:off x="7157192" y="4676573"/>
                <a:ext cx="1304550" cy="369333"/>
              </a:xfrm>
              <a:prstGeom prst="triangl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6" name="テキスト ボックス 25">
            <a:extLst>
              <a:ext uri="{FF2B5EF4-FFF2-40B4-BE49-F238E27FC236}">
                <a16:creationId xmlns:a16="http://schemas.microsoft.com/office/drawing/2014/main" id="{526B4A2C-3DF9-4BEE-B3A1-F9A5ADD0EE44}"/>
              </a:ext>
            </a:extLst>
          </p:cNvPr>
          <p:cNvSpPr txBox="1"/>
          <p:nvPr/>
        </p:nvSpPr>
        <p:spPr>
          <a:xfrm>
            <a:off x="2910974" y="5233529"/>
            <a:ext cx="6508315" cy="338554"/>
          </a:xfrm>
          <a:prstGeom prst="rect">
            <a:avLst/>
          </a:prstGeom>
          <a:noFill/>
        </p:spPr>
        <p:txBody>
          <a:bodyPr wrap="square" rtlCol="0">
            <a:spAutoFit/>
          </a:bodyPr>
          <a:lstStyle/>
          <a:p>
            <a:pPr algn="r"/>
            <a:r>
              <a:rPr kumimoji="1"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＊４エリア（新宿･六本木･銀座･池袋）の感情価の平均を基に分類</a:t>
            </a:r>
          </a:p>
        </p:txBody>
      </p:sp>
      <p:sp>
        <p:nvSpPr>
          <p:cNvPr id="27" name="テキスト ボックス 26">
            <a:extLst>
              <a:ext uri="{FF2B5EF4-FFF2-40B4-BE49-F238E27FC236}">
                <a16:creationId xmlns:a16="http://schemas.microsoft.com/office/drawing/2014/main" id="{94545877-8AD5-4F2B-9FFE-AF283F0230F3}"/>
              </a:ext>
            </a:extLst>
          </p:cNvPr>
          <p:cNvSpPr txBox="1"/>
          <p:nvPr/>
        </p:nvSpPr>
        <p:spPr>
          <a:xfrm>
            <a:off x="7276453" y="5546519"/>
            <a:ext cx="2114681" cy="338554"/>
          </a:xfrm>
          <a:prstGeom prst="rect">
            <a:avLst/>
          </a:prstGeom>
          <a:noFill/>
        </p:spPr>
        <p:txBody>
          <a:bodyPr wrap="none" rtlCol="0">
            <a:spAutoFit/>
          </a:bodyPr>
          <a:lstStyle/>
          <a:p>
            <a:r>
              <a:rPr kumimoji="1"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実際の平均値</a:t>
            </a:r>
            <a:r>
              <a:rPr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rPr>
              <a:t>:</a:t>
            </a:r>
            <a:r>
              <a:rPr kumimoji="1"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rPr>
              <a:t>3.29014</a:t>
            </a:r>
            <a:endParaRPr kumimoji="1"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121109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　　　　　　目次</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2</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3040380" y="1424940"/>
            <a:ext cx="915162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2E1744CF-8315-45E4-8D1F-73DBD6E4B919}"/>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テキスト ボックス 5">
            <a:extLst>
              <a:ext uri="{FF2B5EF4-FFF2-40B4-BE49-F238E27FC236}">
                <a16:creationId xmlns:a16="http://schemas.microsoft.com/office/drawing/2014/main" id="{8A1B4E57-343E-4C04-B4C5-73B515221AA2}"/>
              </a:ext>
            </a:extLst>
          </p:cNvPr>
          <p:cNvSpPr txBox="1"/>
          <p:nvPr/>
        </p:nvSpPr>
        <p:spPr>
          <a:xfrm>
            <a:off x="3040381" y="1700213"/>
            <a:ext cx="2468879" cy="4435958"/>
          </a:xfrm>
          <a:prstGeom prst="rect">
            <a:avLst/>
          </a:prstGeom>
          <a:noFill/>
        </p:spPr>
        <p:txBody>
          <a:bodyPr wrap="square" rtlCol="0">
            <a:spAutoFit/>
          </a:bodyPr>
          <a:lstStyle/>
          <a:p>
            <a:pPr>
              <a:lnSpc>
                <a:spcPct val="150000"/>
              </a:lnSpc>
              <a:buClr>
                <a:srgbClr val="22D0BB"/>
              </a:buClr>
              <a:buSzPct val="50000"/>
            </a:pPr>
            <a:r>
              <a:rPr kumimoji="1" lang="ja-JP" altLang="en-US" dirty="0">
                <a:solidFill>
                  <a:schemeClr val="bg2">
                    <a:lumMod val="25000"/>
                  </a:schemeClr>
                </a:solidFill>
              </a:rPr>
              <a:t>１．はじめに</a:t>
            </a:r>
            <a:endParaRPr kumimoji="1" lang="en-US" altLang="ja-JP" dirty="0">
              <a:solidFill>
                <a:schemeClr val="bg2">
                  <a:lumMod val="25000"/>
                </a:schemeClr>
              </a:solidFill>
            </a:endParaRPr>
          </a:p>
          <a:p>
            <a:pPr>
              <a:lnSpc>
                <a:spcPct val="150000"/>
              </a:lnSpc>
              <a:buClr>
                <a:srgbClr val="22D0BB"/>
              </a:buClr>
              <a:buSzPct val="50000"/>
            </a:pPr>
            <a:r>
              <a:rPr kumimoji="1" lang="ja-JP" altLang="en-US" dirty="0">
                <a:solidFill>
                  <a:schemeClr val="bg2">
                    <a:lumMod val="25000"/>
                  </a:schemeClr>
                </a:solidFill>
              </a:rPr>
              <a:t>２．研究概要</a:t>
            </a:r>
            <a:endParaRPr kumimoji="1" lang="en-US" altLang="ja-JP" dirty="0">
              <a:solidFill>
                <a:schemeClr val="bg2">
                  <a:lumMod val="25000"/>
                </a:schemeClr>
              </a:solidFill>
            </a:endParaRPr>
          </a:p>
          <a:p>
            <a:pPr>
              <a:lnSpc>
                <a:spcPct val="150000"/>
              </a:lnSpc>
              <a:buClr>
                <a:srgbClr val="22D0BB"/>
              </a:buClr>
              <a:buSzPct val="50000"/>
            </a:pPr>
            <a:r>
              <a:rPr kumimoji="1" lang="ja-JP" altLang="en-US" dirty="0">
                <a:solidFill>
                  <a:schemeClr val="bg2">
                    <a:lumMod val="25000"/>
                  </a:schemeClr>
                </a:solidFill>
              </a:rPr>
              <a:t>３．キーワード</a:t>
            </a:r>
            <a:endParaRPr kumimoji="1" lang="en-US" altLang="ja-JP" dirty="0">
              <a:solidFill>
                <a:schemeClr val="bg2">
                  <a:lumMod val="25000"/>
                </a:schemeClr>
              </a:solidFill>
            </a:endParaRPr>
          </a:p>
          <a:p>
            <a:pPr>
              <a:lnSpc>
                <a:spcPct val="150000"/>
              </a:lnSpc>
              <a:buClr>
                <a:srgbClr val="22D0BB"/>
              </a:buClr>
              <a:buSzPct val="50000"/>
            </a:pPr>
            <a:r>
              <a:rPr kumimoji="1" lang="ja-JP" altLang="en-US" dirty="0">
                <a:solidFill>
                  <a:schemeClr val="bg2">
                    <a:lumMod val="25000"/>
                  </a:schemeClr>
                </a:solidFill>
              </a:rPr>
              <a:t>４．現状分析</a:t>
            </a:r>
            <a:endParaRPr kumimoji="1" lang="en-US" altLang="ja-JP" dirty="0">
              <a:solidFill>
                <a:schemeClr val="bg2">
                  <a:lumMod val="25000"/>
                </a:schemeClr>
              </a:solidFill>
            </a:endParaRPr>
          </a:p>
          <a:p>
            <a:pPr>
              <a:lnSpc>
                <a:spcPct val="150000"/>
              </a:lnSpc>
              <a:buClr>
                <a:srgbClr val="22D0BB"/>
              </a:buClr>
              <a:buSzPct val="50000"/>
            </a:pPr>
            <a:r>
              <a:rPr kumimoji="1" lang="ja-JP" altLang="en-US" dirty="0">
                <a:solidFill>
                  <a:schemeClr val="bg2">
                    <a:lumMod val="25000"/>
                  </a:schemeClr>
                </a:solidFill>
              </a:rPr>
              <a:t>５．問題意識</a:t>
            </a:r>
            <a:endParaRPr kumimoji="1" lang="en-US" altLang="ja-JP" dirty="0">
              <a:solidFill>
                <a:schemeClr val="bg2">
                  <a:lumMod val="25000"/>
                </a:schemeClr>
              </a:solidFill>
            </a:endParaRPr>
          </a:p>
          <a:p>
            <a:pPr>
              <a:lnSpc>
                <a:spcPct val="150000"/>
              </a:lnSpc>
              <a:buClr>
                <a:srgbClr val="22D0BB"/>
              </a:buClr>
              <a:buSzPct val="50000"/>
            </a:pPr>
            <a:r>
              <a:rPr kumimoji="1" lang="ja-JP" altLang="en-US" dirty="0">
                <a:solidFill>
                  <a:schemeClr val="bg2">
                    <a:lumMod val="25000"/>
                  </a:schemeClr>
                </a:solidFill>
              </a:rPr>
              <a:t>６．検証するにあたって</a:t>
            </a:r>
            <a:endParaRPr lang="en-US" altLang="ja-JP" dirty="0">
              <a:solidFill>
                <a:schemeClr val="bg2">
                  <a:lumMod val="25000"/>
                </a:schemeClr>
              </a:solidFill>
            </a:endParaRPr>
          </a:p>
          <a:p>
            <a:pPr>
              <a:lnSpc>
                <a:spcPct val="150000"/>
              </a:lnSpc>
              <a:buClr>
                <a:srgbClr val="22D0BB"/>
              </a:buClr>
              <a:buSzPct val="50000"/>
            </a:pPr>
            <a:r>
              <a:rPr kumimoji="1" lang="ja-JP" altLang="en-US" sz="1600" dirty="0">
                <a:solidFill>
                  <a:schemeClr val="bg2">
                    <a:lumMod val="25000"/>
                  </a:schemeClr>
                </a:solidFill>
              </a:rPr>
              <a:t>　　６</a:t>
            </a:r>
            <a:r>
              <a:rPr kumimoji="1" lang="en-US" altLang="ja-JP" sz="1600" dirty="0">
                <a:solidFill>
                  <a:schemeClr val="bg2">
                    <a:lumMod val="25000"/>
                  </a:schemeClr>
                </a:solidFill>
              </a:rPr>
              <a:t>-</a:t>
            </a:r>
            <a:r>
              <a:rPr kumimoji="1" lang="ja-JP" altLang="en-US" sz="1600" dirty="0">
                <a:solidFill>
                  <a:schemeClr val="bg2">
                    <a:lumMod val="25000"/>
                  </a:schemeClr>
                </a:solidFill>
              </a:rPr>
              <a:t>１対象の設定</a:t>
            </a:r>
            <a:endParaRPr kumimoji="1" lang="en-US" altLang="ja-JP" sz="1600" dirty="0">
              <a:solidFill>
                <a:schemeClr val="bg2">
                  <a:lumMod val="25000"/>
                </a:schemeClr>
              </a:solidFill>
            </a:endParaRPr>
          </a:p>
          <a:p>
            <a:pPr>
              <a:lnSpc>
                <a:spcPct val="150000"/>
              </a:lnSpc>
              <a:buClr>
                <a:srgbClr val="22D0BB"/>
              </a:buClr>
              <a:buSzPct val="50000"/>
            </a:pPr>
            <a:r>
              <a:rPr kumimoji="1" lang="ja-JP" altLang="en-US" sz="1600" dirty="0">
                <a:solidFill>
                  <a:schemeClr val="bg2">
                    <a:lumMod val="25000"/>
                  </a:schemeClr>
                </a:solidFill>
              </a:rPr>
              <a:t>　　６</a:t>
            </a:r>
            <a:r>
              <a:rPr kumimoji="1" lang="en-US" altLang="ja-JP" sz="1600" dirty="0">
                <a:solidFill>
                  <a:schemeClr val="bg2">
                    <a:lumMod val="25000"/>
                  </a:schemeClr>
                </a:solidFill>
              </a:rPr>
              <a:t>-</a:t>
            </a:r>
            <a:r>
              <a:rPr kumimoji="1" lang="ja-JP" altLang="en-US" sz="1600" dirty="0">
                <a:solidFill>
                  <a:schemeClr val="bg2">
                    <a:lumMod val="25000"/>
                  </a:schemeClr>
                </a:solidFill>
              </a:rPr>
              <a:t>２エリアの設定</a:t>
            </a:r>
            <a:endParaRPr kumimoji="1" lang="en-US" altLang="ja-JP" sz="1600" dirty="0">
              <a:solidFill>
                <a:schemeClr val="bg2">
                  <a:lumMod val="25000"/>
                </a:schemeClr>
              </a:solidFill>
            </a:endParaRPr>
          </a:p>
          <a:p>
            <a:pPr>
              <a:lnSpc>
                <a:spcPct val="150000"/>
              </a:lnSpc>
              <a:buClr>
                <a:srgbClr val="22D0BB"/>
              </a:buClr>
              <a:buSzPct val="50000"/>
            </a:pPr>
            <a:r>
              <a:rPr kumimoji="1" lang="ja-JP" altLang="en-US" sz="1600" dirty="0">
                <a:solidFill>
                  <a:schemeClr val="bg2">
                    <a:lumMod val="25000"/>
                  </a:schemeClr>
                </a:solidFill>
              </a:rPr>
              <a:t>　　６</a:t>
            </a:r>
            <a:r>
              <a:rPr kumimoji="1" lang="en-US" altLang="ja-JP" sz="1600" dirty="0">
                <a:solidFill>
                  <a:schemeClr val="bg2">
                    <a:lumMod val="25000"/>
                  </a:schemeClr>
                </a:solidFill>
              </a:rPr>
              <a:t>-</a:t>
            </a:r>
            <a:r>
              <a:rPr kumimoji="1" lang="ja-JP" altLang="en-US" sz="1600" dirty="0">
                <a:solidFill>
                  <a:schemeClr val="bg2">
                    <a:lumMod val="25000"/>
                  </a:schemeClr>
                </a:solidFill>
              </a:rPr>
              <a:t>３サイトの設定</a:t>
            </a:r>
            <a:endParaRPr kumimoji="1" lang="en-US" altLang="ja-JP" sz="1600" dirty="0">
              <a:solidFill>
                <a:schemeClr val="bg2">
                  <a:lumMod val="25000"/>
                </a:schemeClr>
              </a:solidFill>
            </a:endParaRPr>
          </a:p>
          <a:p>
            <a:pPr>
              <a:lnSpc>
                <a:spcPct val="150000"/>
              </a:lnSpc>
              <a:buClr>
                <a:srgbClr val="22D0BB"/>
              </a:buClr>
              <a:buSzPct val="50000"/>
            </a:pPr>
            <a:r>
              <a:rPr kumimoji="1" lang="ja-JP" altLang="en-US" sz="1600" dirty="0">
                <a:solidFill>
                  <a:schemeClr val="bg2">
                    <a:lumMod val="25000"/>
                  </a:schemeClr>
                </a:solidFill>
              </a:rPr>
              <a:t>　　６</a:t>
            </a:r>
            <a:r>
              <a:rPr kumimoji="1" lang="en-US" altLang="ja-JP" sz="1600" dirty="0">
                <a:solidFill>
                  <a:schemeClr val="bg2">
                    <a:lumMod val="25000"/>
                  </a:schemeClr>
                </a:solidFill>
              </a:rPr>
              <a:t>-</a:t>
            </a:r>
            <a:r>
              <a:rPr kumimoji="1" lang="ja-JP" altLang="en-US" sz="1600" dirty="0">
                <a:solidFill>
                  <a:schemeClr val="bg2">
                    <a:lumMod val="25000"/>
                  </a:schemeClr>
                </a:solidFill>
              </a:rPr>
              <a:t>４基準の設定</a:t>
            </a:r>
            <a:endParaRPr kumimoji="1" lang="en-US" altLang="ja-JP" sz="1600" dirty="0">
              <a:solidFill>
                <a:schemeClr val="bg2">
                  <a:lumMod val="25000"/>
                </a:schemeClr>
              </a:solidFill>
            </a:endParaRPr>
          </a:p>
          <a:p>
            <a:pPr>
              <a:lnSpc>
                <a:spcPct val="150000"/>
              </a:lnSpc>
              <a:buClr>
                <a:srgbClr val="22D0BB"/>
              </a:buClr>
              <a:buSzPct val="50000"/>
            </a:pPr>
            <a:r>
              <a:rPr kumimoji="1" lang="ja-JP" altLang="en-US" sz="1600" dirty="0">
                <a:solidFill>
                  <a:schemeClr val="bg2">
                    <a:lumMod val="25000"/>
                  </a:schemeClr>
                </a:solidFill>
              </a:rPr>
              <a:t>　　６</a:t>
            </a:r>
            <a:r>
              <a:rPr kumimoji="1" lang="en-US" altLang="ja-JP" sz="1600" dirty="0">
                <a:solidFill>
                  <a:schemeClr val="bg2">
                    <a:lumMod val="25000"/>
                  </a:schemeClr>
                </a:solidFill>
              </a:rPr>
              <a:t>-</a:t>
            </a:r>
            <a:r>
              <a:rPr kumimoji="1" lang="ja-JP" altLang="en-US" sz="1600" dirty="0">
                <a:solidFill>
                  <a:schemeClr val="bg2">
                    <a:lumMod val="25000"/>
                  </a:schemeClr>
                </a:solidFill>
              </a:rPr>
              <a:t>５検証を行う前に</a:t>
            </a:r>
            <a:endParaRPr kumimoji="1" lang="en-US" altLang="ja-JP" sz="1600" dirty="0">
              <a:solidFill>
                <a:schemeClr val="bg2">
                  <a:lumMod val="25000"/>
                </a:schemeClr>
              </a:solidFill>
            </a:endParaRPr>
          </a:p>
        </p:txBody>
      </p:sp>
      <p:sp>
        <p:nvSpPr>
          <p:cNvPr id="10" name="正方形/長方形 9">
            <a:extLst>
              <a:ext uri="{FF2B5EF4-FFF2-40B4-BE49-F238E27FC236}">
                <a16:creationId xmlns:a16="http://schemas.microsoft.com/office/drawing/2014/main" id="{E83742AF-6F49-40B4-8A87-4A7653CC862C}"/>
              </a:ext>
            </a:extLst>
          </p:cNvPr>
          <p:cNvSpPr/>
          <p:nvPr/>
        </p:nvSpPr>
        <p:spPr>
          <a:xfrm>
            <a:off x="0" y="-1"/>
            <a:ext cx="2743200" cy="6857995"/>
          </a:xfrm>
          <a:prstGeom prst="rect">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03F57446-4F0D-428D-8A04-78A5092E49A5}"/>
              </a:ext>
            </a:extLst>
          </p:cNvPr>
          <p:cNvSpPr txBox="1"/>
          <p:nvPr/>
        </p:nvSpPr>
        <p:spPr>
          <a:xfrm>
            <a:off x="5806441" y="1690688"/>
            <a:ext cx="2636519" cy="4199868"/>
          </a:xfrm>
          <a:prstGeom prst="rect">
            <a:avLst/>
          </a:prstGeom>
          <a:noFill/>
        </p:spPr>
        <p:txBody>
          <a:bodyPr wrap="square" rtlCol="0">
            <a:spAutoFit/>
          </a:bodyPr>
          <a:lstStyle/>
          <a:p>
            <a:pPr>
              <a:lnSpc>
                <a:spcPct val="150000"/>
              </a:lnSpc>
              <a:buClr>
                <a:srgbClr val="22D0BB"/>
              </a:buClr>
              <a:buSzPct val="50000"/>
            </a:pPr>
            <a:r>
              <a:rPr kumimoji="1" lang="ja-JP" altLang="en-US" dirty="0">
                <a:solidFill>
                  <a:schemeClr val="bg2">
                    <a:lumMod val="25000"/>
                  </a:schemeClr>
                </a:solidFill>
              </a:rPr>
              <a:t>７．予備的検証</a:t>
            </a:r>
            <a:endParaRPr kumimoji="1" lang="en-US" altLang="ja-JP" dirty="0">
              <a:solidFill>
                <a:schemeClr val="bg2">
                  <a:lumMod val="25000"/>
                </a:schemeClr>
              </a:solidFill>
            </a:endParaRPr>
          </a:p>
          <a:p>
            <a:pPr>
              <a:lnSpc>
                <a:spcPct val="150000"/>
              </a:lnSpc>
              <a:buClr>
                <a:srgbClr val="22D0BB"/>
              </a:buClr>
              <a:buSzPct val="50000"/>
            </a:pPr>
            <a:r>
              <a:rPr kumimoji="1" lang="ja-JP" altLang="en-US" dirty="0">
                <a:solidFill>
                  <a:schemeClr val="bg2">
                    <a:lumMod val="25000"/>
                  </a:schemeClr>
                </a:solidFill>
              </a:rPr>
              <a:t>　　</a:t>
            </a:r>
            <a:r>
              <a:rPr kumimoji="1" lang="ja-JP" altLang="en-US" sz="1600" dirty="0">
                <a:solidFill>
                  <a:schemeClr val="bg2">
                    <a:lumMod val="25000"/>
                  </a:schemeClr>
                </a:solidFill>
              </a:rPr>
              <a:t>７</a:t>
            </a:r>
            <a:r>
              <a:rPr kumimoji="1" lang="en-US" altLang="ja-JP" sz="1600" dirty="0">
                <a:solidFill>
                  <a:schemeClr val="bg2">
                    <a:lumMod val="25000"/>
                  </a:schemeClr>
                </a:solidFill>
              </a:rPr>
              <a:t>-</a:t>
            </a:r>
            <a:r>
              <a:rPr kumimoji="1" lang="ja-JP" altLang="en-US" sz="1600" dirty="0">
                <a:solidFill>
                  <a:schemeClr val="bg2">
                    <a:lumMod val="25000"/>
                  </a:schemeClr>
                </a:solidFill>
              </a:rPr>
              <a:t>１予備的検証まとめ</a:t>
            </a:r>
            <a:endParaRPr kumimoji="1" lang="en-US" altLang="ja-JP" dirty="0">
              <a:solidFill>
                <a:schemeClr val="bg2">
                  <a:lumMod val="25000"/>
                </a:schemeClr>
              </a:solidFill>
            </a:endParaRPr>
          </a:p>
          <a:p>
            <a:pPr>
              <a:lnSpc>
                <a:spcPct val="150000"/>
              </a:lnSpc>
              <a:buClr>
                <a:srgbClr val="22D0BB"/>
              </a:buClr>
              <a:buSzPct val="50000"/>
            </a:pPr>
            <a:r>
              <a:rPr kumimoji="1" lang="ja-JP" altLang="en-US" dirty="0">
                <a:solidFill>
                  <a:schemeClr val="bg2">
                    <a:lumMod val="25000"/>
                  </a:schemeClr>
                </a:solidFill>
              </a:rPr>
              <a:t>８．先行研究</a:t>
            </a:r>
            <a:endParaRPr kumimoji="1" lang="en-US" altLang="ja-JP" dirty="0">
              <a:solidFill>
                <a:schemeClr val="bg2">
                  <a:lumMod val="25000"/>
                </a:schemeClr>
              </a:solidFill>
            </a:endParaRPr>
          </a:p>
          <a:p>
            <a:pPr>
              <a:lnSpc>
                <a:spcPct val="150000"/>
              </a:lnSpc>
              <a:buClr>
                <a:srgbClr val="22D0BB"/>
              </a:buClr>
              <a:buSzPct val="50000"/>
            </a:pPr>
            <a:r>
              <a:rPr kumimoji="1" lang="ja-JP" altLang="en-US" dirty="0">
                <a:solidFill>
                  <a:schemeClr val="bg2">
                    <a:lumMod val="25000"/>
                  </a:schemeClr>
                </a:solidFill>
              </a:rPr>
              <a:t>９．研究目的</a:t>
            </a:r>
            <a:endParaRPr kumimoji="1" lang="en-US" altLang="ja-JP" dirty="0">
              <a:solidFill>
                <a:schemeClr val="bg2">
                  <a:lumMod val="25000"/>
                </a:schemeClr>
              </a:solidFill>
            </a:endParaRPr>
          </a:p>
          <a:p>
            <a:pPr>
              <a:lnSpc>
                <a:spcPct val="150000"/>
              </a:lnSpc>
              <a:buClr>
                <a:srgbClr val="22D0BB"/>
              </a:buClr>
              <a:buSzPct val="50000"/>
            </a:pPr>
            <a:r>
              <a:rPr kumimoji="1" lang="ja-JP" altLang="en-US" dirty="0">
                <a:solidFill>
                  <a:schemeClr val="bg2">
                    <a:lumMod val="25000"/>
                  </a:schemeClr>
                </a:solidFill>
              </a:rPr>
              <a:t>１０．仮説導出</a:t>
            </a:r>
            <a:endParaRPr kumimoji="1" lang="en-US" altLang="ja-JP" dirty="0">
              <a:solidFill>
                <a:schemeClr val="bg2">
                  <a:lumMod val="25000"/>
                </a:schemeClr>
              </a:solidFill>
            </a:endParaRPr>
          </a:p>
          <a:p>
            <a:pPr>
              <a:lnSpc>
                <a:spcPct val="150000"/>
              </a:lnSpc>
              <a:buClr>
                <a:srgbClr val="22D0BB"/>
              </a:buClr>
              <a:buSzPct val="50000"/>
            </a:pPr>
            <a:r>
              <a:rPr lang="ja-JP" altLang="en-US" dirty="0">
                <a:solidFill>
                  <a:schemeClr val="bg2">
                    <a:lumMod val="25000"/>
                  </a:schemeClr>
                </a:solidFill>
              </a:rPr>
              <a:t>１１．仮説</a:t>
            </a:r>
            <a:endParaRPr lang="en-US" altLang="ja-JP" dirty="0">
              <a:solidFill>
                <a:schemeClr val="bg2">
                  <a:lumMod val="25000"/>
                </a:schemeClr>
              </a:solidFill>
            </a:endParaRPr>
          </a:p>
          <a:p>
            <a:pPr>
              <a:lnSpc>
                <a:spcPct val="150000"/>
              </a:lnSpc>
              <a:buClr>
                <a:srgbClr val="22D0BB"/>
              </a:buClr>
              <a:buSzPct val="50000"/>
            </a:pPr>
            <a:r>
              <a:rPr lang="ja-JP" altLang="en-US" dirty="0">
                <a:solidFill>
                  <a:schemeClr val="bg2">
                    <a:lumMod val="25000"/>
                  </a:schemeClr>
                </a:solidFill>
              </a:rPr>
              <a:t>　　</a:t>
            </a:r>
            <a:r>
              <a:rPr lang="ja-JP" altLang="en-US" sz="1600" dirty="0">
                <a:solidFill>
                  <a:schemeClr val="bg2">
                    <a:lumMod val="25000"/>
                  </a:schemeClr>
                </a:solidFill>
              </a:rPr>
              <a:t>１１</a:t>
            </a:r>
            <a:r>
              <a:rPr lang="en-US" altLang="ja-JP" sz="1600" dirty="0">
                <a:solidFill>
                  <a:schemeClr val="bg2">
                    <a:lumMod val="25000"/>
                  </a:schemeClr>
                </a:solidFill>
              </a:rPr>
              <a:t>-</a:t>
            </a:r>
            <a:r>
              <a:rPr lang="ja-JP" altLang="en-US" sz="1600" dirty="0">
                <a:solidFill>
                  <a:schemeClr val="bg2">
                    <a:lumMod val="25000"/>
                  </a:schemeClr>
                </a:solidFill>
              </a:rPr>
              <a:t>１検証結果</a:t>
            </a:r>
            <a:endParaRPr lang="en-US" altLang="ja-JP" dirty="0">
              <a:solidFill>
                <a:schemeClr val="bg2">
                  <a:lumMod val="25000"/>
                </a:schemeClr>
              </a:solidFill>
            </a:endParaRPr>
          </a:p>
          <a:p>
            <a:pPr>
              <a:lnSpc>
                <a:spcPct val="150000"/>
              </a:lnSpc>
              <a:buClr>
                <a:srgbClr val="22D0BB"/>
              </a:buClr>
              <a:buSzPct val="50000"/>
            </a:pPr>
            <a:r>
              <a:rPr lang="ja-JP" altLang="en-US" dirty="0">
                <a:solidFill>
                  <a:schemeClr val="bg2">
                    <a:lumMod val="25000"/>
                  </a:schemeClr>
                </a:solidFill>
              </a:rPr>
              <a:t>１２．検証結果を踏まえて</a:t>
            </a:r>
            <a:endParaRPr lang="en-US" altLang="ja-JP" dirty="0">
              <a:solidFill>
                <a:schemeClr val="bg2">
                  <a:lumMod val="25000"/>
                </a:schemeClr>
              </a:solidFill>
            </a:endParaRPr>
          </a:p>
          <a:p>
            <a:pPr>
              <a:lnSpc>
                <a:spcPct val="150000"/>
              </a:lnSpc>
              <a:buClr>
                <a:srgbClr val="22D0BB"/>
              </a:buClr>
              <a:buSzPct val="50000"/>
            </a:pPr>
            <a:r>
              <a:rPr lang="ja-JP" altLang="en-US" dirty="0">
                <a:solidFill>
                  <a:schemeClr val="bg2">
                    <a:lumMod val="25000"/>
                  </a:schemeClr>
                </a:solidFill>
              </a:rPr>
              <a:t>１３．補足的検証</a:t>
            </a:r>
            <a:endParaRPr lang="en-US" altLang="ja-JP" dirty="0">
              <a:solidFill>
                <a:schemeClr val="bg2">
                  <a:lumMod val="25000"/>
                </a:schemeClr>
              </a:solidFill>
            </a:endParaRPr>
          </a:p>
          <a:p>
            <a:pPr>
              <a:lnSpc>
                <a:spcPct val="150000"/>
              </a:lnSpc>
              <a:buClr>
                <a:srgbClr val="22D0BB"/>
              </a:buClr>
              <a:buSzPct val="50000"/>
            </a:pPr>
            <a:r>
              <a:rPr lang="ja-JP" altLang="en-US" dirty="0">
                <a:solidFill>
                  <a:schemeClr val="bg2">
                    <a:lumMod val="25000"/>
                  </a:schemeClr>
                </a:solidFill>
              </a:rPr>
              <a:t>　　</a:t>
            </a:r>
            <a:r>
              <a:rPr lang="ja-JP" altLang="en-US" sz="1600" dirty="0">
                <a:solidFill>
                  <a:schemeClr val="bg2">
                    <a:lumMod val="25000"/>
                  </a:schemeClr>
                </a:solidFill>
              </a:rPr>
              <a:t>１３</a:t>
            </a:r>
            <a:r>
              <a:rPr lang="en-US" altLang="ja-JP" sz="1600" dirty="0">
                <a:solidFill>
                  <a:schemeClr val="bg2">
                    <a:lumMod val="25000"/>
                  </a:schemeClr>
                </a:solidFill>
              </a:rPr>
              <a:t>-</a:t>
            </a:r>
            <a:r>
              <a:rPr lang="ja-JP" altLang="en-US" sz="1600" dirty="0">
                <a:solidFill>
                  <a:schemeClr val="bg2">
                    <a:lumMod val="25000"/>
                  </a:schemeClr>
                </a:solidFill>
              </a:rPr>
              <a:t>１補足的検証結果</a:t>
            </a:r>
            <a:endParaRPr lang="en-US" altLang="ja-JP" dirty="0">
              <a:solidFill>
                <a:schemeClr val="bg2">
                  <a:lumMod val="25000"/>
                </a:schemeClr>
              </a:solidFill>
            </a:endParaRPr>
          </a:p>
        </p:txBody>
      </p:sp>
      <p:sp>
        <p:nvSpPr>
          <p:cNvPr id="12" name="テキスト ボックス 11">
            <a:extLst>
              <a:ext uri="{FF2B5EF4-FFF2-40B4-BE49-F238E27FC236}">
                <a16:creationId xmlns:a16="http://schemas.microsoft.com/office/drawing/2014/main" id="{F27391AE-8A10-467B-AF17-9F6F1CAF4E8A}"/>
              </a:ext>
            </a:extLst>
          </p:cNvPr>
          <p:cNvSpPr txBox="1"/>
          <p:nvPr/>
        </p:nvSpPr>
        <p:spPr>
          <a:xfrm>
            <a:off x="8618222" y="1700213"/>
            <a:ext cx="2491737" cy="1291379"/>
          </a:xfrm>
          <a:prstGeom prst="rect">
            <a:avLst/>
          </a:prstGeom>
          <a:noFill/>
        </p:spPr>
        <p:txBody>
          <a:bodyPr wrap="square" rtlCol="0">
            <a:spAutoFit/>
          </a:bodyPr>
          <a:lstStyle/>
          <a:p>
            <a:pPr>
              <a:lnSpc>
                <a:spcPct val="150000"/>
              </a:lnSpc>
              <a:buClr>
                <a:srgbClr val="22D0BB"/>
              </a:buClr>
              <a:buSzPct val="50000"/>
            </a:pPr>
            <a:r>
              <a:rPr lang="ja-JP" altLang="en-US" dirty="0">
                <a:solidFill>
                  <a:schemeClr val="bg2">
                    <a:lumMod val="25000"/>
                  </a:schemeClr>
                </a:solidFill>
              </a:rPr>
              <a:t>１４．インプリケーション</a:t>
            </a:r>
            <a:endParaRPr lang="en-US" altLang="ja-JP" dirty="0">
              <a:solidFill>
                <a:schemeClr val="bg2">
                  <a:lumMod val="25000"/>
                </a:schemeClr>
              </a:solidFill>
            </a:endParaRPr>
          </a:p>
          <a:p>
            <a:pPr>
              <a:lnSpc>
                <a:spcPct val="150000"/>
              </a:lnSpc>
              <a:buClr>
                <a:srgbClr val="22D0BB"/>
              </a:buClr>
              <a:buSzPct val="50000"/>
            </a:pPr>
            <a:r>
              <a:rPr lang="ja-JP" altLang="en-US" dirty="0">
                <a:solidFill>
                  <a:schemeClr val="bg2">
                    <a:lumMod val="25000"/>
                  </a:schemeClr>
                </a:solidFill>
              </a:rPr>
              <a:t>１５．今後の課題</a:t>
            </a:r>
            <a:endParaRPr lang="en-US" altLang="ja-JP" dirty="0">
              <a:solidFill>
                <a:schemeClr val="bg2">
                  <a:lumMod val="25000"/>
                </a:schemeClr>
              </a:solidFill>
            </a:endParaRPr>
          </a:p>
          <a:p>
            <a:pPr>
              <a:lnSpc>
                <a:spcPct val="150000"/>
              </a:lnSpc>
              <a:buClr>
                <a:srgbClr val="22D0BB"/>
              </a:buClr>
              <a:buSzPct val="50000"/>
            </a:pPr>
            <a:r>
              <a:rPr lang="ja-JP" altLang="en-US" dirty="0">
                <a:solidFill>
                  <a:schemeClr val="bg2">
                    <a:lumMod val="25000"/>
                  </a:schemeClr>
                </a:solidFill>
              </a:rPr>
              <a:t>１６．参考文献･</a:t>
            </a:r>
            <a:r>
              <a:rPr lang="en-US" altLang="ja-JP" dirty="0">
                <a:solidFill>
                  <a:schemeClr val="bg2">
                    <a:lumMod val="25000"/>
                  </a:schemeClr>
                </a:solidFill>
              </a:rPr>
              <a:t>URL</a:t>
            </a:r>
          </a:p>
        </p:txBody>
      </p:sp>
    </p:spTree>
    <p:extLst>
      <p:ext uri="{BB962C8B-B14F-4D97-AF65-F5344CB8AC3E}">
        <p14:creationId xmlns:p14="http://schemas.microsoft.com/office/powerpoint/2010/main" val="9161983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６</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５．検証を行う前に</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20</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6451562-3EB5-4A2F-B201-C76FB512A4DB}"/>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4" name="テキスト ボックス 3">
            <a:extLst>
              <a:ext uri="{FF2B5EF4-FFF2-40B4-BE49-F238E27FC236}">
                <a16:creationId xmlns:a16="http://schemas.microsoft.com/office/drawing/2014/main" id="{F203DF86-578B-4CF4-A45D-2284338632BD}"/>
              </a:ext>
            </a:extLst>
          </p:cNvPr>
          <p:cNvSpPr txBox="1"/>
          <p:nvPr/>
        </p:nvSpPr>
        <p:spPr>
          <a:xfrm>
            <a:off x="838200" y="1766888"/>
            <a:ext cx="5334000" cy="400110"/>
          </a:xfrm>
          <a:prstGeom prst="rect">
            <a:avLst/>
          </a:prstGeom>
          <a:noFill/>
        </p:spPr>
        <p:txBody>
          <a:bodyPr wrap="square" rtlCol="0">
            <a:spAutoFit/>
          </a:bodyPr>
          <a:lstStyle/>
          <a:p>
            <a:r>
              <a:rPr kumimoji="1" lang="ja-JP" altLang="en-US" sz="2000" dirty="0">
                <a:solidFill>
                  <a:schemeClr val="bg2">
                    <a:lumMod val="25000"/>
                  </a:schemeClr>
                </a:solidFill>
              </a:rPr>
              <a:t>クチコミに関する研究は製品を中心にされてきた</a:t>
            </a:r>
          </a:p>
        </p:txBody>
      </p:sp>
      <p:sp>
        <p:nvSpPr>
          <p:cNvPr id="6" name="テキスト ボックス 5">
            <a:extLst>
              <a:ext uri="{FF2B5EF4-FFF2-40B4-BE49-F238E27FC236}">
                <a16:creationId xmlns:a16="http://schemas.microsoft.com/office/drawing/2014/main" id="{90FBD4E9-049F-4B15-9AFC-492FC280848F}"/>
              </a:ext>
            </a:extLst>
          </p:cNvPr>
          <p:cNvSpPr txBox="1"/>
          <p:nvPr/>
        </p:nvSpPr>
        <p:spPr>
          <a:xfrm>
            <a:off x="1671028" y="3258959"/>
            <a:ext cx="8875052" cy="707886"/>
          </a:xfrm>
          <a:prstGeom prst="rect">
            <a:avLst/>
          </a:prstGeom>
          <a:noFill/>
        </p:spPr>
        <p:txBody>
          <a:bodyPr wrap="square" rtlCol="0">
            <a:spAutoFit/>
          </a:bodyPr>
          <a:lstStyle/>
          <a:p>
            <a:r>
              <a:rPr kumimoji="1" lang="ja-JP" altLang="en-US" sz="2000" dirty="0">
                <a:solidFill>
                  <a:schemeClr val="bg2">
                    <a:lumMod val="25000"/>
                  </a:schemeClr>
                </a:solidFill>
              </a:rPr>
              <a:t>予備的検証を行い</a:t>
            </a:r>
            <a:endParaRPr kumimoji="1" lang="en-US" altLang="ja-JP" sz="2000" dirty="0">
              <a:solidFill>
                <a:schemeClr val="bg2">
                  <a:lumMod val="25000"/>
                </a:schemeClr>
              </a:solidFill>
            </a:endParaRPr>
          </a:p>
          <a:p>
            <a:r>
              <a:rPr kumimoji="1" lang="ja-JP" altLang="en-US" sz="2000" dirty="0">
                <a:solidFill>
                  <a:schemeClr val="bg2">
                    <a:lumMod val="25000"/>
                  </a:schemeClr>
                </a:solidFill>
              </a:rPr>
              <a:t>クチコミに関する一般的な研究は</a:t>
            </a:r>
            <a:r>
              <a:rPr kumimoji="1" lang="ja-JP" altLang="en-US" sz="2000" b="1" u="sng" dirty="0">
                <a:solidFill>
                  <a:srgbClr val="F9393E"/>
                </a:solidFill>
              </a:rPr>
              <a:t>飲食店</a:t>
            </a:r>
            <a:r>
              <a:rPr kumimoji="1" lang="ja-JP" altLang="en-US" sz="2000" u="sng" dirty="0">
                <a:solidFill>
                  <a:schemeClr val="bg2">
                    <a:lumMod val="25000"/>
                  </a:schemeClr>
                </a:solidFill>
              </a:rPr>
              <a:t>においても当てはまるのか</a:t>
            </a:r>
            <a:r>
              <a:rPr kumimoji="1" lang="ja-JP" altLang="en-US" sz="2000" dirty="0">
                <a:solidFill>
                  <a:schemeClr val="bg2">
                    <a:lumMod val="25000"/>
                  </a:schemeClr>
                </a:solidFill>
              </a:rPr>
              <a:t>を検証していく</a:t>
            </a:r>
          </a:p>
        </p:txBody>
      </p:sp>
    </p:spTree>
    <p:extLst>
      <p:ext uri="{BB962C8B-B14F-4D97-AF65-F5344CB8AC3E}">
        <p14:creationId xmlns:p14="http://schemas.microsoft.com/office/powerpoint/2010/main" val="29730123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７．予備的検証　　　　　　　　　　　</a:t>
            </a:r>
            <a:r>
              <a:rPr kumimoji="1" lang="ja-JP" altLang="en-US" sz="2000" dirty="0">
                <a:solidFill>
                  <a:schemeClr val="bg2">
                    <a:lumMod val="50000"/>
                  </a:schemeClr>
                </a:solidFill>
                <a:latin typeface="ＭＳ Ｐゴシック" panose="020B0600070205080204" pitchFamily="50" charset="-128"/>
                <a:ea typeface="ＭＳ Ｐゴシック" panose="020B0600070205080204" pitchFamily="50" charset="-128"/>
              </a:rPr>
              <a:t>件数＆感情価＆タグ数</a:t>
            </a:r>
            <a:endParaRPr kumimoji="1" lang="ja-JP" altLang="en-US" dirty="0">
              <a:solidFill>
                <a:schemeClr val="bg2">
                  <a:lumMod val="50000"/>
                </a:schemeClr>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21</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grpSp>
        <p:nvGrpSpPr>
          <p:cNvPr id="30" name="グループ化 29">
            <a:extLst>
              <a:ext uri="{FF2B5EF4-FFF2-40B4-BE49-F238E27FC236}">
                <a16:creationId xmlns:a16="http://schemas.microsoft.com/office/drawing/2014/main" id="{5A283021-847A-45A4-BC7E-9887AB08827A}"/>
              </a:ext>
            </a:extLst>
          </p:cNvPr>
          <p:cNvGrpSpPr/>
          <p:nvPr/>
        </p:nvGrpSpPr>
        <p:grpSpPr>
          <a:xfrm>
            <a:off x="838200" y="1692479"/>
            <a:ext cx="9010987" cy="1224492"/>
            <a:chOff x="1590506" y="1707582"/>
            <a:chExt cx="9010987" cy="1224492"/>
          </a:xfrm>
        </p:grpSpPr>
        <p:sp>
          <p:nvSpPr>
            <p:cNvPr id="11" name="テキスト ボックス 10">
              <a:extLst>
                <a:ext uri="{FF2B5EF4-FFF2-40B4-BE49-F238E27FC236}">
                  <a16:creationId xmlns:a16="http://schemas.microsoft.com/office/drawing/2014/main" id="{1DDCD253-C9C8-47F6-BD8A-DBAA0BB54247}"/>
                </a:ext>
              </a:extLst>
            </p:cNvPr>
            <p:cNvSpPr txBox="1"/>
            <p:nvPr/>
          </p:nvSpPr>
          <p:spPr>
            <a:xfrm>
              <a:off x="2294554" y="2562742"/>
              <a:ext cx="7366669" cy="369332"/>
            </a:xfrm>
            <a:prstGeom prst="rect">
              <a:avLst/>
            </a:prstGeom>
            <a:noFill/>
          </p:spPr>
          <p:txBody>
            <a:bodyPr wrap="square" rtlCol="0">
              <a:spAutoFit/>
            </a:bodyPr>
            <a:lstStyle/>
            <a:p>
              <a:r>
                <a:rPr lang="ja-JP" altLang="en-US" u="sng" dirty="0">
                  <a:solidFill>
                    <a:srgbClr val="F9393E"/>
                  </a:solidFill>
                  <a:latin typeface="ＭＳ Ｐゴシック" panose="020B0600070205080204" pitchFamily="50" charset="-128"/>
                  <a:ea typeface="ＭＳ Ｐゴシック" panose="020B0600070205080204" pitchFamily="50" charset="-128"/>
                </a:rPr>
                <a:t>予備的検証</a:t>
              </a:r>
              <a:r>
                <a:rPr kumimoji="1" lang="ja-JP" altLang="en-US" u="sng" dirty="0">
                  <a:solidFill>
                    <a:srgbClr val="F9393E"/>
                  </a:solidFill>
                  <a:latin typeface="ＭＳ Ｐゴシック" panose="020B0600070205080204" pitchFamily="50" charset="-128"/>
                  <a:ea typeface="ＭＳ Ｐゴシック" panose="020B0600070205080204" pitchFamily="50" charset="-128"/>
                </a:rPr>
                <a:t>１</a:t>
              </a:r>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：クチコミ件数の増加は関心度に正の影響を与える</a:t>
              </a:r>
            </a:p>
          </p:txBody>
        </p:sp>
        <p:grpSp>
          <p:nvGrpSpPr>
            <p:cNvPr id="10" name="グループ化 9">
              <a:extLst>
                <a:ext uri="{FF2B5EF4-FFF2-40B4-BE49-F238E27FC236}">
                  <a16:creationId xmlns:a16="http://schemas.microsoft.com/office/drawing/2014/main" id="{846E5AAB-11D1-49C0-9C14-5D7C85413FEF}"/>
                </a:ext>
              </a:extLst>
            </p:cNvPr>
            <p:cNvGrpSpPr/>
            <p:nvPr/>
          </p:nvGrpSpPr>
          <p:grpSpPr>
            <a:xfrm>
              <a:off x="1590506" y="1707582"/>
              <a:ext cx="9010987" cy="776921"/>
              <a:chOff x="1474133" y="1798639"/>
              <a:chExt cx="9010987" cy="776921"/>
            </a:xfrm>
          </p:grpSpPr>
          <p:sp>
            <p:nvSpPr>
              <p:cNvPr id="4" name="四角形: 角を丸くする 3">
                <a:extLst>
                  <a:ext uri="{FF2B5EF4-FFF2-40B4-BE49-F238E27FC236}">
                    <a16:creationId xmlns:a16="http://schemas.microsoft.com/office/drawing/2014/main" id="{F0A30E26-6805-42D1-AFFF-85667A776B63}"/>
                  </a:ext>
                </a:extLst>
              </p:cNvPr>
              <p:cNvSpPr/>
              <p:nvPr/>
            </p:nvSpPr>
            <p:spPr>
              <a:xfrm>
                <a:off x="1474133" y="1798639"/>
                <a:ext cx="8774767" cy="776921"/>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B15F19C7-CEE1-4A93-840D-EE6A063E380E}"/>
                  </a:ext>
                </a:extLst>
              </p:cNvPr>
              <p:cNvSpPr txBox="1"/>
              <p:nvPr/>
            </p:nvSpPr>
            <p:spPr>
              <a:xfrm>
                <a:off x="1474133" y="1838425"/>
                <a:ext cx="9010987" cy="646331"/>
              </a:xfrm>
              <a:prstGeom prst="rect">
                <a:avLst/>
              </a:prstGeom>
              <a:noFill/>
            </p:spPr>
            <p:txBody>
              <a:bodyPr wrap="square" rtlCol="0">
                <a:spAutoFit/>
              </a:bodyPr>
              <a:lstStyle/>
              <a:p>
                <a:r>
                  <a:rPr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Chevalier &amp;</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 </a:t>
                </a:r>
                <a:r>
                  <a:rPr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Mayzlin</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a:t>
                </a:r>
                <a:r>
                  <a:rPr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2006</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）の研究から</a:t>
                </a:r>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製品においての件数と購買意欲の影響は分かった</a:t>
                </a:r>
                <a:endParaRPr kumimoji="1"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　　　　　</a:t>
                </a:r>
                <a:r>
                  <a:rPr kumimoji="1" lang="ja-JP" altLang="en-US" u="sng" dirty="0">
                    <a:solidFill>
                      <a:schemeClr val="bg2">
                        <a:lumMod val="25000"/>
                      </a:schemeClr>
                    </a:solidFill>
                    <a:latin typeface="ＭＳ Ｐゴシック" panose="020B0600070205080204" pitchFamily="50" charset="-128"/>
                    <a:ea typeface="ＭＳ Ｐゴシック" panose="020B0600070205080204" pitchFamily="50" charset="-128"/>
                  </a:rPr>
                  <a:t>サービス業（飲食店）においてもクチコミの量は購買意欲に影響するのか？</a:t>
                </a:r>
              </a:p>
            </p:txBody>
          </p:sp>
        </p:grpSp>
      </p:grpSp>
      <p:grpSp>
        <p:nvGrpSpPr>
          <p:cNvPr id="28" name="グループ化 27">
            <a:extLst>
              <a:ext uri="{FF2B5EF4-FFF2-40B4-BE49-F238E27FC236}">
                <a16:creationId xmlns:a16="http://schemas.microsoft.com/office/drawing/2014/main" id="{9458AB68-DD1E-4E0C-B5E2-A9D2A16CB671}"/>
              </a:ext>
            </a:extLst>
          </p:cNvPr>
          <p:cNvGrpSpPr/>
          <p:nvPr/>
        </p:nvGrpSpPr>
        <p:grpSpPr>
          <a:xfrm>
            <a:off x="838200" y="3230734"/>
            <a:ext cx="7675970" cy="1549020"/>
            <a:chOff x="1588152" y="3277550"/>
            <a:chExt cx="7675970" cy="1549020"/>
          </a:xfrm>
        </p:grpSpPr>
        <p:grpSp>
          <p:nvGrpSpPr>
            <p:cNvPr id="16" name="グループ化 15">
              <a:extLst>
                <a:ext uri="{FF2B5EF4-FFF2-40B4-BE49-F238E27FC236}">
                  <a16:creationId xmlns:a16="http://schemas.microsoft.com/office/drawing/2014/main" id="{9B1DECAD-73D5-4E64-B1F9-6B815AA75171}"/>
                </a:ext>
              </a:extLst>
            </p:cNvPr>
            <p:cNvGrpSpPr/>
            <p:nvPr/>
          </p:nvGrpSpPr>
          <p:grpSpPr>
            <a:xfrm>
              <a:off x="1588152" y="3277550"/>
              <a:ext cx="7654627" cy="775176"/>
              <a:chOff x="1474133" y="3507266"/>
              <a:chExt cx="7654627" cy="775176"/>
            </a:xfrm>
          </p:grpSpPr>
          <p:sp>
            <p:nvSpPr>
              <p:cNvPr id="9" name="四角形: 角を丸くする 8">
                <a:extLst>
                  <a:ext uri="{FF2B5EF4-FFF2-40B4-BE49-F238E27FC236}">
                    <a16:creationId xmlns:a16="http://schemas.microsoft.com/office/drawing/2014/main" id="{0CF1F55E-28F3-491A-97ED-764B5EEB37B0}"/>
                  </a:ext>
                </a:extLst>
              </p:cNvPr>
              <p:cNvSpPr/>
              <p:nvPr/>
            </p:nvSpPr>
            <p:spPr>
              <a:xfrm>
                <a:off x="1474133" y="3507266"/>
                <a:ext cx="7654627" cy="775176"/>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テキスト ボックス 14">
                <a:extLst>
                  <a:ext uri="{FF2B5EF4-FFF2-40B4-BE49-F238E27FC236}">
                    <a16:creationId xmlns:a16="http://schemas.microsoft.com/office/drawing/2014/main" id="{7BC1BDD8-C5E8-43B9-B1CE-5F60C08A97FC}"/>
                  </a:ext>
                </a:extLst>
              </p:cNvPr>
              <p:cNvSpPr txBox="1"/>
              <p:nvPr/>
            </p:nvSpPr>
            <p:spPr>
              <a:xfrm>
                <a:off x="1474133" y="3516191"/>
                <a:ext cx="7555273" cy="646331"/>
              </a:xfrm>
              <a:prstGeom prst="rect">
                <a:avLst/>
              </a:prstGeom>
              <a:noFill/>
            </p:spPr>
            <p:txBody>
              <a:bodyPr wrap="none" rtlCol="0">
                <a:spAutoFit/>
              </a:bodyPr>
              <a:lstStyle/>
              <a:p>
                <a:pPr algn="ctr"/>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件数が増加しても感情価が否定的であれば、関心度は下がるかもしれない</a:t>
                </a:r>
                <a:endParaRPr kumimoji="1"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pPr algn="ctr"/>
                <a:r>
                  <a:rPr lang="ja-JP" altLang="en-US" u="sng" dirty="0">
                    <a:solidFill>
                      <a:schemeClr val="bg2">
                        <a:lumMod val="25000"/>
                      </a:schemeClr>
                    </a:solidFill>
                    <a:latin typeface="ＭＳ Ｐゴシック" panose="020B0600070205080204" pitchFamily="50" charset="-128"/>
                    <a:ea typeface="ＭＳ Ｐゴシック" panose="020B0600070205080204" pitchFamily="50" charset="-128"/>
                  </a:rPr>
                  <a:t>サービス業（飲食店）において感情価はどのように影響するのだろうか？</a:t>
                </a:r>
              </a:p>
            </p:txBody>
          </p:sp>
        </p:grpSp>
        <p:grpSp>
          <p:nvGrpSpPr>
            <p:cNvPr id="17" name="グループ化 16">
              <a:extLst>
                <a:ext uri="{FF2B5EF4-FFF2-40B4-BE49-F238E27FC236}">
                  <a16:creationId xmlns:a16="http://schemas.microsoft.com/office/drawing/2014/main" id="{D20F566E-F6B6-46A4-A5B9-FBA0B3BDC8CF}"/>
                </a:ext>
              </a:extLst>
            </p:cNvPr>
            <p:cNvGrpSpPr/>
            <p:nvPr/>
          </p:nvGrpSpPr>
          <p:grpSpPr>
            <a:xfrm>
              <a:off x="2294554" y="4085703"/>
              <a:ext cx="6969568" cy="740867"/>
              <a:chOff x="2977398" y="5437410"/>
              <a:chExt cx="6969568" cy="740867"/>
            </a:xfrm>
          </p:grpSpPr>
          <p:sp>
            <p:nvSpPr>
              <p:cNvPr id="18" name="テキスト ボックス 17">
                <a:extLst>
                  <a:ext uri="{FF2B5EF4-FFF2-40B4-BE49-F238E27FC236}">
                    <a16:creationId xmlns:a16="http://schemas.microsoft.com/office/drawing/2014/main" id="{6A63E1C3-4B02-4E06-95B7-517728C840A9}"/>
                  </a:ext>
                </a:extLst>
              </p:cNvPr>
              <p:cNvSpPr txBox="1"/>
              <p:nvPr/>
            </p:nvSpPr>
            <p:spPr>
              <a:xfrm>
                <a:off x="2977398" y="5437410"/>
                <a:ext cx="6810117" cy="369332"/>
              </a:xfrm>
              <a:prstGeom prst="rect">
                <a:avLst/>
              </a:prstGeom>
              <a:noFill/>
            </p:spPr>
            <p:txBody>
              <a:bodyPr wrap="square" rtlCol="0">
                <a:spAutoFit/>
              </a:bodyPr>
              <a:lstStyle/>
              <a:p>
                <a:r>
                  <a:rPr kumimoji="1" lang="ja-JP" altLang="en-US" u="sng" dirty="0">
                    <a:solidFill>
                      <a:srgbClr val="F9393E"/>
                    </a:solidFill>
                    <a:latin typeface="ＭＳ Ｐゴシック" panose="020B0600070205080204" pitchFamily="50" charset="-128"/>
                    <a:ea typeface="ＭＳ Ｐゴシック" panose="020B0600070205080204" pitchFamily="50" charset="-128"/>
                  </a:rPr>
                  <a:t>予備的検証２</a:t>
                </a:r>
                <a:r>
                  <a:rPr kumimoji="1" lang="en-US" altLang="ja-JP" u="sng" dirty="0">
                    <a:solidFill>
                      <a:srgbClr val="F9393E"/>
                    </a:solidFill>
                    <a:latin typeface="ＭＳ Ｐゴシック" panose="020B0600070205080204" pitchFamily="50" charset="-128"/>
                    <a:ea typeface="ＭＳ Ｐゴシック" panose="020B0600070205080204" pitchFamily="50" charset="-128"/>
                  </a:rPr>
                  <a:t>a</a:t>
                </a:r>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：感情価が平均から下がるほど関心度が下がる</a:t>
                </a:r>
              </a:p>
            </p:txBody>
          </p:sp>
          <p:sp>
            <p:nvSpPr>
              <p:cNvPr id="19" name="テキスト ボックス 18">
                <a:extLst>
                  <a:ext uri="{FF2B5EF4-FFF2-40B4-BE49-F238E27FC236}">
                    <a16:creationId xmlns:a16="http://schemas.microsoft.com/office/drawing/2014/main" id="{649FFF6A-7550-4007-8AC9-5FE2CD56BFB9}"/>
                  </a:ext>
                </a:extLst>
              </p:cNvPr>
              <p:cNvSpPr txBox="1"/>
              <p:nvPr/>
            </p:nvSpPr>
            <p:spPr>
              <a:xfrm>
                <a:off x="2977398" y="5808945"/>
                <a:ext cx="6969568" cy="369332"/>
              </a:xfrm>
              <a:prstGeom prst="rect">
                <a:avLst/>
              </a:prstGeom>
              <a:noFill/>
            </p:spPr>
            <p:txBody>
              <a:bodyPr wrap="square" rtlCol="0">
                <a:spAutoFit/>
              </a:bodyPr>
              <a:lstStyle/>
              <a:p>
                <a:r>
                  <a:rPr kumimoji="1" lang="ja-JP" altLang="en-US" u="sng" dirty="0">
                    <a:solidFill>
                      <a:srgbClr val="F9393E"/>
                    </a:solidFill>
                    <a:latin typeface="ＭＳ Ｐゴシック" panose="020B0600070205080204" pitchFamily="50" charset="-128"/>
                    <a:ea typeface="ＭＳ Ｐゴシック" panose="020B0600070205080204" pitchFamily="50" charset="-128"/>
                  </a:rPr>
                  <a:t>予備的検証２</a:t>
                </a:r>
                <a:r>
                  <a:rPr kumimoji="1" lang="en-US" altLang="ja-JP" u="sng" dirty="0">
                    <a:solidFill>
                      <a:srgbClr val="F9393E"/>
                    </a:solidFill>
                    <a:latin typeface="ＭＳ Ｐゴシック" panose="020B0600070205080204" pitchFamily="50" charset="-128"/>
                    <a:ea typeface="ＭＳ Ｐゴシック" panose="020B0600070205080204" pitchFamily="50" charset="-128"/>
                  </a:rPr>
                  <a:t>b</a:t>
                </a:r>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：感情価が平均から上がるほど関心度が上がる</a:t>
                </a:r>
              </a:p>
            </p:txBody>
          </p:sp>
        </p:grpSp>
      </p:grpSp>
      <p:grpSp>
        <p:nvGrpSpPr>
          <p:cNvPr id="27" name="グループ化 26">
            <a:extLst>
              <a:ext uri="{FF2B5EF4-FFF2-40B4-BE49-F238E27FC236}">
                <a16:creationId xmlns:a16="http://schemas.microsoft.com/office/drawing/2014/main" id="{6D99631E-0A2E-40F3-859A-531026E0435F}"/>
              </a:ext>
            </a:extLst>
          </p:cNvPr>
          <p:cNvGrpSpPr/>
          <p:nvPr/>
        </p:nvGrpSpPr>
        <p:grpSpPr>
          <a:xfrm>
            <a:off x="839788" y="5090401"/>
            <a:ext cx="9523761" cy="1156082"/>
            <a:chOff x="1588152" y="5101227"/>
            <a:chExt cx="9523761" cy="1156082"/>
          </a:xfrm>
        </p:grpSpPr>
        <p:grpSp>
          <p:nvGrpSpPr>
            <p:cNvPr id="21" name="グループ化 20">
              <a:extLst>
                <a:ext uri="{FF2B5EF4-FFF2-40B4-BE49-F238E27FC236}">
                  <a16:creationId xmlns:a16="http://schemas.microsoft.com/office/drawing/2014/main" id="{F1FEF5C8-986D-4753-B12B-199CD1207F16}"/>
                </a:ext>
              </a:extLst>
            </p:cNvPr>
            <p:cNvGrpSpPr/>
            <p:nvPr/>
          </p:nvGrpSpPr>
          <p:grpSpPr>
            <a:xfrm>
              <a:off x="1588152" y="5101227"/>
              <a:ext cx="9523761" cy="713485"/>
              <a:chOff x="1474133" y="5254654"/>
              <a:chExt cx="9523761" cy="713485"/>
            </a:xfrm>
          </p:grpSpPr>
          <p:sp>
            <p:nvSpPr>
              <p:cNvPr id="8" name="四角形: 角を丸くする 7">
                <a:extLst>
                  <a:ext uri="{FF2B5EF4-FFF2-40B4-BE49-F238E27FC236}">
                    <a16:creationId xmlns:a16="http://schemas.microsoft.com/office/drawing/2014/main" id="{EF8B51C9-C603-4D98-8FF9-8D1469360EBA}"/>
                  </a:ext>
                </a:extLst>
              </p:cNvPr>
              <p:cNvSpPr/>
              <p:nvPr/>
            </p:nvSpPr>
            <p:spPr>
              <a:xfrm>
                <a:off x="1474133" y="5254655"/>
                <a:ext cx="9295302" cy="713484"/>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3082C01C-2937-4B05-93FF-F48F56689A93}"/>
                  </a:ext>
                </a:extLst>
              </p:cNvPr>
              <p:cNvSpPr/>
              <p:nvPr/>
            </p:nvSpPr>
            <p:spPr>
              <a:xfrm>
                <a:off x="1474133" y="5254654"/>
                <a:ext cx="9523761" cy="646331"/>
              </a:xfrm>
              <a:prstGeom prst="rect">
                <a:avLst/>
              </a:prstGeom>
            </p:spPr>
            <p:txBody>
              <a:bodyPr wrap="none">
                <a:spAutoFit/>
              </a:bodyPr>
              <a:lstStyle/>
              <a:p>
                <a:r>
                  <a:rPr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Bambauer &amp; Mangold</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a:t>
                </a:r>
                <a:r>
                  <a:rPr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2011</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）の研究から、否定的なクチコミは購買意欲に多大な悪影響を与える</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　　　　</a:t>
                </a:r>
                <a:r>
                  <a:rPr lang="ja-JP" altLang="en-US" u="sng" dirty="0">
                    <a:solidFill>
                      <a:schemeClr val="bg2">
                        <a:lumMod val="25000"/>
                      </a:schemeClr>
                    </a:solidFill>
                    <a:latin typeface="ＭＳ Ｐゴシック" panose="020B0600070205080204" pitchFamily="50" charset="-128"/>
                    <a:ea typeface="ＭＳ Ｐゴシック" panose="020B0600070205080204" pitchFamily="50" charset="-128"/>
                  </a:rPr>
                  <a:t>サービス業（飲食店）において肯定的･否定的の影響の大きさはどうなるのか？</a:t>
                </a:r>
              </a:p>
            </p:txBody>
          </p:sp>
        </p:grpSp>
        <p:sp>
          <p:nvSpPr>
            <p:cNvPr id="22" name="正方形/長方形 21">
              <a:extLst>
                <a:ext uri="{FF2B5EF4-FFF2-40B4-BE49-F238E27FC236}">
                  <a16:creationId xmlns:a16="http://schemas.microsoft.com/office/drawing/2014/main" id="{583BAD4C-229B-4E15-9158-CB813619DF6E}"/>
                </a:ext>
              </a:extLst>
            </p:cNvPr>
            <p:cNvSpPr/>
            <p:nvPr/>
          </p:nvSpPr>
          <p:spPr>
            <a:xfrm>
              <a:off x="2294554" y="5887977"/>
              <a:ext cx="8172872" cy="369332"/>
            </a:xfrm>
            <a:prstGeom prst="rect">
              <a:avLst/>
            </a:prstGeom>
          </p:spPr>
          <p:txBody>
            <a:bodyPr wrap="square">
              <a:spAutoFit/>
            </a:bodyPr>
            <a:lstStyle/>
            <a:p>
              <a:r>
                <a:rPr lang="ja-JP" altLang="en-US" u="sng" dirty="0">
                  <a:solidFill>
                    <a:srgbClr val="F9393E"/>
                  </a:solidFill>
                  <a:latin typeface="ＭＳ Ｐゴシック" panose="020B0600070205080204" pitchFamily="50" charset="-128"/>
                  <a:ea typeface="ＭＳ Ｐゴシック" panose="020B0600070205080204" pitchFamily="50" charset="-128"/>
                </a:rPr>
                <a:t>予備的検証３</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：否定的な感情価は肯定的な感情価より関心度への影響が大きい</a:t>
              </a:r>
            </a:p>
          </p:txBody>
        </p:sp>
      </p:grpSp>
    </p:spTree>
    <p:extLst>
      <p:ext uri="{BB962C8B-B14F-4D97-AF65-F5344CB8AC3E}">
        <p14:creationId xmlns:p14="http://schemas.microsoft.com/office/powerpoint/2010/main" val="16091710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７．予備的検証　</a:t>
            </a:r>
            <a:r>
              <a:rPr kumimoji="1" lang="en-US" altLang="ja-JP" sz="2400" dirty="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検証概要</a:t>
            </a:r>
            <a:r>
              <a:rPr kumimoji="1" lang="en-US" altLang="ja-JP" sz="2400" dirty="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　　　　　　　　　　　</a:t>
            </a:r>
            <a:r>
              <a:rPr lang="ja-JP" altLang="en-US" sz="2000" dirty="0">
                <a:solidFill>
                  <a:srgbClr val="E7E6E6">
                    <a:lumMod val="50000"/>
                  </a:srgbClr>
                </a:solidFill>
              </a:rPr>
              <a:t>件数＆感情価＆タグ数</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22</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pic>
        <p:nvPicPr>
          <p:cNvPr id="4" name="図 3">
            <a:extLst>
              <a:ext uri="{FF2B5EF4-FFF2-40B4-BE49-F238E27FC236}">
                <a16:creationId xmlns:a16="http://schemas.microsoft.com/office/drawing/2014/main" id="{D1BBBE40-7AFE-48C0-A431-3D0C2BAD8BF3}"/>
              </a:ext>
            </a:extLst>
          </p:cNvPr>
          <p:cNvPicPr>
            <a:picLocks noChangeAspect="1"/>
          </p:cNvPicPr>
          <p:nvPr/>
        </p:nvPicPr>
        <p:blipFill>
          <a:blip r:embed="rId2"/>
          <a:stretch>
            <a:fillRect/>
          </a:stretch>
        </p:blipFill>
        <p:spPr>
          <a:xfrm>
            <a:off x="1139944" y="2462736"/>
            <a:ext cx="9912111" cy="2304467"/>
          </a:xfrm>
          <a:prstGeom prst="rect">
            <a:avLst/>
          </a:prstGeom>
        </p:spPr>
      </p:pic>
      <p:sp>
        <p:nvSpPr>
          <p:cNvPr id="9" name="テキスト ボックス 8">
            <a:extLst>
              <a:ext uri="{FF2B5EF4-FFF2-40B4-BE49-F238E27FC236}">
                <a16:creationId xmlns:a16="http://schemas.microsoft.com/office/drawing/2014/main" id="{F57702D0-98DE-44D1-9778-E86FBA017A7D}"/>
              </a:ext>
            </a:extLst>
          </p:cNvPr>
          <p:cNvSpPr txBox="1"/>
          <p:nvPr/>
        </p:nvSpPr>
        <p:spPr>
          <a:xfrm>
            <a:off x="838200" y="1690688"/>
            <a:ext cx="1210588"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srgbClr val="E7E6E6">
                    <a:lumMod val="25000"/>
                  </a:srgbClr>
                </a:solidFill>
                <a:effectLst/>
                <a:uLnTx/>
                <a:uFillTx/>
                <a:latin typeface="Calibri" panose="020F0502020204030204"/>
                <a:ea typeface="ＭＳ Ｐゴシック" panose="020B0600070205080204" pitchFamily="34" charset="-128"/>
                <a:cs typeface="+mn-cs"/>
              </a:rPr>
              <a:t>検証概要</a:t>
            </a:r>
          </a:p>
        </p:txBody>
      </p:sp>
      <p:sp>
        <p:nvSpPr>
          <p:cNvPr id="10" name="テキスト ボックス 9">
            <a:extLst>
              <a:ext uri="{FF2B5EF4-FFF2-40B4-BE49-F238E27FC236}">
                <a16:creationId xmlns:a16="http://schemas.microsoft.com/office/drawing/2014/main" id="{EB80A69C-321F-4B68-B062-1684319289D2}"/>
              </a:ext>
            </a:extLst>
          </p:cNvPr>
          <p:cNvSpPr txBox="1"/>
          <p:nvPr/>
        </p:nvSpPr>
        <p:spPr>
          <a:xfrm>
            <a:off x="2566948" y="4815975"/>
            <a:ext cx="872064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E7E6E6">
                    <a:lumMod val="25000"/>
                  </a:srgbClr>
                </a:solidFill>
                <a:effectLst/>
                <a:uLnTx/>
                <a:uFillTx/>
                <a:latin typeface="ＭＳ Ｐゴシック" panose="020B0600070205080204" pitchFamily="50" charset="-128"/>
                <a:ea typeface="ＭＳ Ｐゴシック" panose="020B0600070205080204" pitchFamily="50" charset="-128"/>
                <a:cs typeface="+mn-cs"/>
              </a:rPr>
              <a:t>＊タグ数・感情価・件数・標準偏差は自然対数に変換</a:t>
            </a:r>
            <a:endParaRPr kumimoji="1" lang="en-US" altLang="ja-JP" sz="1800" b="0" i="0" u="none" strike="noStrike" kern="1200" cap="none" spc="0" normalizeH="0" baseline="0" noProof="0" dirty="0">
              <a:ln>
                <a:noFill/>
              </a:ln>
              <a:solidFill>
                <a:srgbClr val="E7E6E6">
                  <a:lumMod val="25000"/>
                </a:srgbClr>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E7E6E6">
                    <a:lumMod val="25000"/>
                  </a:srgbClr>
                </a:solidFill>
                <a:effectLst/>
                <a:uLnTx/>
                <a:uFillTx/>
                <a:latin typeface="ＭＳ Ｐゴシック" panose="020B0600070205080204" pitchFamily="50" charset="-128"/>
                <a:ea typeface="ＭＳ Ｐゴシック" panose="020B0600070205080204" pitchFamily="50" charset="-128"/>
                <a:cs typeface="+mn-cs"/>
              </a:rPr>
              <a:t>　　コントロール変数はクチコミ件数の程度や個人評価のばらつきを考慮するためのもの</a:t>
            </a:r>
            <a:endParaRPr kumimoji="1" lang="en-US" altLang="ja-JP" sz="1800" b="0" i="0" u="none" strike="noStrike" kern="1200" cap="none" spc="0" normalizeH="0" baseline="0" noProof="0" dirty="0">
              <a:ln>
                <a:noFill/>
              </a:ln>
              <a:solidFill>
                <a:srgbClr val="E7E6E6">
                  <a:lumMod val="25000"/>
                </a:srgbClr>
              </a:solidFill>
              <a:effectLst/>
              <a:uLnTx/>
              <a:uFillTx/>
              <a:latin typeface="ＭＳ Ｐゴシック" panose="020B0600070205080204" pitchFamily="50" charset="-128"/>
              <a:ea typeface="ＭＳ Ｐゴシック" panose="020B0600070205080204" pitchFamily="50" charset="-128"/>
              <a:cs typeface="+mn-cs"/>
            </a:endParaRPr>
          </a:p>
        </p:txBody>
      </p:sp>
    </p:spTree>
    <p:extLst>
      <p:ext uri="{BB962C8B-B14F-4D97-AF65-F5344CB8AC3E}">
        <p14:creationId xmlns:p14="http://schemas.microsoft.com/office/powerpoint/2010/main" val="9671169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lang="ja-JP" altLang="en-US" dirty="0"/>
              <a:t>７</a:t>
            </a:r>
            <a:r>
              <a:rPr lang="en-US" altLang="ja-JP" dirty="0"/>
              <a:t>-</a:t>
            </a:r>
            <a:r>
              <a:rPr lang="ja-JP" altLang="en-US" dirty="0"/>
              <a:t>１．予備的検証まとめ</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23</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2E1744CF-8315-45E4-8D1F-73DBD6E4B919}"/>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grpSp>
        <p:nvGrpSpPr>
          <p:cNvPr id="15" name="グループ化 14">
            <a:extLst>
              <a:ext uri="{FF2B5EF4-FFF2-40B4-BE49-F238E27FC236}">
                <a16:creationId xmlns:a16="http://schemas.microsoft.com/office/drawing/2014/main" id="{8DAFF3B5-3CC2-474A-884A-38D5256DFAF1}"/>
              </a:ext>
            </a:extLst>
          </p:cNvPr>
          <p:cNvGrpSpPr/>
          <p:nvPr/>
        </p:nvGrpSpPr>
        <p:grpSpPr>
          <a:xfrm>
            <a:off x="2540749" y="2264456"/>
            <a:ext cx="7948474" cy="2022794"/>
            <a:chOff x="2769395" y="2211116"/>
            <a:chExt cx="7948474" cy="2022794"/>
          </a:xfrm>
        </p:grpSpPr>
        <p:sp>
          <p:nvSpPr>
            <p:cNvPr id="6" name="テキスト ボックス 5">
              <a:extLst>
                <a:ext uri="{FF2B5EF4-FFF2-40B4-BE49-F238E27FC236}">
                  <a16:creationId xmlns:a16="http://schemas.microsoft.com/office/drawing/2014/main" id="{2F143B8D-DBA6-48BC-BDA5-D5EF1381313C}"/>
                </a:ext>
              </a:extLst>
            </p:cNvPr>
            <p:cNvSpPr txBox="1"/>
            <p:nvPr/>
          </p:nvSpPr>
          <p:spPr>
            <a:xfrm>
              <a:off x="2769395" y="2211116"/>
              <a:ext cx="6501731" cy="369332"/>
            </a:xfrm>
            <a:prstGeom prst="rect">
              <a:avLst/>
            </a:prstGeom>
            <a:noFill/>
          </p:spPr>
          <p:txBody>
            <a:bodyPr wrap="square" rtlCol="0">
              <a:spAutoFit/>
            </a:bodyPr>
            <a:lstStyle/>
            <a:p>
              <a:r>
                <a:rPr kumimoji="1" lang="ja-JP" altLang="en-US" u="sng" dirty="0">
                  <a:solidFill>
                    <a:srgbClr val="F9393E"/>
                  </a:solidFill>
                </a:rPr>
                <a:t>･予備的検証１</a:t>
              </a:r>
              <a:r>
                <a:rPr kumimoji="1" lang="ja-JP" altLang="en-US" dirty="0">
                  <a:solidFill>
                    <a:schemeClr val="bg2">
                      <a:lumMod val="25000"/>
                    </a:schemeClr>
                  </a:solidFill>
                </a:rPr>
                <a:t>：クチコミ件数の増加は関心度に正の影響を与える</a:t>
              </a:r>
            </a:p>
          </p:txBody>
        </p:sp>
        <p:sp>
          <p:nvSpPr>
            <p:cNvPr id="11" name="テキスト ボックス 10">
              <a:extLst>
                <a:ext uri="{FF2B5EF4-FFF2-40B4-BE49-F238E27FC236}">
                  <a16:creationId xmlns:a16="http://schemas.microsoft.com/office/drawing/2014/main" id="{348878CF-3912-40D7-BB7A-89EF3229CFD1}"/>
                </a:ext>
              </a:extLst>
            </p:cNvPr>
            <p:cNvSpPr txBox="1"/>
            <p:nvPr/>
          </p:nvSpPr>
          <p:spPr>
            <a:xfrm>
              <a:off x="2769395" y="3864578"/>
              <a:ext cx="7948474" cy="369332"/>
            </a:xfrm>
            <a:prstGeom prst="rect">
              <a:avLst/>
            </a:prstGeom>
            <a:noFill/>
          </p:spPr>
          <p:txBody>
            <a:bodyPr wrap="square" rtlCol="0">
              <a:spAutoFit/>
            </a:bodyPr>
            <a:lstStyle/>
            <a:p>
              <a:r>
                <a:rPr kumimoji="1" lang="ja-JP" altLang="en-US" u="sng" dirty="0">
                  <a:solidFill>
                    <a:srgbClr val="F9393E"/>
                  </a:solidFill>
                </a:rPr>
                <a:t>･予備的検証３</a:t>
              </a:r>
              <a:r>
                <a:rPr kumimoji="1" lang="ja-JP" altLang="en-US" dirty="0">
                  <a:solidFill>
                    <a:schemeClr val="bg2">
                      <a:lumMod val="25000"/>
                    </a:schemeClr>
                  </a:solidFill>
                </a:rPr>
                <a:t>：否定的な感情価は肯定的な感情価より関心度への影響が大きい</a:t>
              </a:r>
            </a:p>
          </p:txBody>
        </p:sp>
        <p:sp>
          <p:nvSpPr>
            <p:cNvPr id="13" name="テキスト ボックス 12">
              <a:extLst>
                <a:ext uri="{FF2B5EF4-FFF2-40B4-BE49-F238E27FC236}">
                  <a16:creationId xmlns:a16="http://schemas.microsoft.com/office/drawing/2014/main" id="{0CA488A3-9831-4558-B1FD-38F0F3E682C6}"/>
                </a:ext>
              </a:extLst>
            </p:cNvPr>
            <p:cNvSpPr txBox="1"/>
            <p:nvPr/>
          </p:nvSpPr>
          <p:spPr>
            <a:xfrm>
              <a:off x="2769395" y="2762270"/>
              <a:ext cx="6418613" cy="369332"/>
            </a:xfrm>
            <a:prstGeom prst="rect">
              <a:avLst/>
            </a:prstGeom>
            <a:noFill/>
          </p:spPr>
          <p:txBody>
            <a:bodyPr wrap="square" rtlCol="0">
              <a:spAutoFit/>
            </a:bodyPr>
            <a:lstStyle/>
            <a:p>
              <a:r>
                <a:rPr kumimoji="1" lang="ja-JP" altLang="en-US" u="sng" dirty="0">
                  <a:solidFill>
                    <a:srgbClr val="F9393E"/>
                  </a:solidFill>
                </a:rPr>
                <a:t>･予備的検証２</a:t>
              </a:r>
              <a:r>
                <a:rPr kumimoji="1" lang="en-US" altLang="ja-JP" u="sng" dirty="0">
                  <a:solidFill>
                    <a:srgbClr val="F9393E"/>
                  </a:solidFill>
                </a:rPr>
                <a:t>a</a:t>
              </a:r>
              <a:r>
                <a:rPr kumimoji="1" lang="ja-JP" altLang="en-US" dirty="0">
                  <a:solidFill>
                    <a:schemeClr val="bg2">
                      <a:lumMod val="25000"/>
                    </a:schemeClr>
                  </a:solidFill>
                </a:rPr>
                <a:t>：感情価が平均から下がるほど関心度が下がる</a:t>
              </a:r>
            </a:p>
          </p:txBody>
        </p:sp>
        <p:sp>
          <p:nvSpPr>
            <p:cNvPr id="14" name="テキスト ボックス 13">
              <a:extLst>
                <a:ext uri="{FF2B5EF4-FFF2-40B4-BE49-F238E27FC236}">
                  <a16:creationId xmlns:a16="http://schemas.microsoft.com/office/drawing/2014/main" id="{EE81ED9E-A94C-4957-A5D1-C21C0F575CA9}"/>
                </a:ext>
              </a:extLst>
            </p:cNvPr>
            <p:cNvSpPr txBox="1"/>
            <p:nvPr/>
          </p:nvSpPr>
          <p:spPr>
            <a:xfrm>
              <a:off x="2769395" y="3313424"/>
              <a:ext cx="6501731" cy="369332"/>
            </a:xfrm>
            <a:prstGeom prst="rect">
              <a:avLst/>
            </a:prstGeom>
            <a:noFill/>
          </p:spPr>
          <p:txBody>
            <a:bodyPr wrap="square" rtlCol="0">
              <a:spAutoFit/>
            </a:bodyPr>
            <a:lstStyle/>
            <a:p>
              <a:r>
                <a:rPr kumimoji="1" lang="ja-JP" altLang="en-US" u="sng" dirty="0">
                  <a:solidFill>
                    <a:srgbClr val="F9393E"/>
                  </a:solidFill>
                </a:rPr>
                <a:t>･予備的検証２</a:t>
              </a:r>
              <a:r>
                <a:rPr kumimoji="1" lang="en-US" altLang="ja-JP" u="sng" dirty="0">
                  <a:solidFill>
                    <a:srgbClr val="F9393E"/>
                  </a:solidFill>
                </a:rPr>
                <a:t>b</a:t>
              </a:r>
              <a:r>
                <a:rPr kumimoji="1" lang="ja-JP" altLang="en-US" dirty="0">
                  <a:solidFill>
                    <a:schemeClr val="bg2">
                      <a:lumMod val="25000"/>
                    </a:schemeClr>
                  </a:solidFill>
                </a:rPr>
                <a:t>：感情価が平均から上がるほど関心度が上がる</a:t>
              </a:r>
            </a:p>
          </p:txBody>
        </p:sp>
      </p:grpSp>
      <p:sp>
        <p:nvSpPr>
          <p:cNvPr id="5" name="テキスト ボックス 4">
            <a:extLst>
              <a:ext uri="{FF2B5EF4-FFF2-40B4-BE49-F238E27FC236}">
                <a16:creationId xmlns:a16="http://schemas.microsoft.com/office/drawing/2014/main" id="{DDD82E32-6A86-4B78-9D8D-9580511A4C83}"/>
              </a:ext>
            </a:extLst>
          </p:cNvPr>
          <p:cNvSpPr txBox="1"/>
          <p:nvPr/>
        </p:nvSpPr>
        <p:spPr>
          <a:xfrm>
            <a:off x="838200" y="1691902"/>
            <a:ext cx="3661580" cy="400110"/>
          </a:xfrm>
          <a:prstGeom prst="rect">
            <a:avLst/>
          </a:prstGeom>
          <a:noFill/>
        </p:spPr>
        <p:txBody>
          <a:bodyPr wrap="none" rtlCol="0">
            <a:spAutoFit/>
          </a:bodyPr>
          <a:lstStyle/>
          <a:p>
            <a:r>
              <a:rPr kumimoji="1" lang="ja-JP" altLang="en-US" sz="2000" dirty="0">
                <a:solidFill>
                  <a:schemeClr val="bg2">
                    <a:lumMod val="25000"/>
                  </a:schemeClr>
                </a:solidFill>
              </a:rPr>
              <a:t>予備的検証はすべて支持された</a:t>
            </a:r>
          </a:p>
        </p:txBody>
      </p:sp>
      <p:sp>
        <p:nvSpPr>
          <p:cNvPr id="16" name="二等辺三角形 15">
            <a:extLst>
              <a:ext uri="{FF2B5EF4-FFF2-40B4-BE49-F238E27FC236}">
                <a16:creationId xmlns:a16="http://schemas.microsoft.com/office/drawing/2014/main" id="{F83621A3-B3C5-4EBB-AC58-4D697142B8D0}"/>
              </a:ext>
            </a:extLst>
          </p:cNvPr>
          <p:cNvSpPr/>
          <p:nvPr/>
        </p:nvSpPr>
        <p:spPr>
          <a:xfrm rot="10800000">
            <a:off x="5280660" y="4630186"/>
            <a:ext cx="1630680" cy="461664"/>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4D8EC511-1D62-448A-B824-ED50DAFBCA39}"/>
              </a:ext>
            </a:extLst>
          </p:cNvPr>
          <p:cNvSpPr txBox="1"/>
          <p:nvPr/>
        </p:nvSpPr>
        <p:spPr>
          <a:xfrm>
            <a:off x="3149520" y="5433060"/>
            <a:ext cx="5892960" cy="400110"/>
          </a:xfrm>
          <a:prstGeom prst="rect">
            <a:avLst/>
          </a:prstGeom>
          <a:noFill/>
        </p:spPr>
        <p:txBody>
          <a:bodyPr wrap="none" rtlCol="0">
            <a:spAutoFit/>
          </a:bodyPr>
          <a:lstStyle/>
          <a:p>
            <a:pPr algn="ctr"/>
            <a:r>
              <a:rPr kumimoji="1" lang="ja-JP" altLang="en-US" sz="2000" dirty="0">
                <a:solidFill>
                  <a:schemeClr val="bg2">
                    <a:lumMod val="25000"/>
                  </a:schemeClr>
                </a:solidFill>
              </a:rPr>
              <a:t>飲食店においても</a:t>
            </a:r>
            <a:r>
              <a:rPr kumimoji="1" lang="ja-JP" altLang="en-US" sz="2000" b="1" dirty="0">
                <a:solidFill>
                  <a:srgbClr val="F9393E"/>
                </a:solidFill>
              </a:rPr>
              <a:t>感情価</a:t>
            </a:r>
            <a:r>
              <a:rPr kumimoji="1" lang="ja-JP" altLang="en-US" sz="2000" dirty="0">
                <a:solidFill>
                  <a:schemeClr val="bg2">
                    <a:lumMod val="25000"/>
                  </a:schemeClr>
                </a:solidFill>
              </a:rPr>
              <a:t>は重要ということがわかった</a:t>
            </a:r>
          </a:p>
        </p:txBody>
      </p:sp>
      <p:sp>
        <p:nvSpPr>
          <p:cNvPr id="18" name="テキスト ボックス 17">
            <a:extLst>
              <a:ext uri="{FF2B5EF4-FFF2-40B4-BE49-F238E27FC236}">
                <a16:creationId xmlns:a16="http://schemas.microsoft.com/office/drawing/2014/main" id="{C4388280-C6BC-4A16-B620-7B2EDD00D935}"/>
              </a:ext>
            </a:extLst>
          </p:cNvPr>
          <p:cNvSpPr txBox="1"/>
          <p:nvPr/>
        </p:nvSpPr>
        <p:spPr>
          <a:xfrm>
            <a:off x="8306186" y="6011156"/>
            <a:ext cx="3046027" cy="307777"/>
          </a:xfrm>
          <a:prstGeom prst="rect">
            <a:avLst/>
          </a:prstGeom>
          <a:noFill/>
        </p:spPr>
        <p:txBody>
          <a:bodyPr wrap="none" rtlCol="0">
            <a:spAutoFit/>
          </a:bodyPr>
          <a:lstStyle/>
          <a:p>
            <a:r>
              <a:rPr kumimoji="1" lang="ja-JP" altLang="en-US" sz="1400" dirty="0">
                <a:solidFill>
                  <a:schemeClr val="bg2">
                    <a:lumMod val="25000"/>
                  </a:schemeClr>
                </a:solidFill>
              </a:rPr>
              <a:t>＊予備調査の詳細は別途資料に記載</a:t>
            </a:r>
          </a:p>
        </p:txBody>
      </p:sp>
    </p:spTree>
    <p:extLst>
      <p:ext uri="{BB962C8B-B14F-4D97-AF65-F5344CB8AC3E}">
        <p14:creationId xmlns:p14="http://schemas.microsoft.com/office/powerpoint/2010/main" val="22997381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８．先行研究　　　　　　　　</a:t>
            </a:r>
            <a:r>
              <a:rPr kumimoji="1" lang="ja-JP" altLang="en-US" sz="2000" dirty="0">
                <a:solidFill>
                  <a:schemeClr val="bg2">
                    <a:lumMod val="50000"/>
                  </a:schemeClr>
                </a:solidFill>
                <a:latin typeface="ＭＳ Ｐゴシック" panose="020B0600070205080204" pitchFamily="50" charset="-128"/>
                <a:ea typeface="ＭＳ Ｐゴシック" panose="020B0600070205080204" pitchFamily="50" charset="-128"/>
              </a:rPr>
              <a:t>オンライン顧客評価･コメント＆文字数</a:t>
            </a:r>
            <a:endParaRPr kumimoji="1" lang="ja-JP" altLang="en-US" dirty="0">
              <a:solidFill>
                <a:schemeClr val="bg2">
                  <a:lumMod val="50000"/>
                </a:schemeClr>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24</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正方形/長方形 5">
            <a:extLst>
              <a:ext uri="{FF2B5EF4-FFF2-40B4-BE49-F238E27FC236}">
                <a16:creationId xmlns:a16="http://schemas.microsoft.com/office/drawing/2014/main" id="{7FC2BBAA-7423-4ECD-84C8-9417172361B4}"/>
              </a:ext>
            </a:extLst>
          </p:cNvPr>
          <p:cNvSpPr/>
          <p:nvPr/>
        </p:nvSpPr>
        <p:spPr>
          <a:xfrm>
            <a:off x="838200" y="1690688"/>
            <a:ext cx="3017520" cy="400110"/>
          </a:xfrm>
          <a:prstGeom prst="rect">
            <a:avLst/>
          </a:prstGeom>
        </p:spPr>
        <p:txBody>
          <a:bodyPr wrap="square">
            <a:spAutoFit/>
          </a:bodyPr>
          <a:lstStyle/>
          <a:p>
            <a:r>
              <a:rPr lang="ja-JP" altLang="en-US" sz="2000" dirty="0">
                <a:solidFill>
                  <a:schemeClr val="bg2">
                    <a:lumMod val="25000"/>
                  </a:schemeClr>
                </a:solidFill>
              </a:rPr>
              <a:t>このような先行研究がある</a:t>
            </a:r>
          </a:p>
        </p:txBody>
      </p:sp>
      <p:grpSp>
        <p:nvGrpSpPr>
          <p:cNvPr id="45" name="グループ化 44">
            <a:extLst>
              <a:ext uri="{FF2B5EF4-FFF2-40B4-BE49-F238E27FC236}">
                <a16:creationId xmlns:a16="http://schemas.microsoft.com/office/drawing/2014/main" id="{234B6A3D-3F3C-41C9-AFDA-F48B029A122B}"/>
              </a:ext>
            </a:extLst>
          </p:cNvPr>
          <p:cNvGrpSpPr/>
          <p:nvPr/>
        </p:nvGrpSpPr>
        <p:grpSpPr>
          <a:xfrm>
            <a:off x="839788" y="2205085"/>
            <a:ext cx="10509247" cy="2447830"/>
            <a:chOff x="838199" y="2139411"/>
            <a:chExt cx="10509247" cy="2447830"/>
          </a:xfrm>
        </p:grpSpPr>
        <p:sp>
          <p:nvSpPr>
            <p:cNvPr id="32" name="四角形: 角を丸くする 31">
              <a:extLst>
                <a:ext uri="{FF2B5EF4-FFF2-40B4-BE49-F238E27FC236}">
                  <a16:creationId xmlns:a16="http://schemas.microsoft.com/office/drawing/2014/main" id="{7985ED8E-2B58-4D0C-9EDF-345D7B79AB52}"/>
                </a:ext>
              </a:extLst>
            </p:cNvPr>
            <p:cNvSpPr/>
            <p:nvPr/>
          </p:nvSpPr>
          <p:spPr>
            <a:xfrm>
              <a:off x="838199" y="2139411"/>
              <a:ext cx="10509247" cy="2447830"/>
            </a:xfrm>
            <a:prstGeom prst="roundRect">
              <a:avLst>
                <a:gd name="adj" fmla="val 12897"/>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30" name="グループ化 29">
              <a:extLst>
                <a:ext uri="{FF2B5EF4-FFF2-40B4-BE49-F238E27FC236}">
                  <a16:creationId xmlns:a16="http://schemas.microsoft.com/office/drawing/2014/main" id="{881A618E-F80B-4DAC-BA9C-0798F2D32934}"/>
                </a:ext>
              </a:extLst>
            </p:cNvPr>
            <p:cNvGrpSpPr/>
            <p:nvPr/>
          </p:nvGrpSpPr>
          <p:grpSpPr>
            <a:xfrm>
              <a:off x="839788" y="2248025"/>
              <a:ext cx="10171360" cy="1158115"/>
              <a:chOff x="838200" y="2240943"/>
              <a:chExt cx="10171360" cy="1158115"/>
            </a:xfrm>
          </p:grpSpPr>
          <p:sp>
            <p:nvSpPr>
              <p:cNvPr id="4" name="テキスト ボックス 3">
                <a:extLst>
                  <a:ext uri="{FF2B5EF4-FFF2-40B4-BE49-F238E27FC236}">
                    <a16:creationId xmlns:a16="http://schemas.microsoft.com/office/drawing/2014/main" id="{BB7D2E93-0AFF-4CBE-81C3-CE272A0901D8}"/>
                  </a:ext>
                </a:extLst>
              </p:cNvPr>
              <p:cNvSpPr txBox="1"/>
              <p:nvPr/>
            </p:nvSpPr>
            <p:spPr>
              <a:xfrm>
                <a:off x="838200" y="2240943"/>
                <a:ext cx="9967793" cy="369332"/>
              </a:xfrm>
              <a:prstGeom prst="rect">
                <a:avLst/>
              </a:prstGeom>
              <a:noFill/>
            </p:spPr>
            <p:txBody>
              <a:bodyPr wrap="none" rtlCol="0">
                <a:spAutoFit/>
              </a:bodyPr>
              <a:lstStyle/>
              <a:p>
                <a:r>
                  <a:rPr kumimoji="1" lang="ja-JP" altLang="en-US" dirty="0">
                    <a:solidFill>
                      <a:schemeClr val="bg2">
                        <a:lumMod val="25000"/>
                      </a:schemeClr>
                    </a:solidFill>
                  </a:rPr>
                  <a:t>･感情価の増加は売上に影響しないが、</a:t>
                </a:r>
                <a:r>
                  <a:rPr kumimoji="1" lang="ja-JP" altLang="en-US" b="1" u="sng" dirty="0">
                    <a:solidFill>
                      <a:srgbClr val="F9393E"/>
                    </a:solidFill>
                  </a:rPr>
                  <a:t>オンライン顧客評価</a:t>
                </a:r>
                <a:r>
                  <a:rPr kumimoji="1" lang="ja-JP" altLang="en-US" dirty="0">
                    <a:solidFill>
                      <a:schemeClr val="bg2">
                        <a:lumMod val="25000"/>
                      </a:schemeClr>
                    </a:solidFill>
                  </a:rPr>
                  <a:t>の増加はホテル売上に正の影響を与える</a:t>
                </a:r>
              </a:p>
            </p:txBody>
          </p:sp>
          <p:sp>
            <p:nvSpPr>
              <p:cNvPr id="18" name="テキスト ボックス 17">
                <a:extLst>
                  <a:ext uri="{FF2B5EF4-FFF2-40B4-BE49-F238E27FC236}">
                    <a16:creationId xmlns:a16="http://schemas.microsoft.com/office/drawing/2014/main" id="{4810510E-1C83-4E19-A4F1-0D08DF48366B}"/>
                  </a:ext>
                </a:extLst>
              </p:cNvPr>
              <p:cNvSpPr txBox="1"/>
              <p:nvPr/>
            </p:nvSpPr>
            <p:spPr>
              <a:xfrm>
                <a:off x="839788" y="2686991"/>
                <a:ext cx="10169772" cy="646331"/>
              </a:xfrm>
              <a:prstGeom prst="rect">
                <a:avLst/>
              </a:prstGeom>
              <a:noFill/>
            </p:spPr>
            <p:txBody>
              <a:bodyPr wrap="none" rtlCol="0">
                <a:spAutoFit/>
              </a:bodyPr>
              <a:lstStyle/>
              <a:p>
                <a:r>
                  <a:rPr kumimoji="1" lang="ja-JP" altLang="en-US" u="sng" dirty="0">
                    <a:solidFill>
                      <a:schemeClr val="bg2">
                        <a:lumMod val="25000"/>
                      </a:schemeClr>
                    </a:solidFill>
                  </a:rPr>
                  <a:t>･オンライン顧客評価</a:t>
                </a:r>
                <a:r>
                  <a:rPr kumimoji="1" lang="ja-JP" altLang="en-US" dirty="0">
                    <a:solidFill>
                      <a:schemeClr val="bg2">
                        <a:lumMod val="25000"/>
                      </a:schemeClr>
                    </a:solidFill>
                  </a:rPr>
                  <a:t>は感情価より説得力があり、ホテルに対する本質的な指標を見つけることが出来る</a:t>
                </a:r>
                <a:endParaRPr kumimoji="1" lang="en-US" altLang="ja-JP" dirty="0">
                  <a:solidFill>
                    <a:schemeClr val="bg2">
                      <a:lumMod val="25000"/>
                    </a:schemeClr>
                  </a:solidFill>
                </a:endParaRPr>
              </a:p>
              <a:p>
                <a:r>
                  <a:rPr lang="ja-JP" altLang="en-US" dirty="0">
                    <a:solidFill>
                      <a:schemeClr val="bg2">
                        <a:lumMod val="25000"/>
                      </a:schemeClr>
                    </a:solidFill>
                  </a:rPr>
                  <a:t>  </a:t>
                </a:r>
                <a:r>
                  <a:rPr kumimoji="1" lang="ja-JP" altLang="en-US" dirty="0">
                    <a:solidFill>
                      <a:schemeClr val="bg2">
                        <a:lumMod val="25000"/>
                      </a:schemeClr>
                    </a:solidFill>
                  </a:rPr>
                  <a:t>また、消費者は</a:t>
                </a:r>
                <a:r>
                  <a:rPr kumimoji="1" lang="ja-JP" altLang="en-US" u="sng" dirty="0">
                    <a:solidFill>
                      <a:schemeClr val="bg2">
                        <a:lumMod val="25000"/>
                      </a:schemeClr>
                    </a:solidFill>
                  </a:rPr>
                  <a:t>コメント</a:t>
                </a:r>
                <a:r>
                  <a:rPr kumimoji="1" lang="ja-JP" altLang="en-US" dirty="0">
                    <a:solidFill>
                      <a:schemeClr val="bg2">
                        <a:lumMod val="25000"/>
                      </a:schemeClr>
                    </a:solidFill>
                  </a:rPr>
                  <a:t>によって補足的に追加情報を得ている</a:t>
                </a:r>
              </a:p>
            </p:txBody>
          </p:sp>
          <p:sp>
            <p:nvSpPr>
              <p:cNvPr id="20" name="テキスト ボックス 19">
                <a:extLst>
                  <a:ext uri="{FF2B5EF4-FFF2-40B4-BE49-F238E27FC236}">
                    <a16:creationId xmlns:a16="http://schemas.microsoft.com/office/drawing/2014/main" id="{7FEAF50C-9636-4609-A32B-ED94CBA001DA}"/>
                  </a:ext>
                </a:extLst>
              </p:cNvPr>
              <p:cNvSpPr txBox="1"/>
              <p:nvPr/>
            </p:nvSpPr>
            <p:spPr>
              <a:xfrm>
                <a:off x="9047662" y="3060504"/>
                <a:ext cx="1846481" cy="338554"/>
              </a:xfrm>
              <a:prstGeom prst="rect">
                <a:avLst/>
              </a:prstGeom>
              <a:noFill/>
            </p:spPr>
            <p:txBody>
              <a:bodyPr wrap="square" rtlCol="0">
                <a:spAutoFit/>
              </a:bodyPr>
              <a:lstStyle/>
              <a:p>
                <a:r>
                  <a:rPr lang="de-DE" altLang="ja-JP" sz="1600" dirty="0">
                    <a:solidFill>
                      <a:schemeClr val="bg2">
                        <a:lumMod val="25000"/>
                      </a:schemeClr>
                    </a:solidFill>
                    <a:latin typeface="ＭＳ Ｐゴシック" panose="020B0600070205080204" pitchFamily="50" charset="-128"/>
                    <a:ea typeface="ＭＳ Ｐゴシック" panose="020B0600070205080204" pitchFamily="50" charset="-128"/>
                  </a:rPr>
                  <a:t> Öğüt </a:t>
                </a:r>
                <a:r>
                  <a:rPr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rPr>
                  <a:t>&amp; </a:t>
                </a:r>
                <a:r>
                  <a:rPr lang="de-DE" altLang="ja-JP" sz="1600" dirty="0">
                    <a:solidFill>
                      <a:schemeClr val="bg2">
                        <a:lumMod val="25000"/>
                      </a:schemeClr>
                    </a:solidFill>
                    <a:latin typeface="ＭＳ Ｐゴシック" panose="020B0600070205080204" pitchFamily="50" charset="-128"/>
                    <a:ea typeface="ＭＳ Ｐゴシック" panose="020B0600070205080204" pitchFamily="50" charset="-128"/>
                  </a:rPr>
                  <a:t>Taş(2012)</a:t>
                </a:r>
                <a:endParaRPr lang="ja-JP" altLang="en-US" sz="1600" dirty="0">
                  <a:solidFill>
                    <a:schemeClr val="bg2">
                      <a:lumMod val="25000"/>
                    </a:schemeClr>
                  </a:solidFill>
                </a:endParaRPr>
              </a:p>
            </p:txBody>
          </p:sp>
        </p:grpSp>
        <p:grpSp>
          <p:nvGrpSpPr>
            <p:cNvPr id="39" name="グループ化 38">
              <a:extLst>
                <a:ext uri="{FF2B5EF4-FFF2-40B4-BE49-F238E27FC236}">
                  <a16:creationId xmlns:a16="http://schemas.microsoft.com/office/drawing/2014/main" id="{CCA1F451-ED45-48E0-8BC6-A83CD57CF1DD}"/>
                </a:ext>
              </a:extLst>
            </p:cNvPr>
            <p:cNvGrpSpPr/>
            <p:nvPr/>
          </p:nvGrpSpPr>
          <p:grpSpPr>
            <a:xfrm>
              <a:off x="2926604" y="3517273"/>
              <a:ext cx="6338791" cy="913605"/>
              <a:chOff x="2926604" y="3517273"/>
              <a:chExt cx="6338791" cy="913605"/>
            </a:xfrm>
          </p:grpSpPr>
          <p:grpSp>
            <p:nvGrpSpPr>
              <p:cNvPr id="36" name="グループ化 35">
                <a:extLst>
                  <a:ext uri="{FF2B5EF4-FFF2-40B4-BE49-F238E27FC236}">
                    <a16:creationId xmlns:a16="http://schemas.microsoft.com/office/drawing/2014/main" id="{665C854F-5FB1-4014-A720-2B8FCCAD58A8}"/>
                  </a:ext>
                </a:extLst>
              </p:cNvPr>
              <p:cNvGrpSpPr/>
              <p:nvPr/>
            </p:nvGrpSpPr>
            <p:grpSpPr>
              <a:xfrm>
                <a:off x="2926604" y="3517273"/>
                <a:ext cx="6338791" cy="913605"/>
                <a:chOff x="2926604" y="3517273"/>
                <a:chExt cx="6338791" cy="913605"/>
              </a:xfrm>
            </p:grpSpPr>
            <p:pic>
              <p:nvPicPr>
                <p:cNvPr id="31" name="図 30" descr="スクリーンショットの画面&#10;&#10;自動的に生成された説明">
                  <a:extLst>
                    <a:ext uri="{FF2B5EF4-FFF2-40B4-BE49-F238E27FC236}">
                      <a16:creationId xmlns:a16="http://schemas.microsoft.com/office/drawing/2014/main" id="{F5720A8D-9C79-4B36-90C0-213BD38E6C6B}"/>
                    </a:ext>
                  </a:extLst>
                </p:cNvPr>
                <p:cNvPicPr>
                  <a:picLocks noChangeAspect="1"/>
                </p:cNvPicPr>
                <p:nvPr/>
              </p:nvPicPr>
              <p:blipFill rotWithShape="1">
                <a:blip r:embed="rId2">
                  <a:extLst>
                    <a:ext uri="{28A0092B-C50C-407E-A947-70E740481C1C}">
                      <a14:useLocalDpi xmlns:a14="http://schemas.microsoft.com/office/drawing/2010/main" val="0"/>
                    </a:ext>
                  </a:extLst>
                </a:blip>
                <a:srcRect l="9420" t="17802" r="25403" b="75093"/>
                <a:stretch/>
              </p:blipFill>
              <p:spPr>
                <a:xfrm>
                  <a:off x="2926604" y="3517273"/>
                  <a:ext cx="6338791" cy="437998"/>
                </a:xfrm>
                <a:prstGeom prst="rect">
                  <a:avLst/>
                </a:prstGeom>
              </p:spPr>
            </p:pic>
            <p:cxnSp>
              <p:nvCxnSpPr>
                <p:cNvPr id="34" name="直線コネクタ 33">
                  <a:extLst>
                    <a:ext uri="{FF2B5EF4-FFF2-40B4-BE49-F238E27FC236}">
                      <a16:creationId xmlns:a16="http://schemas.microsoft.com/office/drawing/2014/main" id="{362DFA2E-6D2C-4675-BCCF-D9CEF6A1BF76}"/>
                    </a:ext>
                  </a:extLst>
                </p:cNvPr>
                <p:cNvCxnSpPr/>
                <p:nvPr/>
              </p:nvCxnSpPr>
              <p:spPr>
                <a:xfrm>
                  <a:off x="4747260" y="3893820"/>
                  <a:ext cx="4168140" cy="0"/>
                </a:xfrm>
                <a:prstGeom prst="line">
                  <a:avLst/>
                </a:prstGeom>
                <a:ln w="38100">
                  <a:solidFill>
                    <a:srgbClr val="FA7A7D"/>
                  </a:solidFill>
                </a:ln>
              </p:spPr>
              <p:style>
                <a:lnRef idx="1">
                  <a:schemeClr val="accent1"/>
                </a:lnRef>
                <a:fillRef idx="0">
                  <a:schemeClr val="accent1"/>
                </a:fillRef>
                <a:effectRef idx="0">
                  <a:schemeClr val="accent1"/>
                </a:effectRef>
                <a:fontRef idx="minor">
                  <a:schemeClr val="tx1"/>
                </a:fontRef>
              </p:style>
            </p:cxnSp>
            <p:sp>
              <p:nvSpPr>
                <p:cNvPr id="35" name="テキスト ボックス 34">
                  <a:extLst>
                    <a:ext uri="{FF2B5EF4-FFF2-40B4-BE49-F238E27FC236}">
                      <a16:creationId xmlns:a16="http://schemas.microsoft.com/office/drawing/2014/main" id="{74D3445A-7E27-44D7-9590-6003B2B8A232}"/>
                    </a:ext>
                  </a:extLst>
                </p:cNvPr>
                <p:cNvSpPr txBox="1"/>
                <p:nvPr/>
              </p:nvSpPr>
              <p:spPr>
                <a:xfrm>
                  <a:off x="5378945" y="4061546"/>
                  <a:ext cx="2097049" cy="369332"/>
                </a:xfrm>
                <a:prstGeom prst="rect">
                  <a:avLst/>
                </a:prstGeom>
                <a:noFill/>
              </p:spPr>
              <p:txBody>
                <a:bodyPr wrap="none" rtlCol="0">
                  <a:spAutoFit/>
                </a:bodyPr>
                <a:lstStyle/>
                <a:p>
                  <a:pPr algn="ctr"/>
                  <a:r>
                    <a:rPr kumimoji="1" lang="ja-JP" altLang="en-US" dirty="0">
                      <a:solidFill>
                        <a:schemeClr val="bg2">
                          <a:lumMod val="25000"/>
                        </a:schemeClr>
                      </a:solidFill>
                    </a:rPr>
                    <a:t>オンライン顧客評価</a:t>
                  </a:r>
                </a:p>
              </p:txBody>
            </p:sp>
          </p:grpSp>
          <p:cxnSp>
            <p:nvCxnSpPr>
              <p:cNvPr id="38" name="直線矢印コネクタ 37">
                <a:extLst>
                  <a:ext uri="{FF2B5EF4-FFF2-40B4-BE49-F238E27FC236}">
                    <a16:creationId xmlns:a16="http://schemas.microsoft.com/office/drawing/2014/main" id="{30952BAB-C31C-44EE-8A92-902DABCBD064}"/>
                  </a:ext>
                </a:extLst>
              </p:cNvPr>
              <p:cNvCxnSpPr>
                <a:stCxn id="35" idx="0"/>
              </p:cNvCxnSpPr>
              <p:nvPr/>
            </p:nvCxnSpPr>
            <p:spPr>
              <a:xfrm flipH="1" flipV="1">
                <a:off x="6427469" y="3893820"/>
                <a:ext cx="1" cy="167726"/>
              </a:xfrm>
              <a:prstGeom prst="straightConnector1">
                <a:avLst/>
              </a:prstGeom>
              <a:ln w="28575">
                <a:solidFill>
                  <a:srgbClr val="FA7A7D"/>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46" name="二等辺三角形 45">
            <a:extLst>
              <a:ext uri="{FF2B5EF4-FFF2-40B4-BE49-F238E27FC236}">
                <a16:creationId xmlns:a16="http://schemas.microsoft.com/office/drawing/2014/main" id="{B548746A-7DEA-4693-9A14-3622E2C96BAE}"/>
              </a:ext>
            </a:extLst>
          </p:cNvPr>
          <p:cNvSpPr/>
          <p:nvPr/>
        </p:nvSpPr>
        <p:spPr>
          <a:xfrm rot="5400000">
            <a:off x="707550" y="5234940"/>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7" name="テキスト ボックス 46">
            <a:extLst>
              <a:ext uri="{FF2B5EF4-FFF2-40B4-BE49-F238E27FC236}">
                <a16:creationId xmlns:a16="http://schemas.microsoft.com/office/drawing/2014/main" id="{5159DFCF-5BDB-4E10-AC90-D49D9DC14087}"/>
              </a:ext>
            </a:extLst>
          </p:cNvPr>
          <p:cNvSpPr txBox="1"/>
          <p:nvPr/>
        </p:nvSpPr>
        <p:spPr>
          <a:xfrm>
            <a:off x="1538675" y="5233004"/>
            <a:ext cx="6420347" cy="400110"/>
          </a:xfrm>
          <a:prstGeom prst="rect">
            <a:avLst/>
          </a:prstGeom>
          <a:noFill/>
        </p:spPr>
        <p:txBody>
          <a:bodyPr wrap="none" rtlCol="0">
            <a:spAutoFit/>
          </a:bodyPr>
          <a:lstStyle/>
          <a:p>
            <a:r>
              <a:rPr kumimoji="1" lang="ja-JP" altLang="en-US" sz="2000" dirty="0">
                <a:solidFill>
                  <a:schemeClr val="bg2">
                    <a:lumMod val="25000"/>
                  </a:schemeClr>
                </a:solidFill>
              </a:rPr>
              <a:t>消費者は、より細かい情報を得ようとしていることがわかる</a:t>
            </a:r>
          </a:p>
        </p:txBody>
      </p:sp>
    </p:spTree>
    <p:extLst>
      <p:ext uri="{BB962C8B-B14F-4D97-AF65-F5344CB8AC3E}">
        <p14:creationId xmlns:p14="http://schemas.microsoft.com/office/powerpoint/2010/main" val="12234621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８．先行研究　　　　　　　　</a:t>
            </a:r>
            <a:r>
              <a:rPr lang="ja-JP" altLang="en-US" sz="2000" dirty="0">
                <a:solidFill>
                  <a:srgbClr val="E7E6E6">
                    <a:lumMod val="50000"/>
                  </a:srgbClr>
                </a:solidFill>
              </a:rPr>
              <a:t>オンライン顧客評価･コメント＆文字数</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25</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テキスト ボックス 5">
            <a:extLst>
              <a:ext uri="{FF2B5EF4-FFF2-40B4-BE49-F238E27FC236}">
                <a16:creationId xmlns:a16="http://schemas.microsoft.com/office/drawing/2014/main" id="{0EBB9FD0-FD51-4BEE-A7DC-8B0C2B8C7404}"/>
              </a:ext>
            </a:extLst>
          </p:cNvPr>
          <p:cNvSpPr txBox="1"/>
          <p:nvPr/>
        </p:nvSpPr>
        <p:spPr>
          <a:xfrm>
            <a:off x="838200" y="1690688"/>
            <a:ext cx="473964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schemeClr val="bg2">
                    <a:lumMod val="25000"/>
                  </a:schemeClr>
                </a:solidFill>
                <a:effectLst/>
                <a:uLnTx/>
                <a:uFillTx/>
                <a:latin typeface="ＭＳ Ｐゴシック" panose="020B0600070205080204" pitchFamily="50" charset="-128"/>
                <a:ea typeface="ＭＳ Ｐゴシック" panose="020B0600070205080204" pitchFamily="50" charset="-128"/>
                <a:cs typeface="+mn-cs"/>
              </a:rPr>
              <a:t>Ba &amp; </a:t>
            </a:r>
            <a:r>
              <a:rPr kumimoji="1" lang="en-US" altLang="ja-JP" sz="2000" b="0" i="0" u="none" strike="noStrike" kern="1200" cap="none" spc="0" normalizeH="0" baseline="0" noProof="0" dirty="0" err="1">
                <a:ln>
                  <a:noFill/>
                </a:ln>
                <a:solidFill>
                  <a:schemeClr val="bg2">
                    <a:lumMod val="25000"/>
                  </a:schemeClr>
                </a:solidFill>
                <a:effectLst/>
                <a:uLnTx/>
                <a:uFillTx/>
                <a:latin typeface="ＭＳ Ｐゴシック" panose="020B0600070205080204" pitchFamily="50" charset="-128"/>
                <a:ea typeface="ＭＳ Ｐゴシック" panose="020B0600070205080204" pitchFamily="50" charset="-128"/>
                <a:cs typeface="+mn-cs"/>
              </a:rPr>
              <a:t>Pavlou</a:t>
            </a:r>
            <a:r>
              <a:rPr kumimoji="1" lang="en-US" altLang="ja-JP" sz="2000" b="0" i="0" u="none" strike="noStrike" kern="1200" cap="none" spc="0" normalizeH="0" baseline="0" noProof="0" dirty="0">
                <a:ln>
                  <a:noFill/>
                </a:ln>
                <a:solidFill>
                  <a:schemeClr val="bg2">
                    <a:lumMod val="25000"/>
                  </a:schemeClr>
                </a:solidFill>
                <a:effectLst/>
                <a:uLnTx/>
                <a:uFillTx/>
                <a:latin typeface="ＭＳ Ｐゴシック" panose="020B0600070205080204" pitchFamily="50" charset="-128"/>
                <a:ea typeface="ＭＳ Ｐゴシック" panose="020B0600070205080204" pitchFamily="50" charset="-128"/>
                <a:cs typeface="+mn-cs"/>
              </a:rPr>
              <a:t>(2002)</a:t>
            </a:r>
            <a:r>
              <a:rPr kumimoji="1" lang="ja-JP" altLang="en-US" sz="2000" b="0" i="0" u="none" strike="noStrike" kern="1200" cap="none" spc="0" normalizeH="0" baseline="0" noProof="0" dirty="0">
                <a:ln>
                  <a:noFill/>
                </a:ln>
                <a:solidFill>
                  <a:schemeClr val="bg2">
                    <a:lumMod val="25000"/>
                  </a:schemeClr>
                </a:solidFill>
                <a:effectLst/>
                <a:uLnTx/>
                <a:uFillTx/>
                <a:latin typeface="ＭＳ Ｐゴシック" panose="020B0600070205080204" pitchFamily="50" charset="-128"/>
                <a:ea typeface="ＭＳ Ｐゴシック" panose="020B0600070205080204" pitchFamily="50" charset="-128"/>
                <a:cs typeface="+mn-cs"/>
              </a:rPr>
              <a:t>はこのように述べている</a:t>
            </a:r>
          </a:p>
        </p:txBody>
      </p:sp>
      <p:grpSp>
        <p:nvGrpSpPr>
          <p:cNvPr id="21" name="グループ化 20">
            <a:extLst>
              <a:ext uri="{FF2B5EF4-FFF2-40B4-BE49-F238E27FC236}">
                <a16:creationId xmlns:a16="http://schemas.microsoft.com/office/drawing/2014/main" id="{E53D72CF-D5CE-4B2B-B9E5-B5DD2BE93B23}"/>
              </a:ext>
            </a:extLst>
          </p:cNvPr>
          <p:cNvGrpSpPr/>
          <p:nvPr/>
        </p:nvGrpSpPr>
        <p:grpSpPr>
          <a:xfrm>
            <a:off x="1409700" y="2484757"/>
            <a:ext cx="9372600" cy="2171064"/>
            <a:chOff x="1409700" y="2750504"/>
            <a:chExt cx="9372600" cy="2171064"/>
          </a:xfrm>
        </p:grpSpPr>
        <p:sp>
          <p:nvSpPr>
            <p:cNvPr id="12" name="四角形: 角を丸くする 11">
              <a:extLst>
                <a:ext uri="{FF2B5EF4-FFF2-40B4-BE49-F238E27FC236}">
                  <a16:creationId xmlns:a16="http://schemas.microsoft.com/office/drawing/2014/main" id="{4581F3C2-8CDB-4743-89E4-2E7F7CF03239}"/>
                </a:ext>
              </a:extLst>
            </p:cNvPr>
            <p:cNvSpPr/>
            <p:nvPr/>
          </p:nvSpPr>
          <p:spPr>
            <a:xfrm>
              <a:off x="1409700" y="2750504"/>
              <a:ext cx="9372600" cy="2171064"/>
            </a:xfrm>
            <a:prstGeom prst="roundRect">
              <a:avLst>
                <a:gd name="adj" fmla="val 13508"/>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A2FBA5A7-D13F-4C54-AFBC-56FBCBFC95C0}"/>
                </a:ext>
              </a:extLst>
            </p:cNvPr>
            <p:cNvSpPr txBox="1"/>
            <p:nvPr/>
          </p:nvSpPr>
          <p:spPr>
            <a:xfrm>
              <a:off x="1409700" y="2910337"/>
              <a:ext cx="9036902" cy="646331"/>
            </a:xfrm>
            <a:prstGeom prst="rect">
              <a:avLst/>
            </a:prstGeom>
            <a:noFill/>
          </p:spPr>
          <p:txBody>
            <a:bodyPr wrap="square" rtlCol="0">
              <a:spAutoFit/>
            </a:bodyPr>
            <a:lstStyle/>
            <a:p>
              <a:r>
                <a:rPr kumimoji="1" lang="ja-JP" altLang="en-US" dirty="0">
                  <a:solidFill>
                    <a:schemeClr val="bg2">
                      <a:lumMod val="25000"/>
                    </a:schemeClr>
                  </a:solidFill>
                </a:rPr>
                <a:t>本研究では感情価に焦点を当て、コメントなどの</a:t>
              </a:r>
              <a:r>
                <a:rPr kumimoji="1" lang="ja-JP" altLang="en-US" u="sng" dirty="0">
                  <a:solidFill>
                    <a:schemeClr val="bg2">
                      <a:lumMod val="25000"/>
                    </a:schemeClr>
                  </a:solidFill>
                </a:rPr>
                <a:t>細かい指標</a:t>
              </a:r>
              <a:r>
                <a:rPr kumimoji="1" lang="ja-JP" altLang="en-US" dirty="0">
                  <a:solidFill>
                    <a:schemeClr val="bg2">
                      <a:lumMod val="25000"/>
                    </a:schemeClr>
                  </a:solidFill>
                </a:rPr>
                <a:t>には注目していない</a:t>
              </a:r>
              <a:endParaRPr kumimoji="1" lang="en-US" altLang="ja-JP" dirty="0">
                <a:solidFill>
                  <a:schemeClr val="bg2">
                    <a:lumMod val="25000"/>
                  </a:schemeClr>
                </a:solidFill>
              </a:endParaRPr>
            </a:p>
            <a:p>
              <a:r>
                <a:rPr kumimoji="1" lang="ja-JP" altLang="en-US" dirty="0">
                  <a:solidFill>
                    <a:schemeClr val="bg2">
                      <a:lumMod val="25000"/>
                    </a:schemeClr>
                  </a:solidFill>
                </a:rPr>
                <a:t>今後はコメントなどにも注目することでクチコミの新たな発見が期待される　　</a:t>
              </a:r>
              <a:r>
                <a:rPr lang="en-US" altLang="ja-JP" sz="1600" dirty="0">
                  <a:solidFill>
                    <a:schemeClr val="bg2">
                      <a:lumMod val="25000"/>
                    </a:schemeClr>
                  </a:solidFill>
                  <a:latin typeface="ＭＳ Ｐゴシック" panose="020B0600070205080204" pitchFamily="50" charset="-128"/>
                </a:rPr>
                <a:t>Ba &amp; </a:t>
              </a:r>
              <a:r>
                <a:rPr lang="en-US" altLang="ja-JP" sz="1600" dirty="0" err="1">
                  <a:solidFill>
                    <a:schemeClr val="bg2">
                      <a:lumMod val="25000"/>
                    </a:schemeClr>
                  </a:solidFill>
                  <a:latin typeface="ＭＳ Ｐゴシック" panose="020B0600070205080204" pitchFamily="50" charset="-128"/>
                </a:rPr>
                <a:t>Pavlou</a:t>
              </a:r>
              <a:r>
                <a:rPr lang="en-US" altLang="ja-JP" sz="1600" dirty="0">
                  <a:solidFill>
                    <a:schemeClr val="bg2">
                      <a:lumMod val="25000"/>
                    </a:schemeClr>
                  </a:solidFill>
                  <a:latin typeface="ＭＳ Ｐゴシック" panose="020B0600070205080204" pitchFamily="50" charset="-128"/>
                </a:rPr>
                <a:t>(2002)</a:t>
              </a:r>
              <a:endParaRPr kumimoji="1" lang="ja-JP" altLang="en-US" dirty="0">
                <a:solidFill>
                  <a:schemeClr val="bg2">
                    <a:lumMod val="25000"/>
                  </a:schemeClr>
                </a:solidFill>
              </a:endParaRPr>
            </a:p>
          </p:txBody>
        </p:sp>
        <p:grpSp>
          <p:nvGrpSpPr>
            <p:cNvPr id="19" name="グループ化 18">
              <a:extLst>
                <a:ext uri="{FF2B5EF4-FFF2-40B4-BE49-F238E27FC236}">
                  <a16:creationId xmlns:a16="http://schemas.microsoft.com/office/drawing/2014/main" id="{625DD5A9-9C0D-40F6-BBE2-3E91400B5C6C}"/>
                </a:ext>
              </a:extLst>
            </p:cNvPr>
            <p:cNvGrpSpPr/>
            <p:nvPr/>
          </p:nvGrpSpPr>
          <p:grpSpPr>
            <a:xfrm>
              <a:off x="3778979" y="3716502"/>
              <a:ext cx="1281120" cy="975030"/>
              <a:chOff x="3119225" y="3716502"/>
              <a:chExt cx="1281120" cy="975030"/>
            </a:xfrm>
          </p:grpSpPr>
          <p:sp>
            <p:nvSpPr>
              <p:cNvPr id="14" name="テキスト ボックス 13">
                <a:extLst>
                  <a:ext uri="{FF2B5EF4-FFF2-40B4-BE49-F238E27FC236}">
                    <a16:creationId xmlns:a16="http://schemas.microsoft.com/office/drawing/2014/main" id="{4EBE9EC6-CFC9-45CC-89D5-9914F2A8AFB7}"/>
                  </a:ext>
                </a:extLst>
              </p:cNvPr>
              <p:cNvSpPr txBox="1"/>
              <p:nvPr/>
            </p:nvSpPr>
            <p:spPr>
              <a:xfrm>
                <a:off x="3321206" y="3716502"/>
                <a:ext cx="877163" cy="369332"/>
              </a:xfrm>
              <a:prstGeom prst="rect">
                <a:avLst/>
              </a:prstGeom>
              <a:noFill/>
            </p:spPr>
            <p:txBody>
              <a:bodyPr wrap="none" rtlCol="0">
                <a:spAutoFit/>
              </a:bodyPr>
              <a:lstStyle/>
              <a:p>
                <a:pPr algn="ctr"/>
                <a:r>
                  <a:rPr kumimoji="1" lang="en-US" altLang="ja-JP" dirty="0">
                    <a:solidFill>
                      <a:schemeClr val="bg2">
                        <a:lumMod val="25000"/>
                      </a:schemeClr>
                    </a:solidFill>
                  </a:rPr>
                  <a:t>〈</a:t>
                </a:r>
                <a:r>
                  <a:rPr kumimoji="1" lang="ja-JP" altLang="en-US" dirty="0">
                    <a:solidFill>
                      <a:schemeClr val="bg2">
                        <a:lumMod val="25000"/>
                      </a:schemeClr>
                    </a:solidFill>
                  </a:rPr>
                  <a:t>従来</a:t>
                </a:r>
                <a:r>
                  <a:rPr kumimoji="1" lang="en-US" altLang="ja-JP" dirty="0">
                    <a:solidFill>
                      <a:schemeClr val="bg2">
                        <a:lumMod val="25000"/>
                      </a:schemeClr>
                    </a:solidFill>
                  </a:rPr>
                  <a:t>〉</a:t>
                </a:r>
                <a:endParaRPr kumimoji="1" lang="ja-JP" altLang="en-US" dirty="0">
                  <a:solidFill>
                    <a:schemeClr val="bg2">
                      <a:lumMod val="25000"/>
                    </a:schemeClr>
                  </a:solidFill>
                </a:endParaRPr>
              </a:p>
            </p:txBody>
          </p:sp>
          <p:sp>
            <p:nvSpPr>
              <p:cNvPr id="16" name="テキスト ボックス 15">
                <a:extLst>
                  <a:ext uri="{FF2B5EF4-FFF2-40B4-BE49-F238E27FC236}">
                    <a16:creationId xmlns:a16="http://schemas.microsoft.com/office/drawing/2014/main" id="{ED40A24B-309A-4C82-AC95-160C33D88E9D}"/>
                  </a:ext>
                </a:extLst>
              </p:cNvPr>
              <p:cNvSpPr txBox="1"/>
              <p:nvPr/>
            </p:nvSpPr>
            <p:spPr>
              <a:xfrm>
                <a:off x="3119225" y="4322200"/>
                <a:ext cx="1281120" cy="369332"/>
              </a:xfrm>
              <a:prstGeom prst="rect">
                <a:avLst/>
              </a:prstGeom>
              <a:noFill/>
            </p:spPr>
            <p:txBody>
              <a:bodyPr wrap="none" rtlCol="0">
                <a:spAutoFit/>
              </a:bodyPr>
              <a:lstStyle/>
              <a:p>
                <a:pPr algn="ctr"/>
                <a:r>
                  <a:rPr kumimoji="1" lang="ja-JP" altLang="en-US" dirty="0">
                    <a:solidFill>
                      <a:schemeClr val="bg2">
                        <a:lumMod val="25000"/>
                      </a:schemeClr>
                    </a:solidFill>
                  </a:rPr>
                  <a:t>大きな指標</a:t>
                </a:r>
              </a:p>
            </p:txBody>
          </p:sp>
        </p:grpSp>
        <p:grpSp>
          <p:nvGrpSpPr>
            <p:cNvPr id="20" name="グループ化 19">
              <a:extLst>
                <a:ext uri="{FF2B5EF4-FFF2-40B4-BE49-F238E27FC236}">
                  <a16:creationId xmlns:a16="http://schemas.microsoft.com/office/drawing/2014/main" id="{3AEA327A-3E0E-41D2-A9F6-1F22129B2627}"/>
                </a:ext>
              </a:extLst>
            </p:cNvPr>
            <p:cNvGrpSpPr/>
            <p:nvPr/>
          </p:nvGrpSpPr>
          <p:grpSpPr>
            <a:xfrm>
              <a:off x="7131903" y="3715900"/>
              <a:ext cx="1326004" cy="975030"/>
              <a:chOff x="7769214" y="3716502"/>
              <a:chExt cx="1326004" cy="975030"/>
            </a:xfrm>
          </p:grpSpPr>
          <p:sp>
            <p:nvSpPr>
              <p:cNvPr id="15" name="テキスト ボックス 14">
                <a:extLst>
                  <a:ext uri="{FF2B5EF4-FFF2-40B4-BE49-F238E27FC236}">
                    <a16:creationId xmlns:a16="http://schemas.microsoft.com/office/drawing/2014/main" id="{1CBF7783-D912-42CB-B644-66BCB48C48B3}"/>
                  </a:ext>
                </a:extLst>
              </p:cNvPr>
              <p:cNvSpPr txBox="1"/>
              <p:nvPr/>
            </p:nvSpPr>
            <p:spPr>
              <a:xfrm>
                <a:off x="7993637" y="3716502"/>
                <a:ext cx="877163" cy="369332"/>
              </a:xfrm>
              <a:prstGeom prst="rect">
                <a:avLst/>
              </a:prstGeom>
              <a:noFill/>
            </p:spPr>
            <p:txBody>
              <a:bodyPr wrap="none" rtlCol="0">
                <a:spAutoFit/>
              </a:bodyPr>
              <a:lstStyle/>
              <a:p>
                <a:pPr algn="ctr"/>
                <a:r>
                  <a:rPr kumimoji="1" lang="en-US" altLang="ja-JP" dirty="0">
                    <a:solidFill>
                      <a:schemeClr val="bg2">
                        <a:lumMod val="25000"/>
                      </a:schemeClr>
                    </a:solidFill>
                  </a:rPr>
                  <a:t>〈</a:t>
                </a:r>
                <a:r>
                  <a:rPr kumimoji="1" lang="ja-JP" altLang="en-US" dirty="0">
                    <a:solidFill>
                      <a:schemeClr val="bg2">
                        <a:lumMod val="25000"/>
                      </a:schemeClr>
                    </a:solidFill>
                  </a:rPr>
                  <a:t>今後</a:t>
                </a:r>
                <a:r>
                  <a:rPr kumimoji="1" lang="en-US" altLang="ja-JP" dirty="0">
                    <a:solidFill>
                      <a:schemeClr val="bg2">
                        <a:lumMod val="25000"/>
                      </a:schemeClr>
                    </a:solidFill>
                  </a:rPr>
                  <a:t>〉</a:t>
                </a:r>
                <a:endParaRPr kumimoji="1" lang="ja-JP" altLang="en-US" dirty="0">
                  <a:solidFill>
                    <a:schemeClr val="bg2">
                      <a:lumMod val="25000"/>
                    </a:schemeClr>
                  </a:solidFill>
                </a:endParaRPr>
              </a:p>
            </p:txBody>
          </p:sp>
          <p:sp>
            <p:nvSpPr>
              <p:cNvPr id="18" name="テキスト ボックス 17">
                <a:extLst>
                  <a:ext uri="{FF2B5EF4-FFF2-40B4-BE49-F238E27FC236}">
                    <a16:creationId xmlns:a16="http://schemas.microsoft.com/office/drawing/2014/main" id="{82543A39-D100-4EB9-A390-3FAACFB4A3F9}"/>
                  </a:ext>
                </a:extLst>
              </p:cNvPr>
              <p:cNvSpPr txBox="1"/>
              <p:nvPr/>
            </p:nvSpPr>
            <p:spPr>
              <a:xfrm>
                <a:off x="7769214" y="4322200"/>
                <a:ext cx="1326004" cy="369332"/>
              </a:xfrm>
              <a:prstGeom prst="rect">
                <a:avLst/>
              </a:prstGeom>
              <a:noFill/>
            </p:spPr>
            <p:txBody>
              <a:bodyPr wrap="none" rtlCol="0">
                <a:spAutoFit/>
              </a:bodyPr>
              <a:lstStyle/>
              <a:p>
                <a:pPr algn="ctr"/>
                <a:r>
                  <a:rPr kumimoji="1" lang="ja-JP" altLang="en-US" dirty="0">
                    <a:solidFill>
                      <a:schemeClr val="bg2">
                        <a:lumMod val="25000"/>
                      </a:schemeClr>
                    </a:solidFill>
                  </a:rPr>
                  <a:t>細かい指標</a:t>
                </a:r>
              </a:p>
            </p:txBody>
          </p:sp>
        </p:grpSp>
      </p:grpSp>
      <p:sp>
        <p:nvSpPr>
          <p:cNvPr id="22" name="二等辺三角形 21">
            <a:extLst>
              <a:ext uri="{FF2B5EF4-FFF2-40B4-BE49-F238E27FC236}">
                <a16:creationId xmlns:a16="http://schemas.microsoft.com/office/drawing/2014/main" id="{ADA4189A-AEC0-4594-B722-E202819BFF2F}"/>
              </a:ext>
            </a:extLst>
          </p:cNvPr>
          <p:cNvSpPr/>
          <p:nvPr/>
        </p:nvSpPr>
        <p:spPr>
          <a:xfrm rot="5400000">
            <a:off x="707550" y="5234940"/>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 name="テキスト ボックス 22">
            <a:extLst>
              <a:ext uri="{FF2B5EF4-FFF2-40B4-BE49-F238E27FC236}">
                <a16:creationId xmlns:a16="http://schemas.microsoft.com/office/drawing/2014/main" id="{399A4D62-B0EA-40BD-A1D1-5931CA0CCE27}"/>
              </a:ext>
            </a:extLst>
          </p:cNvPr>
          <p:cNvSpPr txBox="1"/>
          <p:nvPr/>
        </p:nvSpPr>
        <p:spPr>
          <a:xfrm>
            <a:off x="1554738" y="5233004"/>
            <a:ext cx="5801588" cy="400110"/>
          </a:xfrm>
          <a:prstGeom prst="rect">
            <a:avLst/>
          </a:prstGeom>
          <a:noFill/>
        </p:spPr>
        <p:txBody>
          <a:bodyPr wrap="none" rtlCol="0">
            <a:spAutoFit/>
          </a:bodyPr>
          <a:lstStyle/>
          <a:p>
            <a:r>
              <a:rPr kumimoji="1" lang="ja-JP" altLang="en-US" sz="2000" dirty="0">
                <a:solidFill>
                  <a:schemeClr val="bg2">
                    <a:lumMod val="25000"/>
                  </a:schemeClr>
                </a:solidFill>
              </a:rPr>
              <a:t>感情価だけでなく、コメントに注目していく必要がある</a:t>
            </a:r>
          </a:p>
        </p:txBody>
      </p:sp>
    </p:spTree>
    <p:extLst>
      <p:ext uri="{BB962C8B-B14F-4D97-AF65-F5344CB8AC3E}">
        <p14:creationId xmlns:p14="http://schemas.microsoft.com/office/powerpoint/2010/main" val="33993953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８．先行研究　　　　　　　　</a:t>
            </a:r>
            <a:r>
              <a:rPr lang="ja-JP" altLang="en-US" sz="2000" dirty="0">
                <a:solidFill>
                  <a:srgbClr val="E7E6E6">
                    <a:lumMod val="50000"/>
                  </a:srgbClr>
                </a:solidFill>
              </a:rPr>
              <a:t>オンライン顧客評価･コメント＆文字数</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26</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4" name="テキスト ボックス 3">
            <a:extLst>
              <a:ext uri="{FF2B5EF4-FFF2-40B4-BE49-F238E27FC236}">
                <a16:creationId xmlns:a16="http://schemas.microsoft.com/office/drawing/2014/main" id="{E62A4E88-F07A-48CF-8D47-FD41C1F6B248}"/>
              </a:ext>
            </a:extLst>
          </p:cNvPr>
          <p:cNvSpPr txBox="1"/>
          <p:nvPr/>
        </p:nvSpPr>
        <p:spPr>
          <a:xfrm>
            <a:off x="3995943" y="3661901"/>
            <a:ext cx="5386411" cy="400110"/>
          </a:xfrm>
          <a:prstGeom prst="rect">
            <a:avLst/>
          </a:prstGeom>
          <a:noFill/>
        </p:spPr>
        <p:txBody>
          <a:bodyPr wrap="none" rtlCol="0">
            <a:spAutoFit/>
          </a:bodyPr>
          <a:lstStyle/>
          <a:p>
            <a:r>
              <a:rPr kumimoji="1" lang="ja-JP" altLang="en-US" sz="2000" dirty="0">
                <a:solidFill>
                  <a:schemeClr val="bg2">
                    <a:lumMod val="25000"/>
                  </a:schemeClr>
                </a:solidFill>
              </a:rPr>
              <a:t>そこで今回は左図のように段階的に検証していく</a:t>
            </a:r>
          </a:p>
        </p:txBody>
      </p:sp>
      <p:sp>
        <p:nvSpPr>
          <p:cNvPr id="6" name="テキスト ボックス 5">
            <a:extLst>
              <a:ext uri="{FF2B5EF4-FFF2-40B4-BE49-F238E27FC236}">
                <a16:creationId xmlns:a16="http://schemas.microsoft.com/office/drawing/2014/main" id="{DA0E576B-3C31-4727-8313-3F8399EC9655}"/>
              </a:ext>
            </a:extLst>
          </p:cNvPr>
          <p:cNvSpPr txBox="1"/>
          <p:nvPr/>
        </p:nvSpPr>
        <p:spPr>
          <a:xfrm>
            <a:off x="3995943" y="2407031"/>
            <a:ext cx="7226729" cy="707886"/>
          </a:xfrm>
          <a:prstGeom prst="rect">
            <a:avLst/>
          </a:prstGeom>
          <a:noFill/>
        </p:spPr>
        <p:txBody>
          <a:bodyPr wrap="square" rtlCol="0">
            <a:spAutoFit/>
          </a:bodyPr>
          <a:lstStyle/>
          <a:p>
            <a:r>
              <a:rPr kumimoji="1" lang="ja-JP" altLang="en-US" sz="2000" dirty="0">
                <a:solidFill>
                  <a:schemeClr val="bg2">
                    <a:lumMod val="25000"/>
                  </a:schemeClr>
                </a:solidFill>
              </a:rPr>
              <a:t>しかし消費者は感情価という大きな枠ではなく、</a:t>
            </a:r>
            <a:endParaRPr kumimoji="1" lang="en-US" altLang="ja-JP" sz="2000" dirty="0">
              <a:solidFill>
                <a:schemeClr val="bg2">
                  <a:lumMod val="25000"/>
                </a:schemeClr>
              </a:solidFill>
            </a:endParaRPr>
          </a:p>
          <a:p>
            <a:r>
              <a:rPr kumimoji="1" lang="ja-JP" altLang="en-US" sz="2000" dirty="0">
                <a:solidFill>
                  <a:schemeClr val="bg2">
                    <a:lumMod val="25000"/>
                  </a:schemeClr>
                </a:solidFill>
              </a:rPr>
              <a:t>オンライン顧客評価やコメントという細かい枠にも注目している</a:t>
            </a:r>
            <a:endParaRPr kumimoji="1" lang="en-US" altLang="ja-JP" sz="2000" dirty="0">
              <a:solidFill>
                <a:schemeClr val="bg2">
                  <a:lumMod val="25000"/>
                </a:schemeClr>
              </a:solidFill>
            </a:endParaRPr>
          </a:p>
        </p:txBody>
      </p:sp>
      <p:grpSp>
        <p:nvGrpSpPr>
          <p:cNvPr id="19" name="グループ化 18">
            <a:extLst>
              <a:ext uri="{FF2B5EF4-FFF2-40B4-BE49-F238E27FC236}">
                <a16:creationId xmlns:a16="http://schemas.microsoft.com/office/drawing/2014/main" id="{6C8BC0F0-7E70-4D39-9D22-253EE5968AA3}"/>
              </a:ext>
            </a:extLst>
          </p:cNvPr>
          <p:cNvGrpSpPr/>
          <p:nvPr/>
        </p:nvGrpSpPr>
        <p:grpSpPr>
          <a:xfrm>
            <a:off x="839788" y="2403956"/>
            <a:ext cx="2916000" cy="2916000"/>
            <a:chOff x="1140419" y="2425993"/>
            <a:chExt cx="2916000" cy="2916000"/>
          </a:xfrm>
        </p:grpSpPr>
        <p:sp>
          <p:nvSpPr>
            <p:cNvPr id="18" name="正方形/長方形 17">
              <a:extLst>
                <a:ext uri="{FF2B5EF4-FFF2-40B4-BE49-F238E27FC236}">
                  <a16:creationId xmlns:a16="http://schemas.microsoft.com/office/drawing/2014/main" id="{020DC1C9-2CDD-4004-9858-CC003C4C0645}"/>
                </a:ext>
              </a:extLst>
            </p:cNvPr>
            <p:cNvSpPr/>
            <p:nvPr/>
          </p:nvSpPr>
          <p:spPr>
            <a:xfrm>
              <a:off x="1140419" y="2425993"/>
              <a:ext cx="2916000" cy="291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 name="図 16">
              <a:extLst>
                <a:ext uri="{FF2B5EF4-FFF2-40B4-BE49-F238E27FC236}">
                  <a16:creationId xmlns:a16="http://schemas.microsoft.com/office/drawing/2014/main" id="{71E83DDE-646F-4F24-B809-223AA289F57B}"/>
                </a:ext>
              </a:extLst>
            </p:cNvPr>
            <p:cNvPicPr>
              <a:picLocks noChangeAspect="1"/>
            </p:cNvPicPr>
            <p:nvPr/>
          </p:nvPicPr>
          <p:blipFill>
            <a:blip r:embed="rId2"/>
            <a:stretch>
              <a:fillRect/>
            </a:stretch>
          </p:blipFill>
          <p:spPr>
            <a:xfrm>
              <a:off x="1382162" y="2600674"/>
              <a:ext cx="2432515" cy="2566638"/>
            </a:xfrm>
            <a:prstGeom prst="rect">
              <a:avLst/>
            </a:prstGeom>
          </p:spPr>
        </p:pic>
      </p:grpSp>
      <p:sp>
        <p:nvSpPr>
          <p:cNvPr id="20" name="テキスト ボックス 19">
            <a:extLst>
              <a:ext uri="{FF2B5EF4-FFF2-40B4-BE49-F238E27FC236}">
                <a16:creationId xmlns:a16="http://schemas.microsoft.com/office/drawing/2014/main" id="{0D1573A3-F536-4D82-86FB-7C2BB5812D4D}"/>
              </a:ext>
            </a:extLst>
          </p:cNvPr>
          <p:cNvSpPr txBox="1"/>
          <p:nvPr/>
        </p:nvSpPr>
        <p:spPr>
          <a:xfrm>
            <a:off x="838200" y="1690688"/>
            <a:ext cx="8297464" cy="400110"/>
          </a:xfrm>
          <a:prstGeom prst="rect">
            <a:avLst/>
          </a:prstGeom>
          <a:noFill/>
        </p:spPr>
        <p:txBody>
          <a:bodyPr wrap="none" rtlCol="0">
            <a:spAutoFit/>
          </a:bodyPr>
          <a:lstStyle/>
          <a:p>
            <a:r>
              <a:rPr kumimoji="1" lang="ja-JP" altLang="en-US" sz="2000" dirty="0">
                <a:solidFill>
                  <a:schemeClr val="bg2">
                    <a:lumMod val="25000"/>
                  </a:schemeClr>
                </a:solidFill>
              </a:rPr>
              <a:t>既存の研究と同様に、飲食店においても感情価が重要ということがわかった</a:t>
            </a:r>
          </a:p>
        </p:txBody>
      </p:sp>
      <p:sp>
        <p:nvSpPr>
          <p:cNvPr id="21" name="二等辺三角形 20">
            <a:extLst>
              <a:ext uri="{FF2B5EF4-FFF2-40B4-BE49-F238E27FC236}">
                <a16:creationId xmlns:a16="http://schemas.microsoft.com/office/drawing/2014/main" id="{0FE8F791-77BA-443D-BFD7-7BE38B0784EA}"/>
              </a:ext>
            </a:extLst>
          </p:cNvPr>
          <p:cNvSpPr/>
          <p:nvPr/>
        </p:nvSpPr>
        <p:spPr>
          <a:xfrm rot="5400000">
            <a:off x="703596" y="5765352"/>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ボックス 21">
            <a:extLst>
              <a:ext uri="{FF2B5EF4-FFF2-40B4-BE49-F238E27FC236}">
                <a16:creationId xmlns:a16="http://schemas.microsoft.com/office/drawing/2014/main" id="{0C6C734B-75AA-4474-B89C-DFA09C81FD76}"/>
              </a:ext>
            </a:extLst>
          </p:cNvPr>
          <p:cNvSpPr txBox="1"/>
          <p:nvPr/>
        </p:nvSpPr>
        <p:spPr>
          <a:xfrm>
            <a:off x="1567353" y="5763416"/>
            <a:ext cx="9583073" cy="400110"/>
          </a:xfrm>
          <a:prstGeom prst="rect">
            <a:avLst/>
          </a:prstGeom>
          <a:noFill/>
        </p:spPr>
        <p:txBody>
          <a:bodyPr wrap="none" rtlCol="0">
            <a:spAutoFit/>
          </a:bodyPr>
          <a:lstStyle/>
          <a:p>
            <a:r>
              <a:rPr kumimoji="1" lang="ja-JP" altLang="en-US" sz="2000" dirty="0">
                <a:solidFill>
                  <a:schemeClr val="bg2">
                    <a:lumMod val="25000"/>
                  </a:schemeClr>
                </a:solidFill>
              </a:rPr>
              <a:t>顧客評価の項目による影響の違いを調べることで、飲食店における消費者の傾向を知る</a:t>
            </a:r>
          </a:p>
        </p:txBody>
      </p:sp>
    </p:spTree>
    <p:extLst>
      <p:ext uri="{BB962C8B-B14F-4D97-AF65-F5344CB8AC3E}">
        <p14:creationId xmlns:p14="http://schemas.microsoft.com/office/powerpoint/2010/main" val="5791802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９．研究目的</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27</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2E1744CF-8315-45E4-8D1F-73DBD6E4B919}"/>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テキスト ボックス 5">
            <a:extLst>
              <a:ext uri="{FF2B5EF4-FFF2-40B4-BE49-F238E27FC236}">
                <a16:creationId xmlns:a16="http://schemas.microsoft.com/office/drawing/2014/main" id="{C958DFB3-9150-4969-921E-7925C5E74A90}"/>
              </a:ext>
            </a:extLst>
          </p:cNvPr>
          <p:cNvSpPr txBox="1"/>
          <p:nvPr/>
        </p:nvSpPr>
        <p:spPr>
          <a:xfrm>
            <a:off x="1153423" y="3198148"/>
            <a:ext cx="9885154" cy="461665"/>
          </a:xfrm>
          <a:prstGeom prst="rect">
            <a:avLst/>
          </a:prstGeom>
          <a:noFill/>
        </p:spPr>
        <p:txBody>
          <a:bodyPr wrap="square" rtlCol="0">
            <a:spAutoFit/>
          </a:bodyPr>
          <a:lstStyle/>
          <a:p>
            <a:pPr algn="ctr"/>
            <a:r>
              <a:rPr kumimoji="1" lang="ja-JP" altLang="en-US" sz="2400" spc="-150" dirty="0">
                <a:solidFill>
                  <a:schemeClr val="bg2">
                    <a:lumMod val="25000"/>
                  </a:schemeClr>
                </a:solidFill>
                <a:latin typeface="ＭＳ Ｐゴシック" panose="020B0600070205080204" pitchFamily="50" charset="-128"/>
                <a:ea typeface="ＭＳ Ｐゴシック" panose="020B0600070205080204" pitchFamily="50" charset="-128"/>
              </a:rPr>
              <a:t>飲食店における</a:t>
            </a:r>
            <a:r>
              <a:rPr kumimoji="1" lang="ja-JP" altLang="en-US" sz="2400" b="1" spc="-150" dirty="0">
                <a:solidFill>
                  <a:srgbClr val="F9393E"/>
                </a:solidFill>
                <a:latin typeface="ＭＳ Ｐゴシック" panose="020B0600070205080204" pitchFamily="50" charset="-128"/>
                <a:ea typeface="ＭＳ Ｐゴシック" panose="020B0600070205080204" pitchFamily="50" charset="-128"/>
              </a:rPr>
              <a:t>顧客評価</a:t>
            </a:r>
            <a:r>
              <a:rPr kumimoji="1" lang="ja-JP" altLang="en-US" sz="2400" spc="-150" dirty="0">
                <a:solidFill>
                  <a:schemeClr val="bg2">
                    <a:lumMod val="25000"/>
                  </a:schemeClr>
                </a:solidFill>
                <a:latin typeface="ＭＳ Ｐゴシック" panose="020B0600070205080204" pitchFamily="50" charset="-128"/>
                <a:ea typeface="ＭＳ Ｐゴシック" panose="020B0600070205080204" pitchFamily="50" charset="-128"/>
              </a:rPr>
              <a:t>と</a:t>
            </a:r>
            <a:r>
              <a:rPr kumimoji="1" lang="ja-JP" altLang="en-US" sz="2400" b="1" spc="-150" dirty="0">
                <a:solidFill>
                  <a:srgbClr val="F9393E"/>
                </a:solidFill>
                <a:latin typeface="ＭＳ Ｐゴシック" panose="020B0600070205080204" pitchFamily="50" charset="-128"/>
                <a:ea typeface="ＭＳ Ｐゴシック" panose="020B0600070205080204" pitchFamily="50" charset="-128"/>
              </a:rPr>
              <a:t>コメント</a:t>
            </a:r>
            <a:r>
              <a:rPr kumimoji="1" lang="ja-JP" altLang="en-US" sz="2400" spc="-150" dirty="0">
                <a:solidFill>
                  <a:schemeClr val="bg2">
                    <a:lumMod val="25000"/>
                  </a:schemeClr>
                </a:solidFill>
                <a:latin typeface="ＭＳ Ｐゴシック" panose="020B0600070205080204" pitchFamily="50" charset="-128"/>
                <a:ea typeface="ＭＳ Ｐゴシック" panose="020B0600070205080204" pitchFamily="50" charset="-128"/>
              </a:rPr>
              <a:t>に注目し、消費者への影響を研究する</a:t>
            </a:r>
            <a:endParaRPr kumimoji="1" lang="en-US" altLang="ja-JP" sz="2400" spc="-15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0091266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lang="ja-JP" altLang="en-US" dirty="0">
                <a:latin typeface="ＭＳ Ｐゴシック" panose="020B0600070205080204" pitchFamily="50" charset="-128"/>
                <a:ea typeface="ＭＳ Ｐゴシック" panose="020B0600070205080204" pitchFamily="50" charset="-128"/>
              </a:rPr>
              <a:t>１０．仮説導出１　　　</a:t>
            </a:r>
            <a:r>
              <a:rPr lang="ja-JP" altLang="en-US" dirty="0"/>
              <a:t>　　　　　　</a:t>
            </a:r>
            <a:r>
              <a:rPr lang="ja-JP" altLang="en-US" sz="2000" dirty="0">
                <a:solidFill>
                  <a:schemeClr val="bg2">
                    <a:lumMod val="50000"/>
                  </a:schemeClr>
                </a:solidFill>
                <a:latin typeface="ＭＳ Ｐゴシック" panose="020B0600070205080204" pitchFamily="50" charset="-128"/>
                <a:ea typeface="ＭＳ Ｐゴシック" panose="020B0600070205080204" pitchFamily="50" charset="-128"/>
              </a:rPr>
              <a:t>オンライン顧客評価＆タグ数</a:t>
            </a:r>
            <a:endParaRPr kumimoji="1" lang="ja-JP" altLang="en-US" dirty="0">
              <a:solidFill>
                <a:schemeClr val="bg2">
                  <a:lumMod val="50000"/>
                </a:schemeClr>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28</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2E1744CF-8315-45E4-8D1F-73DBD6E4B919}"/>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テキスト ボックス 5">
            <a:extLst>
              <a:ext uri="{FF2B5EF4-FFF2-40B4-BE49-F238E27FC236}">
                <a16:creationId xmlns:a16="http://schemas.microsoft.com/office/drawing/2014/main" id="{C958DFB3-9150-4969-921E-7925C5E74A90}"/>
              </a:ext>
            </a:extLst>
          </p:cNvPr>
          <p:cNvSpPr txBox="1"/>
          <p:nvPr/>
        </p:nvSpPr>
        <p:spPr>
          <a:xfrm>
            <a:off x="838200" y="1693927"/>
            <a:ext cx="6758940" cy="400110"/>
          </a:xfrm>
          <a:prstGeom prst="rect">
            <a:avLst/>
          </a:prstGeom>
          <a:noFill/>
        </p:spPr>
        <p:txBody>
          <a:bodyPr wrap="square" rtlCol="0">
            <a:spAutoFit/>
          </a:bodyPr>
          <a:lstStyle/>
          <a:p>
            <a:r>
              <a:rPr lang="ja-JP" altLang="en-US" sz="2000" spc="-150" dirty="0">
                <a:solidFill>
                  <a:schemeClr val="bg2">
                    <a:lumMod val="25000"/>
                  </a:schemeClr>
                </a:solidFill>
                <a:latin typeface="ＭＳ Ｐゴシック" panose="020B0600070205080204" pitchFamily="50" charset="-128"/>
                <a:ea typeface="ＭＳ Ｐゴシック" panose="020B0600070205080204" pitchFamily="50" charset="-128"/>
              </a:rPr>
              <a:t>消費者は高価格帯と低価格帯によって情報の探索の仕方は異なる</a:t>
            </a:r>
            <a:endParaRPr kumimoji="1" lang="en-US" altLang="ja-JP" sz="2000" spc="-15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grpSp>
        <p:nvGrpSpPr>
          <p:cNvPr id="11" name="グループ化 10">
            <a:extLst>
              <a:ext uri="{FF2B5EF4-FFF2-40B4-BE49-F238E27FC236}">
                <a16:creationId xmlns:a16="http://schemas.microsoft.com/office/drawing/2014/main" id="{BE8062AD-72CA-4480-B241-2D02E31171E8}"/>
              </a:ext>
            </a:extLst>
          </p:cNvPr>
          <p:cNvGrpSpPr/>
          <p:nvPr/>
        </p:nvGrpSpPr>
        <p:grpSpPr>
          <a:xfrm>
            <a:off x="839788" y="2477233"/>
            <a:ext cx="10514013" cy="1150457"/>
            <a:chOff x="838200" y="2681091"/>
            <a:chExt cx="10514013" cy="1150457"/>
          </a:xfrm>
        </p:grpSpPr>
        <p:sp>
          <p:nvSpPr>
            <p:cNvPr id="21" name="角丸四角形 20"/>
            <p:cNvSpPr/>
            <p:nvPr/>
          </p:nvSpPr>
          <p:spPr>
            <a:xfrm>
              <a:off x="839789" y="2681091"/>
              <a:ext cx="10512424" cy="1129343"/>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838200" y="2744522"/>
              <a:ext cx="10462846" cy="646331"/>
            </a:xfrm>
            <a:prstGeom prst="rect">
              <a:avLst/>
            </a:prstGeom>
            <a:noFill/>
          </p:spPr>
          <p:txBody>
            <a:bodyPr wrap="square" rtlCol="0">
              <a:spAutoFit/>
            </a:bodyPr>
            <a:lstStyle/>
            <a:p>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高関与ケースほど</a:t>
              </a:r>
              <a:r>
                <a:rPr lang="ja-JP" altLang="en-US" u="sng" dirty="0">
                  <a:solidFill>
                    <a:schemeClr val="bg2">
                      <a:lumMod val="25000"/>
                    </a:schemeClr>
                  </a:solidFill>
                  <a:latin typeface="ＭＳ Ｐゴシック" panose="020B0600070205080204" pitchFamily="50" charset="-128"/>
                  <a:ea typeface="ＭＳ Ｐゴシック" panose="020B0600070205080204" pitchFamily="50" charset="-128"/>
                </a:rPr>
                <a:t>情報探索の収集は盛んであり</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、ネット検索時間も長くなる</a:t>
              </a:r>
              <a:r>
                <a:rPr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分譲住宅、自動車、旅行等</a:t>
              </a:r>
              <a:r>
                <a:rPr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a:t>
              </a:r>
            </a:p>
            <a:p>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低関与の商品は購入時間が短く、</a:t>
              </a:r>
              <a:r>
                <a:rPr lang="ja-JP" altLang="en-US" u="sng" dirty="0">
                  <a:solidFill>
                    <a:schemeClr val="bg2">
                      <a:lumMod val="25000"/>
                    </a:schemeClr>
                  </a:solidFill>
                  <a:latin typeface="ＭＳ Ｐゴシック" panose="020B0600070205080204" pitchFamily="50" charset="-128"/>
                  <a:ea typeface="ＭＳ Ｐゴシック" panose="020B0600070205080204" pitchFamily="50" charset="-128"/>
                </a:rPr>
                <a:t>情報収集もほとんど行われていない</a:t>
              </a:r>
              <a:r>
                <a:rPr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ネクタイ、化粧品、ビール</a:t>
              </a:r>
              <a:r>
                <a:rPr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a:t>
              </a:r>
              <a:endPar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8" name="テキスト ボックス 7"/>
            <p:cNvSpPr txBox="1"/>
            <p:nvPr/>
          </p:nvSpPr>
          <p:spPr>
            <a:xfrm>
              <a:off x="9222579" y="3492994"/>
              <a:ext cx="2126456" cy="338554"/>
            </a:xfrm>
            <a:prstGeom prst="rect">
              <a:avLst/>
            </a:prstGeom>
            <a:noFill/>
          </p:spPr>
          <p:txBody>
            <a:bodyPr wrap="square" rtlCol="0">
              <a:spAutoFit/>
            </a:bodyPr>
            <a:lstStyle/>
            <a:p>
              <a:pPr algn="r"/>
              <a:r>
                <a:rPr kumimoji="1"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長島＆新堂（</a:t>
              </a:r>
              <a:r>
                <a:rPr kumimoji="1"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rPr>
                <a:t>2002</a:t>
              </a:r>
              <a:r>
                <a:rPr kumimoji="1" lang="ja-JP" altLang="en-US" sz="1600" dirty="0">
                  <a:solidFill>
                    <a:schemeClr val="bg2">
                      <a:lumMod val="25000"/>
                    </a:schemeClr>
                  </a:solidFill>
                  <a:latin typeface="+mj-ea"/>
                  <a:ea typeface="+mj-ea"/>
                </a:rPr>
                <a:t>）</a:t>
              </a:r>
            </a:p>
          </p:txBody>
        </p:sp>
      </p:grpSp>
      <p:sp>
        <p:nvSpPr>
          <p:cNvPr id="23" name="テキスト ボックス 22"/>
          <p:cNvSpPr txBox="1"/>
          <p:nvPr/>
        </p:nvSpPr>
        <p:spPr>
          <a:xfrm>
            <a:off x="1630308" y="5095507"/>
            <a:ext cx="9478210" cy="707886"/>
          </a:xfrm>
          <a:prstGeom prst="rect">
            <a:avLst/>
          </a:prstGeom>
          <a:noFill/>
        </p:spPr>
        <p:txBody>
          <a:bodyPr wrap="squar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価格帯によって消費者行動が異なるため、価格帯別に見ることでオンライン顧客評価の細かい発見ができるのでは</a:t>
            </a:r>
          </a:p>
        </p:txBody>
      </p:sp>
      <p:sp>
        <p:nvSpPr>
          <p:cNvPr id="15" name="二等辺三角形 14">
            <a:extLst>
              <a:ext uri="{FF2B5EF4-FFF2-40B4-BE49-F238E27FC236}">
                <a16:creationId xmlns:a16="http://schemas.microsoft.com/office/drawing/2014/main" id="{AEB1D481-46D5-45F9-821C-77A809094679}"/>
              </a:ext>
            </a:extLst>
          </p:cNvPr>
          <p:cNvSpPr/>
          <p:nvPr/>
        </p:nvSpPr>
        <p:spPr>
          <a:xfrm rot="5400000">
            <a:off x="825696" y="5296311"/>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ボックス 8">
            <a:extLst>
              <a:ext uri="{FF2B5EF4-FFF2-40B4-BE49-F238E27FC236}">
                <a16:creationId xmlns:a16="http://schemas.microsoft.com/office/drawing/2014/main" id="{57E63F7B-221E-4F4B-9E58-1E62CC159CB0}"/>
              </a:ext>
            </a:extLst>
          </p:cNvPr>
          <p:cNvSpPr txBox="1"/>
          <p:nvPr/>
        </p:nvSpPr>
        <p:spPr>
          <a:xfrm>
            <a:off x="3991429" y="3627690"/>
            <a:ext cx="7311205" cy="369332"/>
          </a:xfrm>
          <a:prstGeom prst="rect">
            <a:avLst/>
          </a:prstGeom>
          <a:noFill/>
        </p:spPr>
        <p:txBody>
          <a:bodyPr wrap="square" rtlCol="0">
            <a:spAutoFit/>
          </a:bodyPr>
          <a:lstStyle/>
          <a:p>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＊この研究では高関与を高価格商材、低関与を低価格商材と捉えている</a:t>
            </a:r>
          </a:p>
        </p:txBody>
      </p:sp>
    </p:spTree>
    <p:extLst>
      <p:ext uri="{BB962C8B-B14F-4D97-AF65-F5344CB8AC3E}">
        <p14:creationId xmlns:p14="http://schemas.microsoft.com/office/powerpoint/2010/main" val="6831429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lang="ja-JP" altLang="en-US" dirty="0"/>
              <a:t>１０．仮説導出１　　　　　　　　　</a:t>
            </a:r>
            <a:r>
              <a:rPr lang="ja-JP" altLang="en-US" sz="2000" dirty="0">
                <a:solidFill>
                  <a:srgbClr val="E7E6E6">
                    <a:lumMod val="50000"/>
                  </a:srgbClr>
                </a:solidFill>
              </a:rPr>
              <a:t>オンライン顧客評価＆タグ数</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29</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grpSp>
        <p:nvGrpSpPr>
          <p:cNvPr id="11" name="グループ化 10">
            <a:extLst>
              <a:ext uri="{FF2B5EF4-FFF2-40B4-BE49-F238E27FC236}">
                <a16:creationId xmlns:a16="http://schemas.microsoft.com/office/drawing/2014/main" id="{61EA1D99-9483-47C7-8B90-35046E29DA6B}"/>
              </a:ext>
            </a:extLst>
          </p:cNvPr>
          <p:cNvGrpSpPr/>
          <p:nvPr/>
        </p:nvGrpSpPr>
        <p:grpSpPr>
          <a:xfrm>
            <a:off x="838200" y="1690689"/>
            <a:ext cx="10515600" cy="1891058"/>
            <a:chOff x="838200" y="1690689"/>
            <a:chExt cx="10515600" cy="1891058"/>
          </a:xfrm>
        </p:grpSpPr>
        <p:sp>
          <p:nvSpPr>
            <p:cNvPr id="9" name="四角形: 角を丸くする 8">
              <a:extLst>
                <a:ext uri="{FF2B5EF4-FFF2-40B4-BE49-F238E27FC236}">
                  <a16:creationId xmlns:a16="http://schemas.microsoft.com/office/drawing/2014/main" id="{41BFBA4B-C05A-4690-8AD0-6A32F497C846}"/>
                </a:ext>
              </a:extLst>
            </p:cNvPr>
            <p:cNvSpPr/>
            <p:nvPr/>
          </p:nvSpPr>
          <p:spPr>
            <a:xfrm>
              <a:off x="839788" y="1690689"/>
              <a:ext cx="10514012" cy="1891058"/>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a:extLst>
                <a:ext uri="{FF2B5EF4-FFF2-40B4-BE49-F238E27FC236}">
                  <a16:creationId xmlns:a16="http://schemas.microsoft.com/office/drawing/2014/main" id="{3CF0A734-91CB-4A59-A2FB-802A40C57ABA}"/>
                </a:ext>
              </a:extLst>
            </p:cNvPr>
            <p:cNvSpPr txBox="1"/>
            <p:nvPr/>
          </p:nvSpPr>
          <p:spPr>
            <a:xfrm>
              <a:off x="838200" y="2658417"/>
              <a:ext cx="10280378" cy="923330"/>
            </a:xfrm>
            <a:prstGeom prst="rect">
              <a:avLst/>
            </a:prstGeom>
            <a:noFill/>
          </p:spPr>
          <p:txBody>
            <a:bodyPr wrap="none" rtlCol="0">
              <a:spAutoFit/>
            </a:bodyPr>
            <a:lstStyle/>
            <a:p>
              <a:r>
                <a:rPr lang="ja-JP" altLang="en-US" dirty="0">
                  <a:solidFill>
                    <a:schemeClr val="bg2">
                      <a:lumMod val="25000"/>
                    </a:schemeClr>
                  </a:solidFill>
                </a:rPr>
                <a:t>低価格帯のレストランは安い価格で質の高い料理とサービスを提供することで顧客を引き付けようとする</a:t>
              </a:r>
              <a:endParaRPr lang="en-US" altLang="ja-JP" dirty="0">
                <a:solidFill>
                  <a:schemeClr val="bg2">
                    <a:lumMod val="25000"/>
                  </a:schemeClr>
                </a:solidFill>
              </a:endParaRPr>
            </a:p>
            <a:p>
              <a:r>
                <a:rPr kumimoji="1" lang="ja-JP" altLang="en-US" dirty="0">
                  <a:solidFill>
                    <a:schemeClr val="bg2">
                      <a:lumMod val="25000"/>
                    </a:schemeClr>
                  </a:solidFill>
                </a:rPr>
                <a:t>そのため消費者は低価格帯のレストランにおいて高いコストパフォーマンスを期待している</a:t>
              </a:r>
              <a:endParaRPr kumimoji="1" lang="en-US" altLang="ja-JP" dirty="0">
                <a:solidFill>
                  <a:schemeClr val="bg2">
                    <a:lumMod val="25000"/>
                  </a:schemeClr>
                </a:solidFill>
              </a:endParaRPr>
            </a:p>
            <a:p>
              <a:r>
                <a:rPr lang="ja-JP" altLang="en-US" dirty="0">
                  <a:solidFill>
                    <a:schemeClr val="bg2">
                      <a:lumMod val="25000"/>
                    </a:schemeClr>
                  </a:solidFill>
                </a:rPr>
                <a:t>　　　　　　　　　　　　　　　　　　　　　　　　　　　　　　　　　　　　　　　　　　　　　　　　　　　　　　　</a:t>
              </a:r>
              <a:r>
                <a:rPr lang="en-US" altLang="ja-JP" sz="1600" dirty="0">
                  <a:solidFill>
                    <a:schemeClr val="bg2">
                      <a:lumMod val="25000"/>
                    </a:schemeClr>
                  </a:solidFill>
                </a:rPr>
                <a:t>Ha &amp; Jang</a:t>
              </a:r>
              <a:r>
                <a:rPr lang="ja-JP" altLang="en-US" sz="1600" dirty="0">
                  <a:solidFill>
                    <a:schemeClr val="bg2">
                      <a:lumMod val="25000"/>
                    </a:schemeClr>
                  </a:solidFill>
                </a:rPr>
                <a:t>（</a:t>
              </a:r>
              <a:r>
                <a:rPr lang="en-US" altLang="ja-JP" sz="1600" dirty="0">
                  <a:solidFill>
                    <a:schemeClr val="bg2">
                      <a:lumMod val="25000"/>
                    </a:schemeClr>
                  </a:solidFill>
                </a:rPr>
                <a:t>2012</a:t>
              </a:r>
              <a:r>
                <a:rPr lang="ja-JP" altLang="en-US" sz="1600" dirty="0">
                  <a:solidFill>
                    <a:schemeClr val="bg2">
                      <a:lumMod val="25000"/>
                    </a:schemeClr>
                  </a:solidFill>
                </a:rPr>
                <a:t>）</a:t>
              </a:r>
              <a:endParaRPr kumimoji="1" lang="ja-JP" altLang="en-US" dirty="0">
                <a:solidFill>
                  <a:schemeClr val="bg2">
                    <a:lumMod val="25000"/>
                  </a:schemeClr>
                </a:solidFill>
              </a:endParaRPr>
            </a:p>
          </p:txBody>
        </p:sp>
        <p:sp>
          <p:nvSpPr>
            <p:cNvPr id="8" name="テキスト ボックス 7">
              <a:extLst>
                <a:ext uri="{FF2B5EF4-FFF2-40B4-BE49-F238E27FC236}">
                  <a16:creationId xmlns:a16="http://schemas.microsoft.com/office/drawing/2014/main" id="{57D08CF1-9968-4558-AFCA-55DBC159BADF}"/>
                </a:ext>
              </a:extLst>
            </p:cNvPr>
            <p:cNvSpPr txBox="1"/>
            <p:nvPr/>
          </p:nvSpPr>
          <p:spPr>
            <a:xfrm>
              <a:off x="839788" y="1814203"/>
              <a:ext cx="9951720" cy="646331"/>
            </a:xfrm>
            <a:prstGeom prst="rect">
              <a:avLst/>
            </a:prstGeom>
            <a:noFill/>
          </p:spPr>
          <p:txBody>
            <a:bodyPr wrap="square" rtlCol="0">
              <a:spAutoFit/>
            </a:bodyPr>
            <a:lstStyle/>
            <a:p>
              <a:r>
                <a:rPr kumimoji="1" lang="ja-JP" altLang="en-US" dirty="0">
                  <a:solidFill>
                    <a:schemeClr val="bg2">
                      <a:lumMod val="25000"/>
                    </a:schemeClr>
                  </a:solidFill>
                </a:rPr>
                <a:t>高価格のレストランでは、装飾とアーティファクト・空間レイアウト・周囲条件・食品品質・サービス品質が価格よりも重視されている　　　　　　　　　　　　　　　　　　　　　　　　</a:t>
              </a:r>
              <a:r>
                <a:rPr lang="en-US" altLang="ja-JP" sz="1600" dirty="0" err="1">
                  <a:solidFill>
                    <a:schemeClr val="bg2">
                      <a:lumMod val="25000"/>
                    </a:schemeClr>
                  </a:solidFill>
                  <a:latin typeface="MS PGothic" charset="-128"/>
                  <a:ea typeface="MS PGothic" charset="-128"/>
                  <a:cs typeface="MS PGothic" charset="-128"/>
                </a:rPr>
                <a:t>Sunghyup</a:t>
              </a:r>
              <a:r>
                <a:rPr lang="en-US" altLang="ja-JP" sz="1600" dirty="0">
                  <a:solidFill>
                    <a:schemeClr val="bg2">
                      <a:lumMod val="25000"/>
                    </a:schemeClr>
                  </a:solidFill>
                  <a:latin typeface="MS PGothic" charset="-128"/>
                  <a:ea typeface="MS PGothic" charset="-128"/>
                  <a:cs typeface="MS PGothic" charset="-128"/>
                </a:rPr>
                <a:t> Sean Hyun &amp; </a:t>
              </a:r>
              <a:r>
                <a:rPr lang="en-US" altLang="ja-JP" sz="1600" dirty="0" err="1">
                  <a:solidFill>
                    <a:schemeClr val="bg2">
                      <a:lumMod val="25000"/>
                    </a:schemeClr>
                  </a:solidFill>
                  <a:latin typeface="MS PGothic" charset="-128"/>
                  <a:ea typeface="MS PGothic" charset="-128"/>
                  <a:cs typeface="MS PGothic" charset="-128"/>
                </a:rPr>
                <a:t>Juhee</a:t>
              </a:r>
              <a:r>
                <a:rPr lang="en-US" altLang="ja-JP" sz="1600" dirty="0">
                  <a:solidFill>
                    <a:schemeClr val="bg2">
                      <a:lumMod val="25000"/>
                    </a:schemeClr>
                  </a:solidFill>
                  <a:latin typeface="MS PGothic" charset="-128"/>
                  <a:ea typeface="MS PGothic" charset="-128"/>
                  <a:cs typeface="MS PGothic" charset="-128"/>
                </a:rPr>
                <a:t> Kang(2014)</a:t>
              </a:r>
              <a:endParaRPr lang="ja-JP" altLang="en-US" sz="1600" dirty="0">
                <a:solidFill>
                  <a:schemeClr val="bg2">
                    <a:lumMod val="25000"/>
                  </a:schemeClr>
                </a:solidFill>
                <a:latin typeface="MS PGothic" charset="-128"/>
                <a:ea typeface="MS PGothic" charset="-128"/>
                <a:cs typeface="MS PGothic" charset="-128"/>
              </a:endParaRPr>
            </a:p>
          </p:txBody>
        </p:sp>
      </p:grpSp>
      <p:sp>
        <p:nvSpPr>
          <p:cNvPr id="12" name="テキスト ボックス 11">
            <a:extLst>
              <a:ext uri="{FF2B5EF4-FFF2-40B4-BE49-F238E27FC236}">
                <a16:creationId xmlns:a16="http://schemas.microsoft.com/office/drawing/2014/main" id="{80C1666F-503C-4058-A6B0-DFC932F82721}"/>
              </a:ext>
            </a:extLst>
          </p:cNvPr>
          <p:cNvSpPr txBox="1"/>
          <p:nvPr/>
        </p:nvSpPr>
        <p:spPr>
          <a:xfrm>
            <a:off x="1561839" y="3756282"/>
            <a:ext cx="8507618" cy="400110"/>
          </a:xfrm>
          <a:prstGeom prst="rect">
            <a:avLst/>
          </a:prstGeom>
          <a:noFill/>
        </p:spPr>
        <p:txBody>
          <a:bodyPr wrap="square" rtlCol="0">
            <a:spAutoFit/>
          </a:bodyPr>
          <a:lstStyle/>
          <a:p>
            <a:r>
              <a:rPr kumimoji="1" lang="ja-JP" altLang="en-US" sz="2000" dirty="0">
                <a:solidFill>
                  <a:schemeClr val="bg2">
                    <a:lumMod val="25000"/>
                  </a:schemeClr>
                </a:solidFill>
                <a:latin typeface="MS PGothic" charset="-128"/>
                <a:ea typeface="MS PGothic" charset="-128"/>
                <a:cs typeface="MS PGothic" charset="-128"/>
              </a:rPr>
              <a:t>レストランの価格帯によって、消費者が注目する項目が異なるのではないか？</a:t>
            </a:r>
          </a:p>
        </p:txBody>
      </p:sp>
      <p:sp>
        <p:nvSpPr>
          <p:cNvPr id="13" name="二等辺三角形 12">
            <a:extLst>
              <a:ext uri="{FF2B5EF4-FFF2-40B4-BE49-F238E27FC236}">
                <a16:creationId xmlns:a16="http://schemas.microsoft.com/office/drawing/2014/main" id="{9A229EC8-E0C8-48E1-B35D-BDDA3D8F23FF}"/>
              </a:ext>
            </a:extLst>
          </p:cNvPr>
          <p:cNvSpPr/>
          <p:nvPr/>
        </p:nvSpPr>
        <p:spPr>
          <a:xfrm rot="5400000">
            <a:off x="692309" y="3758217"/>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a:extLst>
              <a:ext uri="{FF2B5EF4-FFF2-40B4-BE49-F238E27FC236}">
                <a16:creationId xmlns:a16="http://schemas.microsoft.com/office/drawing/2014/main" id="{12E8A2E8-2F2E-4360-98B7-C2B0B5338D7A}"/>
              </a:ext>
            </a:extLst>
          </p:cNvPr>
          <p:cNvSpPr txBox="1"/>
          <p:nvPr/>
        </p:nvSpPr>
        <p:spPr>
          <a:xfrm>
            <a:off x="838200" y="4494159"/>
            <a:ext cx="6629400" cy="400110"/>
          </a:xfrm>
          <a:prstGeom prst="rect">
            <a:avLst/>
          </a:prstGeom>
          <a:noFill/>
        </p:spPr>
        <p:txBody>
          <a:bodyPr wrap="squar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オンライン顧客評価の項目に置き換えると以下のようになる</a:t>
            </a:r>
          </a:p>
        </p:txBody>
      </p:sp>
      <p:grpSp>
        <p:nvGrpSpPr>
          <p:cNvPr id="17" name="グループ化 16">
            <a:extLst>
              <a:ext uri="{FF2B5EF4-FFF2-40B4-BE49-F238E27FC236}">
                <a16:creationId xmlns:a16="http://schemas.microsoft.com/office/drawing/2014/main" id="{79667BFC-C53A-4C04-B9BF-4FC8A7317565}"/>
              </a:ext>
            </a:extLst>
          </p:cNvPr>
          <p:cNvGrpSpPr/>
          <p:nvPr/>
        </p:nvGrpSpPr>
        <p:grpSpPr>
          <a:xfrm>
            <a:off x="2253658" y="5010902"/>
            <a:ext cx="7684684" cy="1200329"/>
            <a:chOff x="2139659" y="4949942"/>
            <a:chExt cx="7684684" cy="1200329"/>
          </a:xfrm>
        </p:grpSpPr>
        <p:sp>
          <p:nvSpPr>
            <p:cNvPr id="15" name="テキスト ボックス 14">
              <a:extLst>
                <a:ext uri="{FF2B5EF4-FFF2-40B4-BE49-F238E27FC236}">
                  <a16:creationId xmlns:a16="http://schemas.microsoft.com/office/drawing/2014/main" id="{EF09FE88-0327-4A5E-8C11-5DDA694779AB}"/>
                </a:ext>
              </a:extLst>
            </p:cNvPr>
            <p:cNvSpPr txBox="1"/>
            <p:nvPr/>
          </p:nvSpPr>
          <p:spPr>
            <a:xfrm>
              <a:off x="2139659" y="4949942"/>
              <a:ext cx="4924082" cy="1200329"/>
            </a:xfrm>
            <a:prstGeom prst="rect">
              <a:avLst/>
            </a:prstGeom>
            <a:noFill/>
          </p:spPr>
          <p:txBody>
            <a:bodyPr wrap="square" rtlCol="0">
              <a:spAutoFit/>
            </a:bodyPr>
            <a:lstStyle/>
            <a:p>
              <a:r>
                <a:rPr lang="ja-JP" altLang="en-US" dirty="0">
                  <a:solidFill>
                    <a:srgbClr val="F9393E"/>
                  </a:solidFill>
                  <a:latin typeface="ＭＳ Ｐゴシック" panose="020B0600070205080204" pitchFamily="50" charset="-128"/>
                  <a:ea typeface="ＭＳ Ｐゴシック" panose="020B0600070205080204" pitchFamily="50" charset="-128"/>
                </a:rPr>
                <a:t>高価格帯</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　装飾、アーティファクト、空間レイアウト　　　　　　</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　　　　　　　食品品質　　　　　　　　　　　　　　　　  　　</a:t>
              </a:r>
              <a:endParaRPr kumimoji="1"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　　　　　　　サービス品質</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r>
                <a:rPr lang="ja-JP" altLang="en-US" dirty="0">
                  <a:solidFill>
                    <a:srgbClr val="F9393E"/>
                  </a:solidFill>
                  <a:latin typeface="ＭＳ Ｐゴシック" panose="020B0600070205080204" pitchFamily="50" charset="-128"/>
                  <a:ea typeface="ＭＳ Ｐゴシック" panose="020B0600070205080204" pitchFamily="50" charset="-128"/>
                </a:rPr>
                <a:t>低価格帯</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　高いコストパフォーマンス</a:t>
              </a:r>
            </a:p>
          </p:txBody>
        </p:sp>
        <p:sp>
          <p:nvSpPr>
            <p:cNvPr id="16" name="テキスト ボックス 15">
              <a:extLst>
                <a:ext uri="{FF2B5EF4-FFF2-40B4-BE49-F238E27FC236}">
                  <a16:creationId xmlns:a16="http://schemas.microsoft.com/office/drawing/2014/main" id="{57634F72-4206-48FD-AD13-9286B310940F}"/>
                </a:ext>
              </a:extLst>
            </p:cNvPr>
            <p:cNvSpPr txBox="1"/>
            <p:nvPr/>
          </p:nvSpPr>
          <p:spPr>
            <a:xfrm>
              <a:off x="7063741" y="4949942"/>
              <a:ext cx="2760602" cy="1200329"/>
            </a:xfrm>
            <a:prstGeom prst="rect">
              <a:avLst/>
            </a:prstGeom>
            <a:noFill/>
          </p:spPr>
          <p:txBody>
            <a:bodyPr wrap="square" rtlCol="0">
              <a:spAutoFit/>
            </a:bodyPr>
            <a:lstStyle/>
            <a:p>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　雰囲気</a:t>
              </a:r>
              <a:endParaRPr kumimoji="1"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　味、ドリンク</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　サービス</a:t>
              </a:r>
              <a:endParaRPr kumimoji="1"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　ＣＰ</a:t>
              </a:r>
              <a:endPar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grpSp>
    </p:spTree>
    <p:extLst>
      <p:ext uri="{BB962C8B-B14F-4D97-AF65-F5344CB8AC3E}">
        <p14:creationId xmlns:p14="http://schemas.microsoft.com/office/powerpoint/2010/main" val="3834103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１．はじめに</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t>3</a:t>
            </a:fld>
            <a:endParaRPr kumimoji="1" lang="ja-JP" altLang="en-US"/>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id="{35709462-7CC0-42F4-87EA-602DE0F0EDB3}"/>
              </a:ext>
            </a:extLst>
          </p:cNvPr>
          <p:cNvSpPr txBox="1"/>
          <p:nvPr/>
        </p:nvSpPr>
        <p:spPr>
          <a:xfrm>
            <a:off x="883168" y="3198148"/>
            <a:ext cx="10425663" cy="400110"/>
          </a:xfrm>
          <a:prstGeom prst="rect">
            <a:avLst/>
          </a:prstGeom>
          <a:noFill/>
        </p:spPr>
        <p:txBody>
          <a:bodyPr wrap="square" rtlCol="0">
            <a:spAutoFit/>
          </a:bodyPr>
          <a:lstStyle/>
          <a:p>
            <a:pPr algn="ctr"/>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商品･サービスを購入する際、インターネットの</a:t>
            </a:r>
            <a:r>
              <a:rPr kumimoji="1" lang="ja-JP" altLang="en-US" sz="2000" b="1" dirty="0">
                <a:solidFill>
                  <a:srgbClr val="F9393E"/>
                </a:solidFill>
                <a:latin typeface="ＭＳ Ｐゴシック" panose="020B0600070205080204" pitchFamily="50" charset="-128"/>
                <a:ea typeface="ＭＳ Ｐゴシック" panose="020B0600070205080204" pitchFamily="50" charset="-128"/>
              </a:rPr>
              <a:t>クチコミ</a:t>
            </a:r>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を参考にしていませんか</a:t>
            </a:r>
          </a:p>
        </p:txBody>
      </p:sp>
      <p:pic>
        <p:nvPicPr>
          <p:cNvPr id="15" name="図 14">
            <a:extLst>
              <a:ext uri="{FF2B5EF4-FFF2-40B4-BE49-F238E27FC236}">
                <a16:creationId xmlns:a16="http://schemas.microsoft.com/office/drawing/2014/main" id="{6E463059-E686-4D2D-BCAD-F445614733DA}"/>
              </a:ext>
            </a:extLst>
          </p:cNvPr>
          <p:cNvPicPr>
            <a:picLocks noChangeAspect="1"/>
          </p:cNvPicPr>
          <p:nvPr/>
        </p:nvPicPr>
        <p:blipFill>
          <a:blip r:embed="rId2"/>
          <a:stretch>
            <a:fillRect/>
          </a:stretch>
        </p:blipFill>
        <p:spPr>
          <a:xfrm>
            <a:off x="1928485" y="4941058"/>
            <a:ext cx="8335028" cy="783774"/>
          </a:xfrm>
          <a:prstGeom prst="rect">
            <a:avLst/>
          </a:prstGeom>
        </p:spPr>
      </p:pic>
      <p:cxnSp>
        <p:nvCxnSpPr>
          <p:cNvPr id="19" name="直線コネクタ 18">
            <a:extLst>
              <a:ext uri="{FF2B5EF4-FFF2-40B4-BE49-F238E27FC236}">
                <a16:creationId xmlns:a16="http://schemas.microsoft.com/office/drawing/2014/main" id="{DAAD7B14-AA8D-4101-B8BB-63A81B5A39FC}"/>
              </a:ext>
            </a:extLst>
          </p:cNvPr>
          <p:cNvCxnSpPr/>
          <p:nvPr/>
        </p:nvCxnSpPr>
        <p:spPr>
          <a:xfrm>
            <a:off x="1550669" y="5930583"/>
            <a:ext cx="9090660" cy="0"/>
          </a:xfrm>
          <a:prstGeom prst="line">
            <a:avLst/>
          </a:prstGeom>
          <a:ln w="190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id="{1BF98E97-66E7-4DEE-9FDF-14FEB53D447D}"/>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Tree>
    <p:extLst>
      <p:ext uri="{BB962C8B-B14F-4D97-AF65-F5344CB8AC3E}">
        <p14:creationId xmlns:p14="http://schemas.microsoft.com/office/powerpoint/2010/main" val="12806033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１１．仮説１　　　　　　　　　　　　</a:t>
            </a:r>
            <a:r>
              <a:rPr lang="ja-JP" altLang="en-US" sz="2000" dirty="0">
                <a:solidFill>
                  <a:srgbClr val="E7E6E6">
                    <a:lumMod val="50000"/>
                  </a:srgbClr>
                </a:solidFill>
              </a:rPr>
              <a:t>オンライン顧客評価＆タグ数</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30</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テキスト ボックス 5">
            <a:extLst>
              <a:ext uri="{FF2B5EF4-FFF2-40B4-BE49-F238E27FC236}">
                <a16:creationId xmlns:a16="http://schemas.microsoft.com/office/drawing/2014/main" id="{9E09FEBC-9FE9-48E0-9AEA-A82D08876654}"/>
              </a:ext>
            </a:extLst>
          </p:cNvPr>
          <p:cNvSpPr txBox="1"/>
          <p:nvPr/>
        </p:nvSpPr>
        <p:spPr>
          <a:xfrm>
            <a:off x="838200" y="1690688"/>
            <a:ext cx="3674075" cy="400110"/>
          </a:xfrm>
          <a:prstGeom prst="rect">
            <a:avLst/>
          </a:prstGeom>
          <a:noFill/>
        </p:spPr>
        <p:txBody>
          <a:bodyPr wrap="squar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よって次の仮説を設定する</a:t>
            </a:r>
          </a:p>
        </p:txBody>
      </p:sp>
      <p:grpSp>
        <p:nvGrpSpPr>
          <p:cNvPr id="4" name="グループ化 3">
            <a:extLst>
              <a:ext uri="{FF2B5EF4-FFF2-40B4-BE49-F238E27FC236}">
                <a16:creationId xmlns:a16="http://schemas.microsoft.com/office/drawing/2014/main" id="{E6CE4738-8541-4389-9F76-66755D543085}"/>
              </a:ext>
            </a:extLst>
          </p:cNvPr>
          <p:cNvGrpSpPr/>
          <p:nvPr/>
        </p:nvGrpSpPr>
        <p:grpSpPr>
          <a:xfrm>
            <a:off x="1895170" y="2442077"/>
            <a:ext cx="8401659" cy="2897136"/>
            <a:chOff x="2049780" y="2492747"/>
            <a:chExt cx="8401659" cy="2897136"/>
          </a:xfrm>
        </p:grpSpPr>
        <p:sp>
          <p:nvSpPr>
            <p:cNvPr id="8" name="テキスト ボックス 7">
              <a:extLst>
                <a:ext uri="{FF2B5EF4-FFF2-40B4-BE49-F238E27FC236}">
                  <a16:creationId xmlns:a16="http://schemas.microsoft.com/office/drawing/2014/main" id="{C3A1A4D3-AA42-465F-8C9D-438B7285092C}"/>
                </a:ext>
              </a:extLst>
            </p:cNvPr>
            <p:cNvSpPr txBox="1"/>
            <p:nvPr/>
          </p:nvSpPr>
          <p:spPr>
            <a:xfrm>
              <a:off x="2049780" y="2492747"/>
              <a:ext cx="7818166" cy="400110"/>
            </a:xfrm>
            <a:prstGeom prst="rect">
              <a:avLst/>
            </a:prstGeom>
            <a:noFill/>
          </p:spPr>
          <p:txBody>
            <a:bodyPr wrap="none" rtlCol="0">
              <a:spAutoFit/>
            </a:bodyPr>
            <a:lstStyle/>
            <a:p>
              <a:r>
                <a:rPr kumimoji="1" lang="ja-JP" altLang="en-US" sz="2000" u="sng" dirty="0">
                  <a:solidFill>
                    <a:srgbClr val="FF0000"/>
                  </a:solidFill>
                </a:rPr>
                <a:t>仮説１</a:t>
              </a:r>
              <a:r>
                <a:rPr kumimoji="1" lang="en-US" altLang="ja-JP" sz="2000" u="sng" dirty="0">
                  <a:solidFill>
                    <a:srgbClr val="FF0000"/>
                  </a:solidFill>
                </a:rPr>
                <a:t>a</a:t>
              </a:r>
              <a:r>
                <a:rPr kumimoji="1" lang="ja-JP" altLang="en-US" sz="2000" dirty="0">
                  <a:solidFill>
                    <a:schemeClr val="bg2">
                      <a:lumMod val="25000"/>
                    </a:schemeClr>
                  </a:solidFill>
                </a:rPr>
                <a:t>：味は低価格帯より</a:t>
              </a:r>
              <a:r>
                <a:rPr kumimoji="1" lang="ja-JP" altLang="en-US" sz="2000" b="1" dirty="0">
                  <a:solidFill>
                    <a:schemeClr val="bg2">
                      <a:lumMod val="25000"/>
                    </a:schemeClr>
                  </a:solidFill>
                </a:rPr>
                <a:t>高価格帯</a:t>
              </a:r>
              <a:r>
                <a:rPr kumimoji="1" lang="ja-JP" altLang="en-US" sz="2000" dirty="0">
                  <a:solidFill>
                    <a:schemeClr val="bg2">
                      <a:lumMod val="25000"/>
                    </a:schemeClr>
                  </a:solidFill>
                </a:rPr>
                <a:t>の方が関心度への影響が大きい</a:t>
              </a:r>
            </a:p>
          </p:txBody>
        </p:sp>
        <p:sp>
          <p:nvSpPr>
            <p:cNvPr id="9" name="テキスト ボックス 8">
              <a:extLst>
                <a:ext uri="{FF2B5EF4-FFF2-40B4-BE49-F238E27FC236}">
                  <a16:creationId xmlns:a16="http://schemas.microsoft.com/office/drawing/2014/main" id="{B0028ECB-A9B7-492B-BFCA-A519EA0C4B08}"/>
                </a:ext>
              </a:extLst>
            </p:cNvPr>
            <p:cNvSpPr txBox="1"/>
            <p:nvPr/>
          </p:nvSpPr>
          <p:spPr>
            <a:xfrm>
              <a:off x="2049780" y="3117783"/>
              <a:ext cx="8329524" cy="400110"/>
            </a:xfrm>
            <a:prstGeom prst="rect">
              <a:avLst/>
            </a:prstGeom>
            <a:noFill/>
          </p:spPr>
          <p:txBody>
            <a:bodyPr wrap="none" rtlCol="0">
              <a:spAutoFit/>
            </a:bodyPr>
            <a:lstStyle/>
            <a:p>
              <a:r>
                <a:rPr kumimoji="1" lang="ja-JP" altLang="en-US" sz="2000" u="sng" dirty="0">
                  <a:solidFill>
                    <a:srgbClr val="FF0000"/>
                  </a:solidFill>
                </a:rPr>
                <a:t>仮説１</a:t>
              </a:r>
              <a:r>
                <a:rPr lang="en-US" altLang="ja-JP" sz="2000" u="sng" dirty="0">
                  <a:solidFill>
                    <a:srgbClr val="FF0000"/>
                  </a:solidFill>
                </a:rPr>
                <a:t>b</a:t>
              </a:r>
              <a:r>
                <a:rPr kumimoji="1" lang="ja-JP" altLang="en-US" sz="2000" dirty="0">
                  <a:solidFill>
                    <a:schemeClr val="bg2">
                      <a:lumMod val="25000"/>
                    </a:schemeClr>
                  </a:solidFill>
                </a:rPr>
                <a:t>：サービスは低価格帯より</a:t>
              </a:r>
              <a:r>
                <a:rPr kumimoji="1" lang="ja-JP" altLang="en-US" sz="2000" b="1" dirty="0">
                  <a:solidFill>
                    <a:schemeClr val="bg2">
                      <a:lumMod val="25000"/>
                    </a:schemeClr>
                  </a:solidFill>
                </a:rPr>
                <a:t>高価格帯</a:t>
              </a:r>
              <a:r>
                <a:rPr kumimoji="1" lang="ja-JP" altLang="en-US" sz="2000" dirty="0">
                  <a:solidFill>
                    <a:schemeClr val="bg2">
                      <a:lumMod val="25000"/>
                    </a:schemeClr>
                  </a:solidFill>
                </a:rPr>
                <a:t>の方が関心度への影響が大きい</a:t>
              </a:r>
            </a:p>
          </p:txBody>
        </p:sp>
        <p:sp>
          <p:nvSpPr>
            <p:cNvPr id="10" name="テキスト ボックス 9">
              <a:extLst>
                <a:ext uri="{FF2B5EF4-FFF2-40B4-BE49-F238E27FC236}">
                  <a16:creationId xmlns:a16="http://schemas.microsoft.com/office/drawing/2014/main" id="{F387F90D-20F0-4D4E-A463-37061FBA93BD}"/>
                </a:ext>
              </a:extLst>
            </p:cNvPr>
            <p:cNvSpPr txBox="1"/>
            <p:nvPr/>
          </p:nvSpPr>
          <p:spPr>
            <a:xfrm>
              <a:off x="2049780" y="3742819"/>
              <a:ext cx="8263801" cy="400110"/>
            </a:xfrm>
            <a:prstGeom prst="rect">
              <a:avLst/>
            </a:prstGeom>
            <a:noFill/>
          </p:spPr>
          <p:txBody>
            <a:bodyPr wrap="none" rtlCol="0">
              <a:spAutoFit/>
            </a:bodyPr>
            <a:lstStyle/>
            <a:p>
              <a:r>
                <a:rPr kumimoji="1" lang="ja-JP" altLang="en-US" sz="2000" u="sng" dirty="0">
                  <a:solidFill>
                    <a:srgbClr val="FF0000"/>
                  </a:solidFill>
                </a:rPr>
                <a:t>仮説１</a:t>
              </a:r>
              <a:r>
                <a:rPr lang="en-US" altLang="ja-JP" sz="2000" u="sng" dirty="0">
                  <a:solidFill>
                    <a:srgbClr val="FF0000"/>
                  </a:solidFill>
                </a:rPr>
                <a:t>c</a:t>
              </a:r>
              <a:r>
                <a:rPr kumimoji="1" lang="ja-JP" altLang="en-US" sz="2000" dirty="0">
                  <a:solidFill>
                    <a:schemeClr val="bg2">
                      <a:lumMod val="25000"/>
                    </a:schemeClr>
                  </a:solidFill>
                </a:rPr>
                <a:t>：雰囲気は低価格帯より</a:t>
              </a:r>
              <a:r>
                <a:rPr kumimoji="1" lang="ja-JP" altLang="en-US" sz="2000" b="1" dirty="0">
                  <a:solidFill>
                    <a:schemeClr val="bg2">
                      <a:lumMod val="25000"/>
                    </a:schemeClr>
                  </a:solidFill>
                </a:rPr>
                <a:t>高価格帯</a:t>
              </a:r>
              <a:r>
                <a:rPr kumimoji="1" lang="ja-JP" altLang="en-US" sz="2000" dirty="0">
                  <a:solidFill>
                    <a:schemeClr val="bg2">
                      <a:lumMod val="25000"/>
                    </a:schemeClr>
                  </a:solidFill>
                </a:rPr>
                <a:t>の方が関心度への影響が大きい</a:t>
              </a:r>
            </a:p>
          </p:txBody>
        </p:sp>
        <p:sp>
          <p:nvSpPr>
            <p:cNvPr id="11" name="テキスト ボックス 10">
              <a:extLst>
                <a:ext uri="{FF2B5EF4-FFF2-40B4-BE49-F238E27FC236}">
                  <a16:creationId xmlns:a16="http://schemas.microsoft.com/office/drawing/2014/main" id="{6BB76E9C-4CE7-4F5E-B4FF-90BCEE8E41C2}"/>
                </a:ext>
              </a:extLst>
            </p:cNvPr>
            <p:cNvSpPr txBox="1"/>
            <p:nvPr/>
          </p:nvSpPr>
          <p:spPr>
            <a:xfrm>
              <a:off x="2049780" y="4366296"/>
              <a:ext cx="7661072" cy="400110"/>
            </a:xfrm>
            <a:prstGeom prst="rect">
              <a:avLst/>
            </a:prstGeom>
            <a:noFill/>
          </p:spPr>
          <p:txBody>
            <a:bodyPr wrap="none" rtlCol="0">
              <a:spAutoFit/>
            </a:bodyPr>
            <a:lstStyle/>
            <a:p>
              <a:r>
                <a:rPr kumimoji="1" lang="ja-JP" altLang="en-US" sz="2000" u="sng" dirty="0">
                  <a:solidFill>
                    <a:srgbClr val="FF0000"/>
                  </a:solidFill>
                </a:rPr>
                <a:t>仮説１</a:t>
              </a:r>
              <a:r>
                <a:rPr lang="en-US" altLang="ja-JP" sz="2000" u="sng" dirty="0">
                  <a:solidFill>
                    <a:srgbClr val="FF0000"/>
                  </a:solidFill>
                </a:rPr>
                <a:t>d</a:t>
              </a:r>
              <a:r>
                <a:rPr kumimoji="1" lang="ja-JP" altLang="en-US" sz="2000" dirty="0">
                  <a:solidFill>
                    <a:schemeClr val="bg2">
                      <a:lumMod val="25000"/>
                    </a:schemeClr>
                  </a:solidFill>
                </a:rPr>
                <a:t>：</a:t>
              </a:r>
              <a:r>
                <a:rPr lang="en-US" altLang="ja-JP" sz="2000" dirty="0">
                  <a:solidFill>
                    <a:schemeClr val="bg2">
                      <a:lumMod val="25000"/>
                    </a:schemeClr>
                  </a:solidFill>
                </a:rPr>
                <a:t>CP</a:t>
              </a:r>
              <a:r>
                <a:rPr kumimoji="1" lang="ja-JP" altLang="en-US" sz="2000" dirty="0">
                  <a:solidFill>
                    <a:schemeClr val="bg2">
                      <a:lumMod val="25000"/>
                    </a:schemeClr>
                  </a:solidFill>
                </a:rPr>
                <a:t>は高価格帯より</a:t>
              </a:r>
              <a:r>
                <a:rPr kumimoji="1" lang="ja-JP" altLang="en-US" sz="2000" b="1" dirty="0">
                  <a:solidFill>
                    <a:schemeClr val="bg2">
                      <a:lumMod val="25000"/>
                    </a:schemeClr>
                  </a:solidFill>
                </a:rPr>
                <a:t>低価格帯</a:t>
              </a:r>
              <a:r>
                <a:rPr kumimoji="1" lang="ja-JP" altLang="en-US" sz="2000" dirty="0">
                  <a:solidFill>
                    <a:schemeClr val="bg2">
                      <a:lumMod val="25000"/>
                    </a:schemeClr>
                  </a:solidFill>
                </a:rPr>
                <a:t>の方が関心度への影響が大きい</a:t>
              </a:r>
            </a:p>
          </p:txBody>
        </p:sp>
        <p:sp>
          <p:nvSpPr>
            <p:cNvPr id="12" name="テキスト ボックス 11">
              <a:extLst>
                <a:ext uri="{FF2B5EF4-FFF2-40B4-BE49-F238E27FC236}">
                  <a16:creationId xmlns:a16="http://schemas.microsoft.com/office/drawing/2014/main" id="{FE1E7D51-3398-411C-8AE8-EB277EC53F30}"/>
                </a:ext>
              </a:extLst>
            </p:cNvPr>
            <p:cNvSpPr txBox="1"/>
            <p:nvPr/>
          </p:nvSpPr>
          <p:spPr>
            <a:xfrm>
              <a:off x="2049780" y="4989773"/>
              <a:ext cx="8401659" cy="400110"/>
            </a:xfrm>
            <a:prstGeom prst="rect">
              <a:avLst/>
            </a:prstGeom>
            <a:noFill/>
          </p:spPr>
          <p:txBody>
            <a:bodyPr wrap="none" rtlCol="0">
              <a:spAutoFit/>
            </a:bodyPr>
            <a:lstStyle/>
            <a:p>
              <a:r>
                <a:rPr kumimoji="1" lang="ja-JP" altLang="en-US" sz="2000" u="sng" dirty="0">
                  <a:solidFill>
                    <a:srgbClr val="FF0000"/>
                  </a:solidFill>
                </a:rPr>
                <a:t>仮説１</a:t>
              </a:r>
              <a:r>
                <a:rPr lang="en-US" altLang="ja-JP" sz="2000" u="sng" dirty="0">
                  <a:solidFill>
                    <a:srgbClr val="FF0000"/>
                  </a:solidFill>
                </a:rPr>
                <a:t>e</a:t>
              </a:r>
              <a:r>
                <a:rPr kumimoji="1" lang="ja-JP" altLang="en-US" sz="2000" dirty="0">
                  <a:solidFill>
                    <a:schemeClr val="bg2">
                      <a:lumMod val="25000"/>
                    </a:schemeClr>
                  </a:solidFill>
                </a:rPr>
                <a:t>：ドリンクは低価格帯より</a:t>
              </a:r>
              <a:r>
                <a:rPr kumimoji="1" lang="ja-JP" altLang="en-US" sz="2000" b="1" dirty="0">
                  <a:solidFill>
                    <a:schemeClr val="bg2">
                      <a:lumMod val="25000"/>
                    </a:schemeClr>
                  </a:solidFill>
                </a:rPr>
                <a:t>高価格帯</a:t>
              </a:r>
              <a:r>
                <a:rPr kumimoji="1" lang="ja-JP" altLang="en-US" sz="2000" dirty="0">
                  <a:solidFill>
                    <a:schemeClr val="bg2">
                      <a:lumMod val="25000"/>
                    </a:schemeClr>
                  </a:solidFill>
                </a:rPr>
                <a:t>の方が関心度への影響が大きい</a:t>
              </a:r>
            </a:p>
          </p:txBody>
        </p:sp>
      </p:grpSp>
      <p:pic>
        <p:nvPicPr>
          <p:cNvPr id="13" name="図 12">
            <a:extLst>
              <a:ext uri="{FF2B5EF4-FFF2-40B4-BE49-F238E27FC236}">
                <a16:creationId xmlns:a16="http://schemas.microsoft.com/office/drawing/2014/main" id="{503DFF50-A4E9-4981-A7D4-C2B9768933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3336" y="5263097"/>
            <a:ext cx="1340038" cy="1064578"/>
          </a:xfrm>
          <a:prstGeom prst="rect">
            <a:avLst/>
          </a:prstGeom>
        </p:spPr>
      </p:pic>
      <p:sp>
        <p:nvSpPr>
          <p:cNvPr id="14" name="テキスト ボックス 13">
            <a:extLst>
              <a:ext uri="{FF2B5EF4-FFF2-40B4-BE49-F238E27FC236}">
                <a16:creationId xmlns:a16="http://schemas.microsoft.com/office/drawing/2014/main" id="{0CDBBF91-7610-4829-B8E9-545EB9B4EC52}"/>
              </a:ext>
            </a:extLst>
          </p:cNvPr>
          <p:cNvSpPr txBox="1"/>
          <p:nvPr/>
        </p:nvSpPr>
        <p:spPr>
          <a:xfrm>
            <a:off x="2653811" y="5958343"/>
            <a:ext cx="6884377" cy="369332"/>
          </a:xfrm>
          <a:prstGeom prst="rect">
            <a:avLst/>
          </a:prstGeom>
          <a:noFill/>
        </p:spPr>
        <p:txBody>
          <a:bodyPr wrap="square" rtlCol="0">
            <a:spAutoFit/>
          </a:bodyPr>
          <a:lstStyle/>
          <a:p>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＊本研究では関心度を測る指標として、クチコミのタグ数を使用する</a:t>
            </a:r>
          </a:p>
        </p:txBody>
      </p:sp>
    </p:spTree>
    <p:extLst>
      <p:ext uri="{BB962C8B-B14F-4D97-AF65-F5344CB8AC3E}">
        <p14:creationId xmlns:p14="http://schemas.microsoft.com/office/powerpoint/2010/main" val="13372651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a:t>
            </a:r>
            <a:r>
              <a:rPr lang="ja-JP" altLang="en-US" dirty="0"/>
              <a:t>１．</a:t>
            </a:r>
            <a:r>
              <a:rPr kumimoji="1" lang="ja-JP" altLang="en-US" dirty="0">
                <a:latin typeface="ＭＳ Ｐゴシック" panose="020B0600070205080204" pitchFamily="50" charset="-128"/>
                <a:ea typeface="ＭＳ Ｐゴシック" panose="020B0600070205080204" pitchFamily="50" charset="-128"/>
              </a:rPr>
              <a:t>仮説１　</a:t>
            </a:r>
            <a:r>
              <a:rPr kumimoji="1" lang="en-US" altLang="ja-JP" sz="2400" dirty="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検証概要</a:t>
            </a:r>
            <a:r>
              <a:rPr kumimoji="1" lang="en-US" altLang="ja-JP" sz="2400" dirty="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　　　　　　　　　　　　　</a:t>
            </a:r>
            <a:r>
              <a:rPr lang="ja-JP" altLang="en-US" sz="2000" dirty="0">
                <a:solidFill>
                  <a:srgbClr val="E7E6E6">
                    <a:lumMod val="50000"/>
                  </a:srgbClr>
                </a:solidFill>
              </a:rPr>
              <a:t>オンライン顧客評価＆タグ数</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3E36C0-A533-4755-87FE-2511BEDDB288}" type="slidenum">
              <a:rPr kumimoji="1" lang="ja-JP" altLang="en-US" sz="1200" b="0" i="0" u="none" strike="noStrike" kern="1200" cap="none" spc="0" normalizeH="0" baseline="0" noProof="0" smtClean="0">
                <a:ln>
                  <a:noFill/>
                </a:ln>
                <a:solidFill>
                  <a:srgbClr val="E7E6E6">
                    <a:lumMod val="25000"/>
                  </a:srgbClr>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1200" b="0" i="0" u="none" strike="noStrike" kern="1200" cap="none" spc="0" normalizeH="0" baseline="0" noProof="0" dirty="0">
              <a:ln>
                <a:noFill/>
              </a:ln>
              <a:solidFill>
                <a:srgbClr val="E7E6E6">
                  <a:lumMod val="25000"/>
                </a:srgbClr>
              </a:solidFill>
              <a:effectLst/>
              <a:uLnTx/>
              <a:uFillTx/>
              <a:latin typeface="Calibri" panose="020F0502020204030204"/>
              <a:ea typeface="ＭＳ Ｐゴシック" panose="020B0600070205080204" pitchFamily="34" charset="-128"/>
              <a:cs typeface="+mn-cs"/>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E7E6E6">
                    <a:lumMod val="25000"/>
                  </a:srgbClr>
                </a:solidFill>
                <a:effectLst/>
                <a:uLnTx/>
                <a:uFillTx/>
                <a:latin typeface="Calibri" panose="020F0502020204030204"/>
                <a:ea typeface="ＭＳ Ｐゴシック" panose="020B0600070205080204" pitchFamily="34" charset="-128"/>
                <a:cs typeface="+mn-cs"/>
              </a:rPr>
              <a:t>ｅクチコミの有効性</a:t>
            </a:r>
          </a:p>
        </p:txBody>
      </p:sp>
      <p:sp>
        <p:nvSpPr>
          <p:cNvPr id="16" name="テキスト ボックス 15">
            <a:extLst>
              <a:ext uri="{FF2B5EF4-FFF2-40B4-BE49-F238E27FC236}">
                <a16:creationId xmlns:a16="http://schemas.microsoft.com/office/drawing/2014/main" id="{51331F11-5121-47A1-BD1C-362D6EAA992A}"/>
              </a:ext>
            </a:extLst>
          </p:cNvPr>
          <p:cNvSpPr txBox="1"/>
          <p:nvPr/>
        </p:nvSpPr>
        <p:spPr>
          <a:xfrm>
            <a:off x="838200" y="1690688"/>
            <a:ext cx="1210588"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srgbClr val="E7E6E6">
                    <a:lumMod val="25000"/>
                  </a:srgbClr>
                </a:solidFill>
                <a:effectLst/>
                <a:uLnTx/>
                <a:uFillTx/>
                <a:latin typeface="Calibri" panose="020F0502020204030204"/>
                <a:ea typeface="ＭＳ Ｐゴシック" panose="020B0600070205080204" pitchFamily="34" charset="-128"/>
                <a:cs typeface="+mn-cs"/>
              </a:rPr>
              <a:t>検証概要</a:t>
            </a:r>
          </a:p>
        </p:txBody>
      </p:sp>
      <p:sp>
        <p:nvSpPr>
          <p:cNvPr id="17" name="テキスト ボックス 16">
            <a:extLst>
              <a:ext uri="{FF2B5EF4-FFF2-40B4-BE49-F238E27FC236}">
                <a16:creationId xmlns:a16="http://schemas.microsoft.com/office/drawing/2014/main" id="{E906FA06-C209-4E4D-8852-2F74C01DDC29}"/>
              </a:ext>
            </a:extLst>
          </p:cNvPr>
          <p:cNvSpPr txBox="1"/>
          <p:nvPr/>
        </p:nvSpPr>
        <p:spPr>
          <a:xfrm>
            <a:off x="2048788" y="5324375"/>
            <a:ext cx="872064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E7E6E6">
                    <a:lumMod val="25000"/>
                  </a:srgbClr>
                </a:solidFill>
                <a:effectLst/>
                <a:uLnTx/>
                <a:uFillTx/>
                <a:latin typeface="ＭＳ Ｐゴシック" panose="020B0600070205080204" pitchFamily="50" charset="-128"/>
                <a:ea typeface="ＭＳ Ｐゴシック" panose="020B0600070205080204" pitchFamily="50" charset="-128"/>
                <a:cs typeface="+mn-cs"/>
              </a:rPr>
              <a:t>＊タグ数・各項目の評価・件数・標準偏差は自然対数に変換</a:t>
            </a:r>
            <a:endParaRPr kumimoji="1" lang="en-US" altLang="ja-JP" sz="1800" b="0" i="0" u="none" strike="noStrike" kern="1200" cap="none" spc="0" normalizeH="0" baseline="0" noProof="0" dirty="0">
              <a:ln>
                <a:noFill/>
              </a:ln>
              <a:solidFill>
                <a:srgbClr val="E7E6E6">
                  <a:lumMod val="25000"/>
                </a:srgbClr>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E7E6E6">
                    <a:lumMod val="25000"/>
                  </a:srgbClr>
                </a:solidFill>
                <a:effectLst/>
                <a:uLnTx/>
                <a:uFillTx/>
                <a:latin typeface="ＭＳ Ｐゴシック" panose="020B0600070205080204" pitchFamily="50" charset="-128"/>
                <a:ea typeface="ＭＳ Ｐゴシック" panose="020B0600070205080204" pitchFamily="50" charset="-128"/>
                <a:cs typeface="+mn-cs"/>
              </a:rPr>
              <a:t>　　コントロール変数はクチコミ件数の程度や個人評価のばらつきを考慮するためのもの</a:t>
            </a:r>
            <a:endParaRPr kumimoji="1" lang="en-US" altLang="ja-JP" sz="1800" b="0" i="0" u="none" strike="noStrike" kern="1200" cap="none" spc="0" normalizeH="0" baseline="0" noProof="0" dirty="0">
              <a:ln>
                <a:noFill/>
              </a:ln>
              <a:solidFill>
                <a:srgbClr val="E7E6E6">
                  <a:lumMod val="25000"/>
                </a:srgbClr>
              </a:solidFill>
              <a:effectLst/>
              <a:uLnTx/>
              <a:uFillTx/>
              <a:latin typeface="ＭＳ Ｐゴシック" panose="020B0600070205080204" pitchFamily="50" charset="-128"/>
              <a:ea typeface="ＭＳ Ｐゴシック" panose="020B0600070205080204" pitchFamily="50" charset="-128"/>
              <a:cs typeface="+mn-cs"/>
            </a:endParaRPr>
          </a:p>
        </p:txBody>
      </p:sp>
      <p:pic>
        <p:nvPicPr>
          <p:cNvPr id="4" name="図 3">
            <a:extLst>
              <a:ext uri="{FF2B5EF4-FFF2-40B4-BE49-F238E27FC236}">
                <a16:creationId xmlns:a16="http://schemas.microsoft.com/office/drawing/2014/main" id="{C91D94B3-9934-47C4-800E-1F3929BCD05B}"/>
              </a:ext>
            </a:extLst>
          </p:cNvPr>
          <p:cNvPicPr>
            <a:picLocks noChangeAspect="1"/>
          </p:cNvPicPr>
          <p:nvPr/>
        </p:nvPicPr>
        <p:blipFill>
          <a:blip r:embed="rId2"/>
          <a:stretch>
            <a:fillRect/>
          </a:stretch>
        </p:blipFill>
        <p:spPr>
          <a:xfrm>
            <a:off x="2048788" y="2356545"/>
            <a:ext cx="7562709" cy="2948304"/>
          </a:xfrm>
          <a:prstGeom prst="rect">
            <a:avLst/>
          </a:prstGeom>
        </p:spPr>
      </p:pic>
    </p:spTree>
    <p:extLst>
      <p:ext uri="{BB962C8B-B14F-4D97-AF65-F5344CB8AC3E}">
        <p14:creationId xmlns:p14="http://schemas.microsoft.com/office/powerpoint/2010/main" val="33171293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１１．仮説１　</a:t>
            </a:r>
            <a:r>
              <a:rPr kumimoji="1" lang="en-US" altLang="ja-JP" sz="2400" dirty="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変数の説明</a:t>
            </a:r>
            <a:r>
              <a:rPr kumimoji="1" lang="en-US" altLang="ja-JP" sz="2400" dirty="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　　　　　　　　　　　　</a:t>
            </a:r>
            <a:r>
              <a:rPr lang="ja-JP" altLang="en-US" sz="2000" dirty="0">
                <a:solidFill>
                  <a:srgbClr val="E7E6E6">
                    <a:lumMod val="50000"/>
                  </a:srgbClr>
                </a:solidFill>
              </a:rPr>
              <a:t>オンライン顧客評価＆タグ数</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32</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29" name="テキスト ボックス 28">
            <a:extLst>
              <a:ext uri="{FF2B5EF4-FFF2-40B4-BE49-F238E27FC236}">
                <a16:creationId xmlns:a16="http://schemas.microsoft.com/office/drawing/2014/main" id="{A4DB087D-F8BB-4FC9-AAB5-5808377C8BF8}"/>
              </a:ext>
            </a:extLst>
          </p:cNvPr>
          <p:cNvSpPr txBox="1"/>
          <p:nvPr/>
        </p:nvSpPr>
        <p:spPr>
          <a:xfrm>
            <a:off x="838200" y="1685628"/>
            <a:ext cx="4725974" cy="400110"/>
          </a:xfrm>
          <a:prstGeom prst="rect">
            <a:avLst/>
          </a:prstGeom>
          <a:noFill/>
        </p:spPr>
        <p:txBody>
          <a:bodyPr wrap="non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な</a:t>
            </a:r>
            <a:r>
              <a:rPr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ぜ変数を</a:t>
            </a:r>
            <a:r>
              <a:rPr lang="en-US" altLang="ja-JP" sz="2000" dirty="0">
                <a:solidFill>
                  <a:schemeClr val="bg2">
                    <a:lumMod val="25000"/>
                  </a:schemeClr>
                </a:solidFill>
                <a:latin typeface="ＭＳ Ｐゴシック" panose="020B0600070205080204" pitchFamily="50" charset="-128"/>
                <a:ea typeface="ＭＳ Ｐゴシック" panose="020B0600070205080204" pitchFamily="50" charset="-128"/>
              </a:rPr>
              <a:t>log</a:t>
            </a:r>
            <a:r>
              <a:rPr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（自然対数）に変換するのか</a:t>
            </a:r>
            <a:endParaRPr kumimoji="1" lang="en-US" altLang="ja-JP" sz="200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23" name="テキスト ボックス 22">
            <a:extLst>
              <a:ext uri="{FF2B5EF4-FFF2-40B4-BE49-F238E27FC236}">
                <a16:creationId xmlns:a16="http://schemas.microsoft.com/office/drawing/2014/main" id="{3F190C0D-8803-42F9-96FE-33B3E2175503}"/>
              </a:ext>
            </a:extLst>
          </p:cNvPr>
          <p:cNvSpPr txBox="1"/>
          <p:nvPr/>
        </p:nvSpPr>
        <p:spPr>
          <a:xfrm>
            <a:off x="3764280" y="3596273"/>
            <a:ext cx="184731" cy="400110"/>
          </a:xfrm>
          <a:prstGeom prst="rect">
            <a:avLst/>
          </a:prstGeom>
          <a:noFill/>
        </p:spPr>
        <p:txBody>
          <a:bodyPr wrap="none" rtlCol="0">
            <a:spAutoFit/>
          </a:bodyPr>
          <a:lstStyle/>
          <a:p>
            <a:endParaRPr kumimoji="1" lang="en-US" altLang="ja-JP" sz="2000" dirty="0">
              <a:solidFill>
                <a:schemeClr val="bg2">
                  <a:lumMod val="25000"/>
                </a:schemeClr>
              </a:solidFill>
            </a:endParaRPr>
          </a:p>
        </p:txBody>
      </p:sp>
      <p:grpSp>
        <p:nvGrpSpPr>
          <p:cNvPr id="36" name="グループ化 35">
            <a:extLst>
              <a:ext uri="{FF2B5EF4-FFF2-40B4-BE49-F238E27FC236}">
                <a16:creationId xmlns:a16="http://schemas.microsoft.com/office/drawing/2014/main" id="{AD54C574-FA97-4303-8D91-C5A850189CBF}"/>
              </a:ext>
            </a:extLst>
          </p:cNvPr>
          <p:cNvGrpSpPr/>
          <p:nvPr/>
        </p:nvGrpSpPr>
        <p:grpSpPr>
          <a:xfrm>
            <a:off x="838200" y="2462072"/>
            <a:ext cx="10515600" cy="1497398"/>
            <a:chOff x="826921" y="2438707"/>
            <a:chExt cx="10515600" cy="1497398"/>
          </a:xfrm>
        </p:grpSpPr>
        <p:sp>
          <p:nvSpPr>
            <p:cNvPr id="9" name="テキスト ボックス 8">
              <a:extLst>
                <a:ext uri="{FF2B5EF4-FFF2-40B4-BE49-F238E27FC236}">
                  <a16:creationId xmlns:a16="http://schemas.microsoft.com/office/drawing/2014/main" id="{AD97F9A7-3B91-4A7F-A900-B72A227DE3DF}"/>
                </a:ext>
              </a:extLst>
            </p:cNvPr>
            <p:cNvSpPr txBox="1"/>
            <p:nvPr/>
          </p:nvSpPr>
          <p:spPr>
            <a:xfrm>
              <a:off x="2495227" y="3262132"/>
              <a:ext cx="8188460" cy="646331"/>
            </a:xfrm>
            <a:prstGeom prst="rect">
              <a:avLst/>
            </a:prstGeom>
            <a:noFill/>
          </p:spPr>
          <p:txBody>
            <a:bodyPr wrap="none" rtlCol="0">
              <a:spAutoFit/>
            </a:bodyPr>
            <a:lstStyle/>
            <a:p>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しかし、石田（</a:t>
              </a:r>
              <a:r>
                <a:rPr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2018</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）の研究からも分かるようにクチコミには非線形の関係が成り立つ</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データをそのまま線形モデルで分析すると正確な結果が得られない</a:t>
              </a:r>
            </a:p>
          </p:txBody>
        </p:sp>
        <p:grpSp>
          <p:nvGrpSpPr>
            <p:cNvPr id="33" name="グループ化 32">
              <a:extLst>
                <a:ext uri="{FF2B5EF4-FFF2-40B4-BE49-F238E27FC236}">
                  <a16:creationId xmlns:a16="http://schemas.microsoft.com/office/drawing/2014/main" id="{83BCE0DA-03BB-4339-840F-3D273508CCF7}"/>
                </a:ext>
              </a:extLst>
            </p:cNvPr>
            <p:cNvGrpSpPr/>
            <p:nvPr/>
          </p:nvGrpSpPr>
          <p:grpSpPr>
            <a:xfrm>
              <a:off x="826921" y="2438707"/>
              <a:ext cx="10515600" cy="1497398"/>
              <a:chOff x="826921" y="2438707"/>
              <a:chExt cx="10515600" cy="1497398"/>
            </a:xfrm>
          </p:grpSpPr>
          <p:pic>
            <p:nvPicPr>
              <p:cNvPr id="31" name="図 30">
                <a:extLst>
                  <a:ext uri="{FF2B5EF4-FFF2-40B4-BE49-F238E27FC236}">
                    <a16:creationId xmlns:a16="http://schemas.microsoft.com/office/drawing/2014/main" id="{7DAE960C-BD1F-45EB-A1A1-823AC9737378}"/>
                  </a:ext>
                </a:extLst>
              </p:cNvPr>
              <p:cNvPicPr>
                <a:picLocks noChangeAspect="1"/>
              </p:cNvPicPr>
              <p:nvPr/>
            </p:nvPicPr>
            <p:blipFill>
              <a:blip r:embed="rId2"/>
              <a:stretch>
                <a:fillRect/>
              </a:stretch>
            </p:blipFill>
            <p:spPr>
              <a:xfrm>
                <a:off x="826921" y="2438707"/>
                <a:ext cx="1678902" cy="1497398"/>
              </a:xfrm>
              <a:prstGeom prst="rect">
                <a:avLst/>
              </a:prstGeom>
            </p:spPr>
          </p:pic>
          <p:sp>
            <p:nvSpPr>
              <p:cNvPr id="32" name="テキスト ボックス 31">
                <a:extLst>
                  <a:ext uri="{FF2B5EF4-FFF2-40B4-BE49-F238E27FC236}">
                    <a16:creationId xmlns:a16="http://schemas.microsoft.com/office/drawing/2014/main" id="{0D8088D1-95F8-4A8F-AB0B-9439CC39DA24}"/>
                  </a:ext>
                </a:extLst>
              </p:cNvPr>
              <p:cNvSpPr txBox="1"/>
              <p:nvPr/>
            </p:nvSpPr>
            <p:spPr>
              <a:xfrm>
                <a:off x="2495227" y="2461391"/>
                <a:ext cx="8847294" cy="646331"/>
              </a:xfrm>
              <a:prstGeom prst="rect">
                <a:avLst/>
              </a:prstGeom>
              <a:noFill/>
            </p:spPr>
            <p:txBody>
              <a:bodyPr wrap="none" rtlCol="0">
                <a:spAutoFit/>
              </a:bodyPr>
              <a:lstStyle/>
              <a:p>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回帰分析では、左図の線形モデルのように</a:t>
                </a:r>
                <a:endParaRPr kumimoji="1"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目的変数と説明変数には線形（直線）の関係があるという前提に行われている場合が多い</a:t>
                </a:r>
              </a:p>
            </p:txBody>
          </p:sp>
        </p:grpSp>
      </p:grpSp>
      <p:sp>
        <p:nvSpPr>
          <p:cNvPr id="35" name="テキスト ボックス 34">
            <a:extLst>
              <a:ext uri="{FF2B5EF4-FFF2-40B4-BE49-F238E27FC236}">
                <a16:creationId xmlns:a16="http://schemas.microsoft.com/office/drawing/2014/main" id="{B3FB9A51-C72C-4A7B-BB1C-26CF2CF3D01E}"/>
              </a:ext>
            </a:extLst>
          </p:cNvPr>
          <p:cNvSpPr txBox="1"/>
          <p:nvPr/>
        </p:nvSpPr>
        <p:spPr>
          <a:xfrm>
            <a:off x="1484810" y="4889345"/>
            <a:ext cx="8596449" cy="400110"/>
          </a:xfrm>
          <a:prstGeom prst="rect">
            <a:avLst/>
          </a:prstGeom>
          <a:noFill/>
        </p:spPr>
        <p:txBody>
          <a:bodyPr wrap="squar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そのため変数を</a:t>
            </a:r>
            <a:r>
              <a:rPr kumimoji="1" lang="en-US" altLang="ja-JP" sz="2000" dirty="0">
                <a:solidFill>
                  <a:schemeClr val="bg2">
                    <a:lumMod val="25000"/>
                  </a:schemeClr>
                </a:solidFill>
                <a:latin typeface="ＭＳ Ｐゴシック" panose="020B0600070205080204" pitchFamily="50" charset="-128"/>
                <a:ea typeface="ＭＳ Ｐゴシック" panose="020B0600070205080204" pitchFamily="50" charset="-128"/>
              </a:rPr>
              <a:t>log</a:t>
            </a:r>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に変換</a:t>
            </a:r>
            <a:r>
              <a:rPr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し</a:t>
            </a:r>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弾力性を一定とすることで線形に近いモデル</a:t>
            </a:r>
            <a:r>
              <a:rPr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になる</a:t>
            </a:r>
            <a:endPar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16" name="二等辺三角形 15">
            <a:extLst>
              <a:ext uri="{FF2B5EF4-FFF2-40B4-BE49-F238E27FC236}">
                <a16:creationId xmlns:a16="http://schemas.microsoft.com/office/drawing/2014/main" id="{F97C810A-D126-469B-B719-75EE4A048250}"/>
              </a:ext>
            </a:extLst>
          </p:cNvPr>
          <p:cNvSpPr/>
          <p:nvPr/>
        </p:nvSpPr>
        <p:spPr>
          <a:xfrm rot="5400000">
            <a:off x="707550" y="4891281"/>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テキスト ボックス 3">
            <a:extLst>
              <a:ext uri="{FF2B5EF4-FFF2-40B4-BE49-F238E27FC236}">
                <a16:creationId xmlns:a16="http://schemas.microsoft.com/office/drawing/2014/main" id="{0953FFE7-AA3E-47E6-A982-EAAA063EC29B}"/>
              </a:ext>
            </a:extLst>
          </p:cNvPr>
          <p:cNvSpPr txBox="1"/>
          <p:nvPr/>
        </p:nvSpPr>
        <p:spPr>
          <a:xfrm>
            <a:off x="2799263" y="5915200"/>
            <a:ext cx="6593473" cy="369332"/>
          </a:xfrm>
          <a:prstGeom prst="rect">
            <a:avLst/>
          </a:prstGeom>
          <a:noFill/>
        </p:spPr>
        <p:txBody>
          <a:bodyPr wrap="none" rtlCol="0">
            <a:spAutoFit/>
          </a:bodyPr>
          <a:lstStyle/>
          <a:p>
            <a:pPr algn="ctr"/>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＊そのため、クチコミ研究において</a:t>
            </a:r>
            <a:r>
              <a:rPr kumimoji="1"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log</a:t>
            </a:r>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をとることは当たり前といえる</a:t>
            </a:r>
          </a:p>
        </p:txBody>
      </p:sp>
    </p:spTree>
    <p:extLst>
      <p:ext uri="{BB962C8B-B14F-4D97-AF65-F5344CB8AC3E}">
        <p14:creationId xmlns:p14="http://schemas.microsoft.com/office/powerpoint/2010/main" val="38885426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四角形: 角を丸くする 12">
            <a:extLst>
              <a:ext uri="{FF2B5EF4-FFF2-40B4-BE49-F238E27FC236}">
                <a16:creationId xmlns:a16="http://schemas.microsoft.com/office/drawing/2014/main" id="{8A6A9B29-087C-492F-9B04-C06C26F3C8BF}"/>
              </a:ext>
            </a:extLst>
          </p:cNvPr>
          <p:cNvSpPr/>
          <p:nvPr/>
        </p:nvSpPr>
        <p:spPr>
          <a:xfrm>
            <a:off x="838200" y="4007252"/>
            <a:ext cx="10512425" cy="1979772"/>
          </a:xfrm>
          <a:prstGeom prst="roundRect">
            <a:avLst>
              <a:gd name="adj" fmla="val 10894"/>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四角形: 角を丸くする 9">
            <a:extLst>
              <a:ext uri="{FF2B5EF4-FFF2-40B4-BE49-F238E27FC236}">
                <a16:creationId xmlns:a16="http://schemas.microsoft.com/office/drawing/2014/main" id="{140A5B66-43D5-4FAC-B9D2-CB4035D2C7CB}"/>
              </a:ext>
            </a:extLst>
          </p:cNvPr>
          <p:cNvSpPr/>
          <p:nvPr/>
        </p:nvSpPr>
        <p:spPr>
          <a:xfrm>
            <a:off x="839788" y="2230402"/>
            <a:ext cx="10512425" cy="1237136"/>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66214E20-410B-45CF-B45F-E7B1F6406ADC}"/>
              </a:ext>
            </a:extLst>
          </p:cNvPr>
          <p:cNvSpPr>
            <a:spLocks noGrp="1"/>
          </p:cNvSpPr>
          <p:nvPr>
            <p:ph type="title"/>
          </p:nvPr>
        </p:nvSpPr>
        <p:spPr/>
        <p:txBody>
          <a:bodyPr/>
          <a:lstStyle/>
          <a:p>
            <a:r>
              <a:rPr kumimoji="1" lang="ja-JP" altLang="en-US" dirty="0"/>
              <a:t>１１．仮説１　</a:t>
            </a:r>
            <a:r>
              <a:rPr kumimoji="1" lang="en-US" altLang="ja-JP" sz="2400" dirty="0"/>
              <a:t>-</a:t>
            </a:r>
            <a:r>
              <a:rPr kumimoji="1" lang="ja-JP" altLang="en-US" sz="2400" dirty="0"/>
              <a:t>変数の説明</a:t>
            </a:r>
            <a:r>
              <a:rPr kumimoji="1" lang="en-US" altLang="ja-JP" sz="2400" dirty="0"/>
              <a:t>-</a:t>
            </a:r>
            <a:r>
              <a:rPr kumimoji="1" lang="ja-JP" altLang="en-US" sz="2400" dirty="0"/>
              <a:t>　　　　　　　　　　　　</a:t>
            </a:r>
            <a:r>
              <a:rPr lang="ja-JP" altLang="en-US" sz="2000" dirty="0">
                <a:solidFill>
                  <a:srgbClr val="E7E6E6">
                    <a:lumMod val="50000"/>
                  </a:srgbClr>
                </a:solidFill>
              </a:rPr>
              <a:t>オンライン顧客評価＆タグ数</a:t>
            </a:r>
            <a:endParaRPr kumimoji="1" lang="ja-JP" altLang="en-US" dirty="0"/>
          </a:p>
        </p:txBody>
      </p:sp>
      <p:cxnSp>
        <p:nvCxnSpPr>
          <p:cNvPr id="3" name="直線コネクタ 2">
            <a:extLst>
              <a:ext uri="{FF2B5EF4-FFF2-40B4-BE49-F238E27FC236}">
                <a16:creationId xmlns:a16="http://schemas.microsoft.com/office/drawing/2014/main" id="{D3DB5DC7-EFEF-472B-B91F-BD9F12F6C702}"/>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3B8A9F18-C76B-4992-B642-4539A498B187}"/>
              </a:ext>
            </a:extLst>
          </p:cNvPr>
          <p:cNvSpPr/>
          <p:nvPr/>
        </p:nvSpPr>
        <p:spPr>
          <a:xfrm>
            <a:off x="839788" y="1690688"/>
            <a:ext cx="3943708" cy="400110"/>
          </a:xfrm>
          <a:prstGeom prst="rect">
            <a:avLst/>
          </a:prstGeom>
        </p:spPr>
        <p:txBody>
          <a:bodyPr wrap="none">
            <a:spAutoFit/>
          </a:bodyPr>
          <a:lstStyle/>
          <a:p>
            <a:r>
              <a:rPr lang="ja-JP" altLang="en-US" sz="2000" dirty="0">
                <a:solidFill>
                  <a:schemeClr val="bg2">
                    <a:lumMod val="25000"/>
                  </a:schemeClr>
                </a:solidFill>
              </a:rPr>
              <a:t>なぜコントロール変数を加えるのか</a:t>
            </a:r>
            <a:endParaRPr lang="en-US" altLang="ja-JP" sz="2000" dirty="0">
              <a:solidFill>
                <a:schemeClr val="bg2">
                  <a:lumMod val="25000"/>
                </a:schemeClr>
              </a:solidFill>
            </a:endParaRPr>
          </a:p>
        </p:txBody>
      </p:sp>
      <p:sp>
        <p:nvSpPr>
          <p:cNvPr id="5" name="テキスト ボックス 4">
            <a:extLst>
              <a:ext uri="{FF2B5EF4-FFF2-40B4-BE49-F238E27FC236}">
                <a16:creationId xmlns:a16="http://schemas.microsoft.com/office/drawing/2014/main" id="{A921B9E0-0951-4024-A551-B3DFE14FE1E5}"/>
              </a:ext>
            </a:extLst>
          </p:cNvPr>
          <p:cNvSpPr txBox="1"/>
          <p:nvPr/>
        </p:nvSpPr>
        <p:spPr>
          <a:xfrm>
            <a:off x="839788" y="2268128"/>
            <a:ext cx="9749785" cy="646331"/>
          </a:xfrm>
          <a:prstGeom prst="rect">
            <a:avLst/>
          </a:prstGeom>
          <a:noFill/>
        </p:spPr>
        <p:txBody>
          <a:bodyPr wrap="none" rtlCol="0">
            <a:spAutoFit/>
          </a:bodyPr>
          <a:lstStyle/>
          <a:p>
            <a:r>
              <a:rPr kumimoji="1" lang="ja-JP" altLang="en-US" dirty="0">
                <a:solidFill>
                  <a:schemeClr val="bg2">
                    <a:lumMod val="25000"/>
                  </a:schemeClr>
                </a:solidFill>
              </a:rPr>
              <a:t>件数を加える理由</a:t>
            </a:r>
            <a:br>
              <a:rPr kumimoji="1" lang="en-US" altLang="ja-JP" dirty="0">
                <a:solidFill>
                  <a:schemeClr val="bg2">
                    <a:lumMod val="25000"/>
                  </a:schemeClr>
                </a:solidFill>
              </a:rPr>
            </a:br>
            <a:r>
              <a:rPr kumimoji="1" lang="ja-JP" altLang="en-US" dirty="0">
                <a:solidFill>
                  <a:schemeClr val="bg2">
                    <a:lumMod val="25000"/>
                  </a:schemeClr>
                </a:solidFill>
              </a:rPr>
              <a:t>「</a:t>
            </a:r>
            <a:r>
              <a:rPr lang="ja-JP" altLang="en-US" dirty="0">
                <a:solidFill>
                  <a:schemeClr val="bg2">
                    <a:lumMod val="25000"/>
                  </a:schemeClr>
                </a:solidFill>
                <a:latin typeface="MS PGothic" panose="020B0600070205080204" pitchFamily="34" charset="-128"/>
                <a:ea typeface="MS PGothic" panose="020B0600070205080204" pitchFamily="34" charset="-128"/>
              </a:rPr>
              <a:t>件数はネット上のクチコミの診断性と説得力を高める要因である」</a:t>
            </a:r>
            <a:r>
              <a:rPr lang="en" altLang="ja-JP" dirty="0">
                <a:solidFill>
                  <a:schemeClr val="bg2">
                    <a:lumMod val="25000"/>
                  </a:schemeClr>
                </a:solidFill>
                <a:latin typeface="MS PGothic" panose="020B0600070205080204" pitchFamily="34" charset="-128"/>
                <a:ea typeface="MS PGothic" panose="020B0600070205080204" pitchFamily="34" charset="-128"/>
              </a:rPr>
              <a:t> </a:t>
            </a:r>
            <a:r>
              <a:rPr lang="en" altLang="ja-JP" sz="1600" dirty="0">
                <a:solidFill>
                  <a:schemeClr val="bg2">
                    <a:lumMod val="25000"/>
                  </a:schemeClr>
                </a:solidFill>
                <a:latin typeface="MS PGothic" panose="020B0600070205080204" pitchFamily="34" charset="-128"/>
                <a:ea typeface="MS PGothic" panose="020B0600070205080204" pitchFamily="34" charset="-128"/>
              </a:rPr>
              <a:t>Khare, Labrecque, and Asare (2011)</a:t>
            </a:r>
            <a:r>
              <a:rPr lang="ja-JP" altLang="en-US" sz="1600" dirty="0">
                <a:solidFill>
                  <a:schemeClr val="bg2">
                    <a:lumMod val="25000"/>
                  </a:schemeClr>
                </a:solidFill>
              </a:rPr>
              <a:t> </a:t>
            </a:r>
            <a:endParaRPr kumimoji="1" lang="ja-JP" altLang="en-US" dirty="0">
              <a:solidFill>
                <a:schemeClr val="bg2">
                  <a:lumMod val="25000"/>
                </a:schemeClr>
              </a:solidFill>
            </a:endParaRPr>
          </a:p>
        </p:txBody>
      </p:sp>
      <p:sp>
        <p:nvSpPr>
          <p:cNvPr id="6" name="テキスト ボックス 5">
            <a:extLst>
              <a:ext uri="{FF2B5EF4-FFF2-40B4-BE49-F238E27FC236}">
                <a16:creationId xmlns:a16="http://schemas.microsoft.com/office/drawing/2014/main" id="{EAF01EDB-2566-4A87-8A97-5B8C6A0BCDB8}"/>
              </a:ext>
            </a:extLst>
          </p:cNvPr>
          <p:cNvSpPr txBox="1"/>
          <p:nvPr/>
        </p:nvSpPr>
        <p:spPr>
          <a:xfrm>
            <a:off x="838200" y="4081898"/>
            <a:ext cx="10262233" cy="923330"/>
          </a:xfrm>
          <a:prstGeom prst="rect">
            <a:avLst/>
          </a:prstGeom>
          <a:noFill/>
        </p:spPr>
        <p:txBody>
          <a:bodyPr wrap="square" rtlCol="0">
            <a:spAutoFit/>
          </a:bodyPr>
          <a:lstStyle/>
          <a:p>
            <a:r>
              <a:rPr kumimoji="1" lang="ja-JP" altLang="en-US" dirty="0">
                <a:solidFill>
                  <a:schemeClr val="bg2">
                    <a:lumMod val="25000"/>
                  </a:schemeClr>
                </a:solidFill>
              </a:rPr>
              <a:t>標準偏差を加える理由</a:t>
            </a:r>
            <a:br>
              <a:rPr kumimoji="1" lang="en-US" altLang="ja-JP" dirty="0">
                <a:solidFill>
                  <a:schemeClr val="bg2">
                    <a:lumMod val="25000"/>
                  </a:schemeClr>
                </a:solidFill>
              </a:rPr>
            </a:br>
            <a:r>
              <a:rPr kumimoji="1" lang="ja-JP" altLang="en-US" dirty="0">
                <a:solidFill>
                  <a:schemeClr val="bg2">
                    <a:lumMod val="25000"/>
                  </a:schemeClr>
                </a:solidFill>
              </a:rPr>
              <a:t>「</a:t>
            </a:r>
            <a:r>
              <a:rPr lang="ja-JP" altLang="en-US" dirty="0">
                <a:solidFill>
                  <a:schemeClr val="bg2">
                    <a:lumMod val="25000"/>
                  </a:schemeClr>
                </a:solidFill>
              </a:rPr>
              <a:t>クチコミの分散が低い時、消費者はその内容に高い同意を示す」</a:t>
            </a:r>
            <a:br>
              <a:rPr lang="en-US" altLang="ja-JP" dirty="0">
                <a:solidFill>
                  <a:schemeClr val="bg2">
                    <a:lumMod val="25000"/>
                  </a:schemeClr>
                </a:solidFill>
              </a:rPr>
            </a:br>
            <a:r>
              <a:rPr lang="ja-JP" altLang="en-US" dirty="0">
                <a:solidFill>
                  <a:schemeClr val="bg2">
                    <a:lumMod val="25000"/>
                  </a:schemeClr>
                </a:solidFill>
              </a:rPr>
              <a:t>「クチコミの分散が高い時、消費者はその内容に低い同意を示す」　</a:t>
            </a:r>
            <a:r>
              <a:rPr lang="en-US" altLang="ja-JP" sz="1600" dirty="0">
                <a:solidFill>
                  <a:schemeClr val="bg2">
                    <a:lumMod val="25000"/>
                  </a:schemeClr>
                </a:solidFill>
              </a:rPr>
              <a:t>Lee</a:t>
            </a:r>
            <a:r>
              <a:rPr lang="ja-JP" altLang="en-US" sz="1600" dirty="0">
                <a:solidFill>
                  <a:schemeClr val="bg2">
                    <a:lumMod val="25000"/>
                  </a:schemeClr>
                </a:solidFill>
              </a:rPr>
              <a:t> </a:t>
            </a:r>
            <a:r>
              <a:rPr lang="en-US" altLang="ja-JP" sz="1600" dirty="0">
                <a:solidFill>
                  <a:schemeClr val="bg2">
                    <a:lumMod val="25000"/>
                  </a:schemeClr>
                </a:solidFill>
              </a:rPr>
              <a:t>&amp; Cranage(2014)</a:t>
            </a:r>
            <a:endParaRPr lang="en-US" altLang="ja-JP" dirty="0">
              <a:solidFill>
                <a:schemeClr val="bg2">
                  <a:lumMod val="25000"/>
                </a:schemeClr>
              </a:solidFill>
            </a:endParaRPr>
          </a:p>
        </p:txBody>
      </p:sp>
      <p:sp>
        <p:nvSpPr>
          <p:cNvPr id="11" name="正方形/長方形 10">
            <a:extLst>
              <a:ext uri="{FF2B5EF4-FFF2-40B4-BE49-F238E27FC236}">
                <a16:creationId xmlns:a16="http://schemas.microsoft.com/office/drawing/2014/main" id="{ECCD29A2-18BC-4647-8515-5649F2D2D5F8}"/>
              </a:ext>
            </a:extLst>
          </p:cNvPr>
          <p:cNvSpPr/>
          <p:nvPr/>
        </p:nvSpPr>
        <p:spPr>
          <a:xfrm>
            <a:off x="1582263" y="2947646"/>
            <a:ext cx="9250680" cy="400110"/>
          </a:xfrm>
          <a:prstGeom prst="rect">
            <a:avLst/>
          </a:prstGeom>
        </p:spPr>
        <p:txBody>
          <a:bodyPr wrap="square">
            <a:spAutoFit/>
          </a:bodyPr>
          <a:lstStyle/>
          <a:p>
            <a:r>
              <a:rPr lang="ja-JP" altLang="en-US" sz="2000" dirty="0">
                <a:solidFill>
                  <a:schemeClr val="bg2">
                    <a:lumMod val="25000"/>
                  </a:schemeClr>
                </a:solidFill>
              </a:rPr>
              <a:t>クチコミ件数が少ない店舗と多い店舗では関心度（保存タグ）への影響が異なるから</a:t>
            </a:r>
          </a:p>
        </p:txBody>
      </p:sp>
      <p:sp>
        <p:nvSpPr>
          <p:cNvPr id="12" name="二等辺三角形 11">
            <a:extLst>
              <a:ext uri="{FF2B5EF4-FFF2-40B4-BE49-F238E27FC236}">
                <a16:creationId xmlns:a16="http://schemas.microsoft.com/office/drawing/2014/main" id="{09011086-25FD-4F06-8D6B-F3521B0FEEFC}"/>
              </a:ext>
            </a:extLst>
          </p:cNvPr>
          <p:cNvSpPr/>
          <p:nvPr/>
        </p:nvSpPr>
        <p:spPr>
          <a:xfrm rot="5400000">
            <a:off x="1083726" y="3015208"/>
            <a:ext cx="492473" cy="253054"/>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13">
            <a:extLst>
              <a:ext uri="{FF2B5EF4-FFF2-40B4-BE49-F238E27FC236}">
                <a16:creationId xmlns:a16="http://schemas.microsoft.com/office/drawing/2014/main" id="{1D67B187-515E-4ED1-8BC3-B5901594FDEB}"/>
              </a:ext>
            </a:extLst>
          </p:cNvPr>
          <p:cNvSpPr/>
          <p:nvPr/>
        </p:nvSpPr>
        <p:spPr>
          <a:xfrm>
            <a:off x="1456490" y="4971361"/>
            <a:ext cx="9204480" cy="1015663"/>
          </a:xfrm>
          <a:prstGeom prst="rect">
            <a:avLst/>
          </a:prstGeom>
        </p:spPr>
        <p:txBody>
          <a:bodyPr wrap="square">
            <a:spAutoFit/>
          </a:bodyPr>
          <a:lstStyle/>
          <a:p>
            <a:r>
              <a:rPr lang="ja-JP" altLang="en-US" sz="2000" dirty="0">
                <a:solidFill>
                  <a:schemeClr val="bg2">
                    <a:lumMod val="25000"/>
                  </a:schemeClr>
                </a:solidFill>
              </a:rPr>
              <a:t>同店舗のクチコミを比べた時に個人の総合評価に一貫性がないときや、クチコミが少なく他の意見と比べられない</a:t>
            </a:r>
            <a:endParaRPr lang="en-US" altLang="ja-JP" sz="2000" dirty="0">
              <a:solidFill>
                <a:schemeClr val="bg2">
                  <a:lumMod val="25000"/>
                </a:schemeClr>
              </a:solidFill>
            </a:endParaRPr>
          </a:p>
          <a:p>
            <a:r>
              <a:rPr lang="ja-JP" altLang="en-US" sz="2000" dirty="0">
                <a:solidFill>
                  <a:schemeClr val="bg2">
                    <a:lumMod val="25000"/>
                  </a:schemeClr>
                </a:solidFill>
              </a:rPr>
              <a:t>だから、評価が保存タグに影響しているとは言い切れないから影響を調節するため</a:t>
            </a:r>
            <a:endParaRPr lang="ja-JP" altLang="en-US" dirty="0">
              <a:solidFill>
                <a:schemeClr val="bg2">
                  <a:lumMod val="25000"/>
                </a:schemeClr>
              </a:solidFill>
            </a:endParaRPr>
          </a:p>
        </p:txBody>
      </p:sp>
      <p:sp>
        <p:nvSpPr>
          <p:cNvPr id="15" name="二等辺三角形 14">
            <a:extLst>
              <a:ext uri="{FF2B5EF4-FFF2-40B4-BE49-F238E27FC236}">
                <a16:creationId xmlns:a16="http://schemas.microsoft.com/office/drawing/2014/main" id="{0FD6BDA1-E13C-411D-A33F-5E729F5C62DA}"/>
              </a:ext>
            </a:extLst>
          </p:cNvPr>
          <p:cNvSpPr/>
          <p:nvPr/>
        </p:nvSpPr>
        <p:spPr>
          <a:xfrm rot="5400000">
            <a:off x="951767" y="5252545"/>
            <a:ext cx="492473" cy="253054"/>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正方形/長方形 15">
            <a:extLst>
              <a:ext uri="{FF2B5EF4-FFF2-40B4-BE49-F238E27FC236}">
                <a16:creationId xmlns:a16="http://schemas.microsoft.com/office/drawing/2014/main" id="{F7E7DDA3-0A03-4CA2-9DF7-2797DE5D401B}"/>
              </a:ext>
            </a:extLst>
          </p:cNvPr>
          <p:cNvSpPr/>
          <p:nvPr/>
        </p:nvSpPr>
        <p:spPr>
          <a:xfrm>
            <a:off x="6643532" y="6061670"/>
            <a:ext cx="4708681" cy="307777"/>
          </a:xfrm>
          <a:prstGeom prst="rect">
            <a:avLst/>
          </a:prstGeom>
        </p:spPr>
        <p:txBody>
          <a:bodyPr wrap="square">
            <a:spAutoFit/>
          </a:bodyPr>
          <a:lstStyle/>
          <a:p>
            <a:r>
              <a:rPr lang="ja-JP" altLang="en-US" sz="1400" dirty="0"/>
              <a:t>＊標準偏差をとるためクチコミが</a:t>
            </a:r>
            <a:r>
              <a:rPr lang="en-US" altLang="ja-JP" sz="1400" dirty="0"/>
              <a:t>2</a:t>
            </a:r>
            <a:r>
              <a:rPr lang="ja-JP" altLang="en-US" sz="1400" dirty="0"/>
              <a:t>件以下の店舗は削除した</a:t>
            </a:r>
          </a:p>
        </p:txBody>
      </p:sp>
      <p:sp>
        <p:nvSpPr>
          <p:cNvPr id="17" name="スライド番号プレースホルダー 16">
            <a:extLst>
              <a:ext uri="{FF2B5EF4-FFF2-40B4-BE49-F238E27FC236}">
                <a16:creationId xmlns:a16="http://schemas.microsoft.com/office/drawing/2014/main" id="{54CD6690-0105-487B-B834-2BBBBC6D4165}"/>
              </a:ext>
            </a:extLst>
          </p:cNvPr>
          <p:cNvSpPr>
            <a:spLocks noGrp="1"/>
          </p:cNvSpPr>
          <p:nvPr>
            <p:ph type="sldNum" sz="quarter" idx="12"/>
          </p:nvPr>
        </p:nvSpPr>
        <p:spPr/>
        <p:txBody>
          <a:bodyPr/>
          <a:lstStyle/>
          <a:p>
            <a:fld id="{4875FA0E-7092-40DF-9C00-D6B473F91F0F}" type="slidenum">
              <a:rPr kumimoji="1" lang="ja-JP" altLang="en-US" smtClean="0"/>
              <a:t>33</a:t>
            </a:fld>
            <a:endParaRPr kumimoji="1" lang="ja-JP" altLang="en-US"/>
          </a:p>
        </p:txBody>
      </p:sp>
      <p:sp>
        <p:nvSpPr>
          <p:cNvPr id="18" name="テキスト ボックス 17">
            <a:extLst>
              <a:ext uri="{FF2B5EF4-FFF2-40B4-BE49-F238E27FC236}">
                <a16:creationId xmlns:a16="http://schemas.microsoft.com/office/drawing/2014/main" id="{05CA0BC0-17D7-4210-A26C-F13D017AA8B8}"/>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Tree>
    <p:extLst>
      <p:ext uri="{BB962C8B-B14F-4D97-AF65-F5344CB8AC3E}">
        <p14:creationId xmlns:p14="http://schemas.microsoft.com/office/powerpoint/2010/main" val="13726189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１０．仮説導出２　　　　　　　　　　　　　</a:t>
            </a:r>
            <a:r>
              <a:rPr kumimoji="1" lang="ja-JP" altLang="en-US" sz="2000" dirty="0">
                <a:solidFill>
                  <a:schemeClr val="bg2">
                    <a:lumMod val="50000"/>
                  </a:schemeClr>
                </a:solidFill>
                <a:latin typeface="ＭＳ Ｐゴシック" panose="020B0600070205080204" pitchFamily="50" charset="-128"/>
                <a:ea typeface="ＭＳ Ｐゴシック" panose="020B0600070205080204" pitchFamily="50" charset="-128"/>
              </a:rPr>
              <a:t>いいね＆タグ数</a:t>
            </a:r>
            <a:endParaRPr kumimoji="1" lang="ja-JP" altLang="en-US" dirty="0">
              <a:solidFill>
                <a:schemeClr val="bg2">
                  <a:lumMod val="50000"/>
                </a:schemeClr>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34</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2E1744CF-8315-45E4-8D1F-73DBD6E4B919}"/>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25" name="テキスト ボックス 24">
            <a:extLst>
              <a:ext uri="{FF2B5EF4-FFF2-40B4-BE49-F238E27FC236}">
                <a16:creationId xmlns:a16="http://schemas.microsoft.com/office/drawing/2014/main" id="{081D74D1-2C1B-4EA0-9260-B1A2CCD3E1B5}"/>
              </a:ext>
            </a:extLst>
          </p:cNvPr>
          <p:cNvSpPr txBox="1"/>
          <p:nvPr/>
        </p:nvSpPr>
        <p:spPr>
          <a:xfrm>
            <a:off x="5944752" y="4983001"/>
            <a:ext cx="4618778" cy="400110"/>
          </a:xfrm>
          <a:prstGeom prst="rect">
            <a:avLst/>
          </a:prstGeom>
          <a:noFill/>
        </p:spPr>
        <p:txBody>
          <a:bodyPr wrap="square" rtlCol="0">
            <a:spAutoFit/>
          </a:bodyPr>
          <a:lstStyle/>
          <a:p>
            <a:r>
              <a:rPr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本研究では</a:t>
            </a:r>
            <a:r>
              <a:rPr lang="ja-JP" altLang="en-US" sz="2000" b="1" dirty="0">
                <a:solidFill>
                  <a:srgbClr val="F9393E"/>
                </a:solidFill>
                <a:latin typeface="ＭＳ Ｐゴシック" panose="020B0600070205080204" pitchFamily="50" charset="-128"/>
                <a:ea typeface="ＭＳ Ｐゴシック" panose="020B0600070205080204" pitchFamily="50" charset="-128"/>
              </a:rPr>
              <a:t>「いいね」≒信頼度</a:t>
            </a:r>
            <a:r>
              <a:rPr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と定義する</a:t>
            </a:r>
            <a:endParaRPr lang="en-US" altLang="ja-JP" sz="200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5" name="テキスト ボックス 4">
            <a:extLst>
              <a:ext uri="{FF2B5EF4-FFF2-40B4-BE49-F238E27FC236}">
                <a16:creationId xmlns:a16="http://schemas.microsoft.com/office/drawing/2014/main" id="{57EB4DA9-348E-43B3-A38D-DD6973A218A2}"/>
              </a:ext>
            </a:extLst>
          </p:cNvPr>
          <p:cNvSpPr txBox="1"/>
          <p:nvPr/>
        </p:nvSpPr>
        <p:spPr>
          <a:xfrm>
            <a:off x="5156070" y="4156478"/>
            <a:ext cx="6196143" cy="369332"/>
          </a:xfrm>
          <a:prstGeom prst="rect">
            <a:avLst/>
          </a:prstGeom>
          <a:noFill/>
        </p:spPr>
        <p:txBody>
          <a:bodyPr wrap="square" rtlCol="0">
            <a:spAutoFit/>
          </a:bodyPr>
          <a:lstStyle/>
          <a:p>
            <a:r>
              <a:rPr kumimoji="1" lang="ja-JP" altLang="en-US" dirty="0">
                <a:solidFill>
                  <a:schemeClr val="bg2">
                    <a:lumMod val="25000"/>
                  </a:schemeClr>
                </a:solidFill>
              </a:rPr>
              <a:t>クチコミの情報に対して信頼を置き「いいね」を押すと考える</a:t>
            </a:r>
            <a:r>
              <a:rPr lang="ja-JP" altLang="en-US" dirty="0">
                <a:solidFill>
                  <a:schemeClr val="bg2">
                    <a:lumMod val="25000"/>
                  </a:schemeClr>
                </a:solidFill>
              </a:rPr>
              <a:t>為</a:t>
            </a:r>
            <a:endParaRPr kumimoji="1" lang="ja-JP" altLang="en-US" dirty="0">
              <a:solidFill>
                <a:schemeClr val="bg2">
                  <a:lumMod val="25000"/>
                </a:schemeClr>
              </a:solidFill>
            </a:endParaRPr>
          </a:p>
        </p:txBody>
      </p:sp>
      <p:pic>
        <p:nvPicPr>
          <p:cNvPr id="10" name="図 9">
            <a:extLst>
              <a:ext uri="{FF2B5EF4-FFF2-40B4-BE49-F238E27FC236}">
                <a16:creationId xmlns:a16="http://schemas.microsoft.com/office/drawing/2014/main" id="{4FA9DCEF-0EB7-499D-BDC6-2C43576348FB}"/>
              </a:ext>
            </a:extLst>
          </p:cNvPr>
          <p:cNvPicPr>
            <a:picLocks noChangeAspect="1"/>
          </p:cNvPicPr>
          <p:nvPr/>
        </p:nvPicPr>
        <p:blipFill>
          <a:blip r:embed="rId2"/>
          <a:stretch>
            <a:fillRect/>
          </a:stretch>
        </p:blipFill>
        <p:spPr>
          <a:xfrm>
            <a:off x="838200" y="2133208"/>
            <a:ext cx="3787140" cy="3780622"/>
          </a:xfrm>
          <a:prstGeom prst="rect">
            <a:avLst/>
          </a:prstGeom>
        </p:spPr>
      </p:pic>
      <p:sp>
        <p:nvSpPr>
          <p:cNvPr id="11" name="四角形: 角を丸くする 10">
            <a:extLst>
              <a:ext uri="{FF2B5EF4-FFF2-40B4-BE49-F238E27FC236}">
                <a16:creationId xmlns:a16="http://schemas.microsoft.com/office/drawing/2014/main" id="{B2D7B7C9-82ED-4A5E-8529-6DD0990D9B3A}"/>
              </a:ext>
            </a:extLst>
          </p:cNvPr>
          <p:cNvSpPr/>
          <p:nvPr/>
        </p:nvSpPr>
        <p:spPr>
          <a:xfrm>
            <a:off x="838200" y="5551074"/>
            <a:ext cx="765089" cy="248452"/>
          </a:xfrm>
          <a:prstGeom prst="roundRect">
            <a:avLst/>
          </a:prstGeom>
          <a:noFill/>
          <a:ln w="38100">
            <a:solidFill>
              <a:srgbClr val="FA7A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二等辺三角形 32">
            <a:extLst>
              <a:ext uri="{FF2B5EF4-FFF2-40B4-BE49-F238E27FC236}">
                <a16:creationId xmlns:a16="http://schemas.microsoft.com/office/drawing/2014/main" id="{0A34C9F1-B762-478B-8552-DC4344AFC756}"/>
              </a:ext>
            </a:extLst>
          </p:cNvPr>
          <p:cNvSpPr/>
          <p:nvPr/>
        </p:nvSpPr>
        <p:spPr>
          <a:xfrm rot="5400000">
            <a:off x="5030312" y="2770700"/>
            <a:ext cx="660715" cy="396239"/>
          </a:xfrm>
          <a:prstGeom prst="triangl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4" name="図 33">
            <a:extLst>
              <a:ext uri="{FF2B5EF4-FFF2-40B4-BE49-F238E27FC236}">
                <a16:creationId xmlns:a16="http://schemas.microsoft.com/office/drawing/2014/main" id="{4AAEC628-51A7-4B51-AEA2-90C946C7AC97}"/>
              </a:ext>
            </a:extLst>
          </p:cNvPr>
          <p:cNvPicPr>
            <a:picLocks noChangeAspect="1"/>
          </p:cNvPicPr>
          <p:nvPr/>
        </p:nvPicPr>
        <p:blipFill rotWithShape="1">
          <a:blip r:embed="rId3">
            <a:extLst>
              <a:ext uri="{28A0092B-C50C-407E-A947-70E740481C1C}">
                <a14:useLocalDpi xmlns:a14="http://schemas.microsoft.com/office/drawing/2010/main" val="0"/>
              </a:ext>
            </a:extLst>
          </a:blip>
          <a:srcRect l="2234" t="20699" r="34632" b="22279"/>
          <a:stretch/>
        </p:blipFill>
        <p:spPr>
          <a:xfrm>
            <a:off x="6096000" y="2552167"/>
            <a:ext cx="1624371" cy="768774"/>
          </a:xfrm>
          <a:prstGeom prst="rect">
            <a:avLst/>
          </a:prstGeom>
        </p:spPr>
      </p:pic>
    </p:spTree>
    <p:extLst>
      <p:ext uri="{BB962C8B-B14F-4D97-AF65-F5344CB8AC3E}">
        <p14:creationId xmlns:p14="http://schemas.microsoft.com/office/powerpoint/2010/main" val="23318265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35</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2E1744CF-8315-45E4-8D1F-73DBD6E4B919}"/>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grpSp>
        <p:nvGrpSpPr>
          <p:cNvPr id="5" name="グループ化 4">
            <a:extLst>
              <a:ext uri="{FF2B5EF4-FFF2-40B4-BE49-F238E27FC236}">
                <a16:creationId xmlns:a16="http://schemas.microsoft.com/office/drawing/2014/main" id="{AB81D67C-03F9-46F7-BE90-5CE97FAB6B3A}"/>
              </a:ext>
            </a:extLst>
          </p:cNvPr>
          <p:cNvGrpSpPr/>
          <p:nvPr/>
        </p:nvGrpSpPr>
        <p:grpSpPr>
          <a:xfrm>
            <a:off x="839788" y="1700213"/>
            <a:ext cx="10512425" cy="1425532"/>
            <a:chOff x="839788" y="2003468"/>
            <a:chExt cx="10512425" cy="1425532"/>
          </a:xfrm>
        </p:grpSpPr>
        <p:sp>
          <p:nvSpPr>
            <p:cNvPr id="21" name="角丸四角形 20"/>
            <p:cNvSpPr/>
            <p:nvPr/>
          </p:nvSpPr>
          <p:spPr>
            <a:xfrm>
              <a:off x="839789" y="2003468"/>
              <a:ext cx="10512424" cy="1425532"/>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dirty="0"/>
            </a:p>
          </p:txBody>
        </p:sp>
        <p:sp>
          <p:nvSpPr>
            <p:cNvPr id="13" name="正方形/長方形 12"/>
            <p:cNvSpPr/>
            <p:nvPr/>
          </p:nvSpPr>
          <p:spPr>
            <a:xfrm>
              <a:off x="839788" y="2075921"/>
              <a:ext cx="10445432" cy="369332"/>
            </a:xfrm>
            <a:prstGeom prst="rect">
              <a:avLst/>
            </a:prstGeom>
          </p:spPr>
          <p:txBody>
            <a:bodyPr wrap="square">
              <a:spAutoFit/>
            </a:bodyPr>
            <a:lstStyle/>
            <a:p>
              <a:r>
                <a:rPr lang="ja-JP" altLang="en-US" b="0" i="0" dirty="0">
                  <a:solidFill>
                    <a:schemeClr val="bg2">
                      <a:lumMod val="25000"/>
                    </a:schemeClr>
                  </a:solidFill>
                  <a:effectLst/>
                  <a:latin typeface="ＭＳ Ｐゴシック" panose="020B0600070205080204" pitchFamily="50" charset="-128"/>
                  <a:ea typeface="ＭＳ Ｐゴシック" panose="020B0600070205080204" pitchFamily="50" charset="-128"/>
                </a:rPr>
                <a:t>クチコミによって生成された製品に対する消費者の信頼は、購買意向の増加につながる　</a:t>
              </a:r>
              <a:r>
                <a:rPr lang="en-US" altLang="ja-JP" sz="1600" dirty="0" err="1">
                  <a:latin typeface="ＭＳ Ｐゴシック" panose="020B0600070205080204" pitchFamily="50" charset="-128"/>
                </a:rPr>
                <a:t>Gefen,et</a:t>
              </a:r>
              <a:r>
                <a:rPr lang="ja-JP" altLang="en-US" sz="1600" dirty="0">
                  <a:latin typeface="ＭＳ Ｐゴシック" panose="020B0600070205080204" pitchFamily="50" charset="-128"/>
                </a:rPr>
                <a:t> </a:t>
              </a:r>
              <a:r>
                <a:rPr lang="en-US" altLang="ja-JP" sz="1600" dirty="0">
                  <a:latin typeface="ＭＳ Ｐゴシック" panose="020B0600070205080204" pitchFamily="50" charset="-128"/>
                </a:rPr>
                <a:t>al</a:t>
              </a:r>
              <a:r>
                <a:rPr lang="ja-JP" altLang="en-US" sz="1600" dirty="0">
                  <a:latin typeface="ＭＳ Ｐゴシック" panose="020B0600070205080204" pitchFamily="50" charset="-128"/>
                </a:rPr>
                <a:t>（</a:t>
              </a:r>
              <a:r>
                <a:rPr lang="en-US" altLang="ja-JP" sz="1600" dirty="0">
                  <a:latin typeface="ＭＳ Ｐゴシック" panose="020B0600070205080204" pitchFamily="50" charset="-128"/>
                </a:rPr>
                <a:t>2003</a:t>
              </a:r>
              <a:r>
                <a:rPr lang="ja-JP" altLang="en-US" sz="1600" dirty="0">
                  <a:latin typeface="ＭＳ Ｐゴシック" panose="020B0600070205080204" pitchFamily="50" charset="-128"/>
                </a:rPr>
                <a:t>）</a:t>
              </a:r>
              <a:r>
                <a:rPr lang="ja-JP" altLang="en-US" sz="1600" b="0" i="0" dirty="0">
                  <a:solidFill>
                    <a:schemeClr val="bg2">
                      <a:lumMod val="25000"/>
                    </a:schemeClr>
                  </a:solidFill>
                  <a:effectLst/>
                  <a:latin typeface="ＭＳ Ｐゴシック" panose="020B0600070205080204" pitchFamily="50" charset="-128"/>
                  <a:ea typeface="ＭＳ Ｐゴシック" panose="020B0600070205080204" pitchFamily="50" charset="-128"/>
                </a:rPr>
                <a:t>　　　　　　　　</a:t>
              </a:r>
              <a:endParaRPr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15" name="正方形/長方形 14"/>
            <p:cNvSpPr/>
            <p:nvPr/>
          </p:nvSpPr>
          <p:spPr>
            <a:xfrm>
              <a:off x="839788" y="2684238"/>
              <a:ext cx="8822371" cy="369332"/>
            </a:xfrm>
            <a:prstGeom prst="rect">
              <a:avLst/>
            </a:prstGeom>
          </p:spPr>
          <p:txBody>
            <a:bodyPr wrap="square">
              <a:spAutoFit/>
            </a:bodyPr>
            <a:lstStyle/>
            <a:p>
              <a:r>
                <a:rPr lang="ja-JP" altLang="en-US" b="0" i="0" dirty="0">
                  <a:solidFill>
                    <a:schemeClr val="bg2">
                      <a:lumMod val="25000"/>
                    </a:schemeClr>
                  </a:solidFill>
                  <a:effectLst/>
                  <a:latin typeface="ＭＳ Ｐゴシック" panose="020B0600070205080204" pitchFamily="50" charset="-128"/>
                  <a:ea typeface="ＭＳ Ｐゴシック" panose="020B0600070205080204" pitchFamily="50" charset="-128"/>
                </a:rPr>
                <a:t>消費者の信頼は、購入意向に影響する重要な要因であることが経験的に示されている</a:t>
              </a:r>
              <a:endParaRPr lang="ja-JP" altLang="en-US"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16" name="テキスト ボックス 15"/>
            <p:cNvSpPr txBox="1"/>
            <p:nvPr/>
          </p:nvSpPr>
          <p:spPr>
            <a:xfrm>
              <a:off x="7437331" y="3006261"/>
              <a:ext cx="3627120" cy="338554"/>
            </a:xfrm>
            <a:prstGeom prst="rect">
              <a:avLst/>
            </a:prstGeom>
            <a:noFill/>
          </p:spPr>
          <p:txBody>
            <a:bodyPr wrap="square" rtlCol="0">
              <a:spAutoFit/>
            </a:bodyPr>
            <a:lstStyle/>
            <a:p>
              <a:pPr algn="r"/>
              <a:r>
                <a:rPr kumimoji="1"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rPr>
                <a:t>McKnight, Choudhury </a:t>
              </a:r>
              <a:r>
                <a:rPr kumimoji="1"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 </a:t>
              </a:r>
              <a:r>
                <a:rPr kumimoji="1" lang="en-US" altLang="ja-JP" sz="1600" dirty="0" err="1">
                  <a:solidFill>
                    <a:schemeClr val="bg2">
                      <a:lumMod val="25000"/>
                    </a:schemeClr>
                  </a:solidFill>
                  <a:latin typeface="ＭＳ Ｐゴシック" panose="020B0600070205080204" pitchFamily="50" charset="-128"/>
                  <a:ea typeface="ＭＳ Ｐゴシック" panose="020B0600070205080204" pitchFamily="50" charset="-128"/>
                </a:rPr>
                <a:t>Kacmar</a:t>
              </a:r>
              <a:r>
                <a:rPr kumimoji="1"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a:t>
              </a:r>
              <a:r>
                <a:rPr kumimoji="1"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rPr>
                <a:t>2002</a:t>
              </a:r>
              <a:r>
                <a:rPr kumimoji="1"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a:t>
              </a:r>
            </a:p>
          </p:txBody>
        </p:sp>
      </p:grpSp>
      <p:sp>
        <p:nvSpPr>
          <p:cNvPr id="10" name="テキスト ボックス 9"/>
          <p:cNvSpPr txBox="1"/>
          <p:nvPr/>
        </p:nvSpPr>
        <p:spPr>
          <a:xfrm>
            <a:off x="4312306" y="3698365"/>
            <a:ext cx="3567388" cy="400110"/>
          </a:xfrm>
          <a:prstGeom prst="rect">
            <a:avLst/>
          </a:prstGeom>
          <a:noFill/>
        </p:spPr>
        <p:txBody>
          <a:bodyPr wrap="square" rtlCol="0">
            <a:spAutoFit/>
          </a:bodyPr>
          <a:lstStyle/>
          <a:p>
            <a:pPr algn="ctr"/>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信頼度が</a:t>
            </a:r>
            <a:r>
              <a:rPr kumimoji="1" lang="ja-JP" altLang="en-US" sz="2000" b="1" dirty="0">
                <a:solidFill>
                  <a:srgbClr val="F9393E"/>
                </a:solidFill>
                <a:latin typeface="ＭＳ Ｐゴシック" panose="020B0600070205080204" pitchFamily="50" charset="-128"/>
                <a:ea typeface="ＭＳ Ｐゴシック" panose="020B0600070205080204" pitchFamily="50" charset="-128"/>
              </a:rPr>
              <a:t>購買意向</a:t>
            </a:r>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に繋がる</a:t>
            </a:r>
          </a:p>
        </p:txBody>
      </p:sp>
      <p:sp>
        <p:nvSpPr>
          <p:cNvPr id="6" name="テキスト ボックス 5">
            <a:extLst>
              <a:ext uri="{FF2B5EF4-FFF2-40B4-BE49-F238E27FC236}">
                <a16:creationId xmlns:a16="http://schemas.microsoft.com/office/drawing/2014/main" id="{808BC1CF-8C02-4E40-9C40-8988C0FA79EE}"/>
              </a:ext>
            </a:extLst>
          </p:cNvPr>
          <p:cNvSpPr txBox="1"/>
          <p:nvPr/>
        </p:nvSpPr>
        <p:spPr>
          <a:xfrm>
            <a:off x="1858245" y="5326686"/>
            <a:ext cx="8475510" cy="461665"/>
          </a:xfrm>
          <a:prstGeom prst="rect">
            <a:avLst/>
          </a:prstGeom>
          <a:noFill/>
        </p:spPr>
        <p:txBody>
          <a:bodyPr wrap="square" rtlCol="0">
            <a:spAutoFit/>
          </a:bodyPr>
          <a:lstStyle/>
          <a:p>
            <a:pPr algn="ctr"/>
            <a:r>
              <a:rPr kumimoji="1" lang="ja-JP" altLang="en-US" sz="2400" dirty="0">
                <a:solidFill>
                  <a:schemeClr val="bg2">
                    <a:lumMod val="25000"/>
                  </a:schemeClr>
                </a:solidFill>
                <a:latin typeface="ＭＳ Ｐゴシック" panose="020B0600070205080204" pitchFamily="50" charset="-128"/>
                <a:ea typeface="ＭＳ Ｐゴシック" panose="020B0600070205080204" pitchFamily="50" charset="-128"/>
              </a:rPr>
              <a:t>クチコミに信頼を置く（いいねを押す）ことで、</a:t>
            </a:r>
            <a:r>
              <a:rPr kumimoji="1" lang="ja-JP" altLang="en-US" sz="2400" b="1" dirty="0">
                <a:solidFill>
                  <a:srgbClr val="F9393E"/>
                </a:solidFill>
                <a:latin typeface="ＭＳ Ｐゴシック" panose="020B0600070205080204" pitchFamily="50" charset="-128"/>
                <a:ea typeface="ＭＳ Ｐゴシック" panose="020B0600070205080204" pitchFamily="50" charset="-128"/>
              </a:rPr>
              <a:t>購買意向</a:t>
            </a:r>
            <a:r>
              <a:rPr kumimoji="1" lang="ja-JP" altLang="en-US" sz="2400" dirty="0">
                <a:solidFill>
                  <a:schemeClr val="bg2">
                    <a:lumMod val="25000"/>
                  </a:schemeClr>
                </a:solidFill>
                <a:latin typeface="ＭＳ Ｐゴシック" panose="020B0600070205080204" pitchFamily="50" charset="-128"/>
                <a:ea typeface="ＭＳ Ｐゴシック" panose="020B0600070205080204" pitchFamily="50" charset="-128"/>
              </a:rPr>
              <a:t>にも繋がる</a:t>
            </a:r>
          </a:p>
        </p:txBody>
      </p:sp>
      <p:sp>
        <p:nvSpPr>
          <p:cNvPr id="17" name="二等辺三角形 16">
            <a:extLst>
              <a:ext uri="{FF2B5EF4-FFF2-40B4-BE49-F238E27FC236}">
                <a16:creationId xmlns:a16="http://schemas.microsoft.com/office/drawing/2014/main" id="{9BED099A-9EFC-445F-8A43-1FBF902811FD}"/>
              </a:ext>
            </a:extLst>
          </p:cNvPr>
          <p:cNvSpPr/>
          <p:nvPr/>
        </p:nvSpPr>
        <p:spPr>
          <a:xfrm rot="10800000">
            <a:off x="5280660" y="4481748"/>
            <a:ext cx="1630680" cy="461664"/>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タイトル 7">
            <a:extLst>
              <a:ext uri="{FF2B5EF4-FFF2-40B4-BE49-F238E27FC236}">
                <a16:creationId xmlns:a16="http://schemas.microsoft.com/office/drawing/2014/main" id="{933A7BDA-F144-4F7A-87E4-944316BDA461}"/>
              </a:ext>
            </a:extLst>
          </p:cNvPr>
          <p:cNvSpPr>
            <a:spLocks noGrp="1"/>
          </p:cNvSpPr>
          <p:nvPr>
            <p:ph type="title"/>
          </p:nvPr>
        </p:nvSpPr>
        <p:spPr/>
        <p:txBody>
          <a:bodyPr/>
          <a:lstStyle/>
          <a:p>
            <a:r>
              <a:rPr kumimoji="1" lang="ja-JP" altLang="en-US" dirty="0"/>
              <a:t>１０．仮説導出２　　　　　　　　　　　　　</a:t>
            </a:r>
            <a:r>
              <a:rPr lang="ja-JP" altLang="en-US" sz="2000" dirty="0">
                <a:solidFill>
                  <a:srgbClr val="E7E6E6">
                    <a:lumMod val="50000"/>
                  </a:srgbClr>
                </a:solidFill>
              </a:rPr>
              <a:t>いいね＆タグ数</a:t>
            </a:r>
            <a:endParaRPr kumimoji="1" lang="ja-JP" altLang="en-US" dirty="0"/>
          </a:p>
        </p:txBody>
      </p:sp>
    </p:spTree>
    <p:extLst>
      <p:ext uri="{BB962C8B-B14F-4D97-AF65-F5344CB8AC3E}">
        <p14:creationId xmlns:p14="http://schemas.microsoft.com/office/powerpoint/2010/main" val="22432232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１１．仮説２　　　　　　　　　　　　　　　　</a:t>
            </a:r>
            <a:r>
              <a:rPr lang="ja-JP" altLang="en-US" sz="2000" dirty="0">
                <a:solidFill>
                  <a:srgbClr val="E7E6E6">
                    <a:lumMod val="50000"/>
                  </a:srgbClr>
                </a:solidFill>
              </a:rPr>
              <a:t>いいね＆タグ数</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36</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2E1744CF-8315-45E4-8D1F-73DBD6E4B919}"/>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grpSp>
        <p:nvGrpSpPr>
          <p:cNvPr id="29" name="グループ化 28">
            <a:extLst>
              <a:ext uri="{FF2B5EF4-FFF2-40B4-BE49-F238E27FC236}">
                <a16:creationId xmlns:a16="http://schemas.microsoft.com/office/drawing/2014/main" id="{965530AA-277A-4699-B27F-9EF9226FD113}"/>
              </a:ext>
            </a:extLst>
          </p:cNvPr>
          <p:cNvGrpSpPr/>
          <p:nvPr/>
        </p:nvGrpSpPr>
        <p:grpSpPr>
          <a:xfrm>
            <a:off x="980666" y="2123090"/>
            <a:ext cx="9925868" cy="1305910"/>
            <a:chOff x="838200" y="2974056"/>
            <a:chExt cx="9925868" cy="1305910"/>
          </a:xfrm>
        </p:grpSpPr>
        <p:sp>
          <p:nvSpPr>
            <p:cNvPr id="12" name="テキスト ボックス 11">
              <a:extLst>
                <a:ext uri="{FF2B5EF4-FFF2-40B4-BE49-F238E27FC236}">
                  <a16:creationId xmlns:a16="http://schemas.microsoft.com/office/drawing/2014/main" id="{00624456-FC01-430D-B478-AECC35991C9D}"/>
                </a:ext>
              </a:extLst>
            </p:cNvPr>
            <p:cNvSpPr txBox="1"/>
            <p:nvPr/>
          </p:nvSpPr>
          <p:spPr>
            <a:xfrm>
              <a:off x="838200" y="3591242"/>
              <a:ext cx="1699504" cy="400110"/>
            </a:xfrm>
            <a:prstGeom prst="rect">
              <a:avLst/>
            </a:prstGeom>
            <a:noFill/>
          </p:spPr>
          <p:txBody>
            <a:bodyPr wrap="none" rtlCol="0">
              <a:spAutoFit/>
            </a:bodyPr>
            <a:lstStyle/>
            <a:p>
              <a:pPr algn="ctr"/>
              <a:r>
                <a:rPr kumimoji="1" lang="ja-JP" altLang="en-US" sz="2000" dirty="0">
                  <a:solidFill>
                    <a:schemeClr val="bg2">
                      <a:lumMod val="25000"/>
                    </a:schemeClr>
                  </a:solidFill>
                </a:rPr>
                <a:t>クチコミを見る</a:t>
              </a:r>
            </a:p>
          </p:txBody>
        </p:sp>
        <p:grpSp>
          <p:nvGrpSpPr>
            <p:cNvPr id="15" name="グループ化 14">
              <a:extLst>
                <a:ext uri="{FF2B5EF4-FFF2-40B4-BE49-F238E27FC236}">
                  <a16:creationId xmlns:a16="http://schemas.microsoft.com/office/drawing/2014/main" id="{C0D7D739-E514-4010-8A4D-85667EF3AA6F}"/>
                </a:ext>
              </a:extLst>
            </p:cNvPr>
            <p:cNvGrpSpPr/>
            <p:nvPr/>
          </p:nvGrpSpPr>
          <p:grpSpPr>
            <a:xfrm>
              <a:off x="3291780" y="2974056"/>
              <a:ext cx="2481770" cy="1017296"/>
              <a:chOff x="2955447" y="3401175"/>
              <a:chExt cx="2481770" cy="1017296"/>
            </a:xfrm>
          </p:grpSpPr>
          <p:pic>
            <p:nvPicPr>
              <p:cNvPr id="17" name="図 16">
                <a:extLst>
                  <a:ext uri="{FF2B5EF4-FFF2-40B4-BE49-F238E27FC236}">
                    <a16:creationId xmlns:a16="http://schemas.microsoft.com/office/drawing/2014/main" id="{4E2E4C6B-BC2E-402C-86A9-8E665E406251}"/>
                  </a:ext>
                </a:extLst>
              </p:cNvPr>
              <p:cNvPicPr>
                <a:picLocks noChangeAspect="1"/>
              </p:cNvPicPr>
              <p:nvPr/>
            </p:nvPicPr>
            <p:blipFill rotWithShape="1">
              <a:blip r:embed="rId2">
                <a:extLst>
                  <a:ext uri="{28A0092B-C50C-407E-A947-70E740481C1C}">
                    <a14:useLocalDpi xmlns:a14="http://schemas.microsoft.com/office/drawing/2010/main" val="0"/>
                  </a:ext>
                </a:extLst>
              </a:blip>
              <a:srcRect l="2234" t="20699" r="34632" b="22279"/>
              <a:stretch/>
            </p:blipFill>
            <p:spPr>
              <a:xfrm>
                <a:off x="3544295" y="3401175"/>
                <a:ext cx="1304075" cy="617186"/>
              </a:xfrm>
              <a:prstGeom prst="rect">
                <a:avLst/>
              </a:prstGeom>
            </p:spPr>
          </p:pic>
          <p:sp>
            <p:nvSpPr>
              <p:cNvPr id="14" name="テキスト ボックス 13">
                <a:extLst>
                  <a:ext uri="{FF2B5EF4-FFF2-40B4-BE49-F238E27FC236}">
                    <a16:creationId xmlns:a16="http://schemas.microsoft.com/office/drawing/2014/main" id="{EDC22A96-B085-4CCD-BFBE-A98077A57415}"/>
                  </a:ext>
                </a:extLst>
              </p:cNvPr>
              <p:cNvSpPr txBox="1"/>
              <p:nvPr/>
            </p:nvSpPr>
            <p:spPr>
              <a:xfrm>
                <a:off x="2955447" y="4018361"/>
                <a:ext cx="2481770" cy="400110"/>
              </a:xfrm>
              <a:prstGeom prst="rect">
                <a:avLst/>
              </a:prstGeom>
              <a:noFill/>
            </p:spPr>
            <p:txBody>
              <a:bodyPr wrap="none" rtlCol="0">
                <a:spAutoFit/>
              </a:bodyPr>
              <a:lstStyle/>
              <a:p>
                <a:r>
                  <a:rPr kumimoji="1" lang="ja-JP" altLang="en-US" sz="2000" dirty="0">
                    <a:solidFill>
                      <a:schemeClr val="bg2">
                        <a:lumMod val="25000"/>
                      </a:schemeClr>
                    </a:solidFill>
                  </a:rPr>
                  <a:t>クチコミに対する信頼</a:t>
                </a:r>
              </a:p>
            </p:txBody>
          </p:sp>
        </p:grpSp>
        <p:grpSp>
          <p:nvGrpSpPr>
            <p:cNvPr id="25" name="グループ化 24">
              <a:extLst>
                <a:ext uri="{FF2B5EF4-FFF2-40B4-BE49-F238E27FC236}">
                  <a16:creationId xmlns:a16="http://schemas.microsoft.com/office/drawing/2014/main" id="{A025DE07-D851-45C4-AD82-4159D996369E}"/>
                </a:ext>
              </a:extLst>
            </p:cNvPr>
            <p:cNvGrpSpPr/>
            <p:nvPr/>
          </p:nvGrpSpPr>
          <p:grpSpPr>
            <a:xfrm>
              <a:off x="6527627" y="3057746"/>
              <a:ext cx="2162772" cy="1222220"/>
              <a:chOff x="6754785" y="3504027"/>
              <a:chExt cx="2162772" cy="1222220"/>
            </a:xfrm>
          </p:grpSpPr>
          <p:pic>
            <p:nvPicPr>
              <p:cNvPr id="6" name="図 5" descr="画面の領域"/>
              <p:cNvPicPr>
                <a:picLocks noChangeAspect="1"/>
              </p:cNvPicPr>
              <p:nvPr/>
            </p:nvPicPr>
            <p:blipFill rotWithShape="1">
              <a:blip r:embed="rId3">
                <a:extLst>
                  <a:ext uri="{28A0092B-C50C-407E-A947-70E740481C1C}">
                    <a14:useLocalDpi xmlns:a14="http://schemas.microsoft.com/office/drawing/2010/main" val="0"/>
                  </a:ext>
                </a:extLst>
              </a:blip>
              <a:srcRect t="18804" b="24507"/>
              <a:stretch/>
            </p:blipFill>
            <p:spPr>
              <a:xfrm>
                <a:off x="6899589" y="3504027"/>
                <a:ext cx="1873165" cy="411481"/>
              </a:xfrm>
              <a:prstGeom prst="rect">
                <a:avLst/>
              </a:prstGeom>
            </p:spPr>
          </p:pic>
          <p:sp>
            <p:nvSpPr>
              <p:cNvPr id="22" name="テキスト ボックス 21">
                <a:extLst>
                  <a:ext uri="{FF2B5EF4-FFF2-40B4-BE49-F238E27FC236}">
                    <a16:creationId xmlns:a16="http://schemas.microsoft.com/office/drawing/2014/main" id="{818064B2-E106-4C98-BA8B-583E150B08C8}"/>
                  </a:ext>
                </a:extLst>
              </p:cNvPr>
              <p:cNvSpPr txBox="1"/>
              <p:nvPr/>
            </p:nvSpPr>
            <p:spPr>
              <a:xfrm>
                <a:off x="6754785" y="4018361"/>
                <a:ext cx="2162772" cy="707886"/>
              </a:xfrm>
              <a:prstGeom prst="rect">
                <a:avLst/>
              </a:prstGeom>
              <a:noFill/>
            </p:spPr>
            <p:txBody>
              <a:bodyPr wrap="none" rtlCol="0">
                <a:spAutoFit/>
              </a:bodyPr>
              <a:lstStyle/>
              <a:p>
                <a:pPr algn="ctr"/>
                <a:r>
                  <a:rPr kumimoji="1" lang="ja-JP" altLang="en-US" sz="2000" dirty="0">
                    <a:solidFill>
                      <a:schemeClr val="bg2">
                        <a:lumMod val="25000"/>
                      </a:schemeClr>
                    </a:solidFill>
                  </a:rPr>
                  <a:t>お店に対する関心</a:t>
                </a:r>
                <a:endParaRPr kumimoji="1" lang="en-US" altLang="ja-JP" sz="2000" dirty="0">
                  <a:solidFill>
                    <a:schemeClr val="bg2">
                      <a:lumMod val="25000"/>
                    </a:schemeClr>
                  </a:solidFill>
                </a:endParaRPr>
              </a:p>
              <a:p>
                <a:pPr algn="ctr"/>
                <a:r>
                  <a:rPr kumimoji="1" lang="ja-JP" altLang="en-US" sz="2000" dirty="0">
                    <a:solidFill>
                      <a:schemeClr val="bg2">
                        <a:lumMod val="25000"/>
                      </a:schemeClr>
                    </a:solidFill>
                  </a:rPr>
                  <a:t>（購買意向）</a:t>
                </a:r>
              </a:p>
            </p:txBody>
          </p:sp>
        </p:grpSp>
        <p:sp>
          <p:nvSpPr>
            <p:cNvPr id="24" name="テキスト ボックス 23">
              <a:extLst>
                <a:ext uri="{FF2B5EF4-FFF2-40B4-BE49-F238E27FC236}">
                  <a16:creationId xmlns:a16="http://schemas.microsoft.com/office/drawing/2014/main" id="{36350579-5982-4E0E-B5EF-5E4860029B22}"/>
                </a:ext>
              </a:extLst>
            </p:cNvPr>
            <p:cNvSpPr txBox="1"/>
            <p:nvPr/>
          </p:nvSpPr>
          <p:spPr>
            <a:xfrm>
              <a:off x="9444476" y="3591241"/>
              <a:ext cx="1319592" cy="400110"/>
            </a:xfrm>
            <a:prstGeom prst="rect">
              <a:avLst/>
            </a:prstGeom>
            <a:noFill/>
          </p:spPr>
          <p:txBody>
            <a:bodyPr wrap="none" rtlCol="0">
              <a:spAutoFit/>
            </a:bodyPr>
            <a:lstStyle/>
            <a:p>
              <a:pPr algn="ctr"/>
              <a:r>
                <a:rPr kumimoji="1" lang="ja-JP" altLang="en-US" sz="2000" dirty="0">
                  <a:solidFill>
                    <a:schemeClr val="bg2">
                      <a:lumMod val="25000"/>
                    </a:schemeClr>
                  </a:solidFill>
                </a:rPr>
                <a:t>お店に行く</a:t>
              </a:r>
            </a:p>
          </p:txBody>
        </p:sp>
        <p:sp>
          <p:nvSpPr>
            <p:cNvPr id="26" name="二等辺三角形 25">
              <a:extLst>
                <a:ext uri="{FF2B5EF4-FFF2-40B4-BE49-F238E27FC236}">
                  <a16:creationId xmlns:a16="http://schemas.microsoft.com/office/drawing/2014/main" id="{7459DC08-8B4D-4463-8DA5-C5CDE1974A74}"/>
                </a:ext>
              </a:extLst>
            </p:cNvPr>
            <p:cNvSpPr/>
            <p:nvPr/>
          </p:nvSpPr>
          <p:spPr>
            <a:xfrm rot="5400000">
              <a:off x="8737080" y="3593177"/>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二等辺三角形 26">
              <a:extLst>
                <a:ext uri="{FF2B5EF4-FFF2-40B4-BE49-F238E27FC236}">
                  <a16:creationId xmlns:a16="http://schemas.microsoft.com/office/drawing/2014/main" id="{E8CAF234-540F-4BC2-91E5-EA8AE01F83FA}"/>
                </a:ext>
              </a:extLst>
            </p:cNvPr>
            <p:cNvSpPr/>
            <p:nvPr/>
          </p:nvSpPr>
          <p:spPr>
            <a:xfrm rot="5400000">
              <a:off x="5820231" y="3593177"/>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二等辺三角形 27">
              <a:extLst>
                <a:ext uri="{FF2B5EF4-FFF2-40B4-BE49-F238E27FC236}">
                  <a16:creationId xmlns:a16="http://schemas.microsoft.com/office/drawing/2014/main" id="{2090392C-0062-4EFC-9B95-3885DF053963}"/>
                </a:ext>
              </a:extLst>
            </p:cNvPr>
            <p:cNvSpPr/>
            <p:nvPr/>
          </p:nvSpPr>
          <p:spPr>
            <a:xfrm rot="5400000">
              <a:off x="2584384" y="3593177"/>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0" name="テキスト ボックス 29">
            <a:extLst>
              <a:ext uri="{FF2B5EF4-FFF2-40B4-BE49-F238E27FC236}">
                <a16:creationId xmlns:a16="http://schemas.microsoft.com/office/drawing/2014/main" id="{2BBAE91C-08B3-4FF3-8005-BBC388F69EF5}"/>
              </a:ext>
            </a:extLst>
          </p:cNvPr>
          <p:cNvSpPr txBox="1"/>
          <p:nvPr/>
        </p:nvSpPr>
        <p:spPr>
          <a:xfrm>
            <a:off x="839788" y="3699306"/>
            <a:ext cx="3070071" cy="400110"/>
          </a:xfrm>
          <a:prstGeom prst="rect">
            <a:avLst/>
          </a:prstGeom>
          <a:noFill/>
        </p:spPr>
        <p:txBody>
          <a:bodyPr wrap="non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よって次の仮説を設定する</a:t>
            </a:r>
          </a:p>
        </p:txBody>
      </p:sp>
      <p:grpSp>
        <p:nvGrpSpPr>
          <p:cNvPr id="5" name="グループ化 4">
            <a:extLst>
              <a:ext uri="{FF2B5EF4-FFF2-40B4-BE49-F238E27FC236}">
                <a16:creationId xmlns:a16="http://schemas.microsoft.com/office/drawing/2014/main" id="{7C4DAC4E-4CF8-448C-B63D-1242A2E31801}"/>
              </a:ext>
            </a:extLst>
          </p:cNvPr>
          <p:cNvGrpSpPr/>
          <p:nvPr/>
        </p:nvGrpSpPr>
        <p:grpSpPr>
          <a:xfrm>
            <a:off x="1939253" y="5125703"/>
            <a:ext cx="8313494" cy="833041"/>
            <a:chOff x="1939253" y="5085554"/>
            <a:chExt cx="8313494" cy="833041"/>
          </a:xfrm>
        </p:grpSpPr>
        <p:sp>
          <p:nvSpPr>
            <p:cNvPr id="32" name="テキスト ボックス 31">
              <a:extLst>
                <a:ext uri="{FF2B5EF4-FFF2-40B4-BE49-F238E27FC236}">
                  <a16:creationId xmlns:a16="http://schemas.microsoft.com/office/drawing/2014/main" id="{DC975D16-0732-4B75-BDCC-B2277211A60F}"/>
                </a:ext>
              </a:extLst>
            </p:cNvPr>
            <p:cNvSpPr txBox="1"/>
            <p:nvPr/>
          </p:nvSpPr>
          <p:spPr>
            <a:xfrm>
              <a:off x="2053066" y="5085554"/>
              <a:ext cx="8085868" cy="400110"/>
            </a:xfrm>
            <a:prstGeom prst="rect">
              <a:avLst/>
            </a:prstGeom>
            <a:noFill/>
          </p:spPr>
          <p:txBody>
            <a:bodyPr wrap="none" rtlCol="0">
              <a:spAutoFit/>
            </a:bodyPr>
            <a:lstStyle/>
            <a:p>
              <a:pPr algn="ctr"/>
              <a:r>
                <a:rPr kumimoji="1" lang="ja-JP" altLang="en-US" sz="2000" u="sng" dirty="0">
                  <a:solidFill>
                    <a:srgbClr val="F9393E"/>
                  </a:solidFill>
                </a:rPr>
                <a:t>仮説２</a:t>
              </a:r>
              <a:r>
                <a:rPr kumimoji="1" lang="en-US" altLang="ja-JP" sz="2000" u="sng" dirty="0">
                  <a:solidFill>
                    <a:srgbClr val="F9393E"/>
                  </a:solidFill>
                </a:rPr>
                <a:t>a</a:t>
              </a:r>
              <a:r>
                <a:rPr kumimoji="1" lang="ja-JP" altLang="en-US" sz="2000" dirty="0">
                  <a:solidFill>
                    <a:schemeClr val="bg2">
                      <a:lumMod val="25000"/>
                    </a:schemeClr>
                  </a:solidFill>
                </a:rPr>
                <a:t>：高価格帯におけるいいね数の増加は関心度に正の影響を与える</a:t>
              </a:r>
            </a:p>
          </p:txBody>
        </p:sp>
        <p:sp>
          <p:nvSpPr>
            <p:cNvPr id="33" name="テキスト ボックス 32">
              <a:extLst>
                <a:ext uri="{FF2B5EF4-FFF2-40B4-BE49-F238E27FC236}">
                  <a16:creationId xmlns:a16="http://schemas.microsoft.com/office/drawing/2014/main" id="{C8F4EE0C-8A61-46ED-9E83-3EC6CD1DC6A2}"/>
                </a:ext>
              </a:extLst>
            </p:cNvPr>
            <p:cNvSpPr txBox="1"/>
            <p:nvPr/>
          </p:nvSpPr>
          <p:spPr>
            <a:xfrm>
              <a:off x="1939253" y="5518485"/>
              <a:ext cx="8313494" cy="400110"/>
            </a:xfrm>
            <a:prstGeom prst="rect">
              <a:avLst/>
            </a:prstGeom>
            <a:noFill/>
          </p:spPr>
          <p:txBody>
            <a:bodyPr wrap="none" rtlCol="0">
              <a:spAutoFit/>
            </a:bodyPr>
            <a:lstStyle/>
            <a:p>
              <a:pPr algn="ctr"/>
              <a:r>
                <a:rPr kumimoji="1" lang="ja-JP" altLang="en-US" sz="2000" u="sng" dirty="0">
                  <a:solidFill>
                    <a:srgbClr val="F9393E"/>
                  </a:solidFill>
                </a:rPr>
                <a:t>仮説２</a:t>
              </a:r>
              <a:r>
                <a:rPr lang="en-US" altLang="ja-JP" sz="2000" u="sng" dirty="0">
                  <a:solidFill>
                    <a:srgbClr val="F9393E"/>
                  </a:solidFill>
                </a:rPr>
                <a:t>b</a:t>
              </a:r>
              <a:r>
                <a:rPr kumimoji="1" lang="ja-JP" altLang="en-US" sz="2000" dirty="0">
                  <a:solidFill>
                    <a:schemeClr val="bg2">
                      <a:lumMod val="25000"/>
                    </a:schemeClr>
                  </a:solidFill>
                </a:rPr>
                <a:t>：低価格帯におけるいいね数の増加は関心度に正の影響を与える</a:t>
              </a:r>
            </a:p>
          </p:txBody>
        </p:sp>
      </p:grpSp>
      <p:pic>
        <p:nvPicPr>
          <p:cNvPr id="34" name="図 33">
            <a:extLst>
              <a:ext uri="{FF2B5EF4-FFF2-40B4-BE49-F238E27FC236}">
                <a16:creationId xmlns:a16="http://schemas.microsoft.com/office/drawing/2014/main" id="{63E17F7F-AD37-4988-8197-28B7B1EF686C}"/>
              </a:ext>
            </a:extLst>
          </p:cNvPr>
          <p:cNvPicPr>
            <a:picLocks noChangeAspect="1"/>
          </p:cNvPicPr>
          <p:nvPr/>
        </p:nvPicPr>
        <p:blipFill rotWithShape="1">
          <a:blip r:embed="rId4">
            <a:extLst>
              <a:ext uri="{28A0092B-C50C-407E-A947-70E740481C1C}">
                <a14:useLocalDpi xmlns:a14="http://schemas.microsoft.com/office/drawing/2010/main" val="0"/>
              </a:ext>
            </a:extLst>
          </a:blip>
          <a:srcRect l="5586" t="22064" r="7558" b="25958"/>
          <a:stretch/>
        </p:blipFill>
        <p:spPr>
          <a:xfrm>
            <a:off x="10233873" y="5536400"/>
            <a:ext cx="1016747" cy="608460"/>
          </a:xfrm>
          <a:prstGeom prst="rect">
            <a:avLst/>
          </a:prstGeom>
        </p:spPr>
      </p:pic>
      <p:sp>
        <p:nvSpPr>
          <p:cNvPr id="23" name="テキスト ボックス 22">
            <a:extLst>
              <a:ext uri="{FF2B5EF4-FFF2-40B4-BE49-F238E27FC236}">
                <a16:creationId xmlns:a16="http://schemas.microsoft.com/office/drawing/2014/main" id="{6CD12AF6-96E8-46DB-9CDD-4F4F072E68A7}"/>
              </a:ext>
            </a:extLst>
          </p:cNvPr>
          <p:cNvSpPr txBox="1"/>
          <p:nvPr/>
        </p:nvSpPr>
        <p:spPr>
          <a:xfrm>
            <a:off x="2519540" y="4243340"/>
            <a:ext cx="7152919" cy="461665"/>
          </a:xfrm>
          <a:prstGeom prst="rect">
            <a:avLst/>
          </a:prstGeom>
          <a:noFill/>
        </p:spPr>
        <p:txBody>
          <a:bodyPr wrap="none" rtlCol="0">
            <a:spAutoFit/>
          </a:bodyPr>
          <a:lstStyle/>
          <a:p>
            <a:pPr algn="ctr"/>
            <a:r>
              <a:rPr kumimoji="1" lang="ja-JP" altLang="en-US" sz="2400" u="sng" dirty="0">
                <a:solidFill>
                  <a:srgbClr val="F9393E"/>
                </a:solidFill>
              </a:rPr>
              <a:t>仮説２</a:t>
            </a:r>
            <a:r>
              <a:rPr kumimoji="1" lang="ja-JP" altLang="en-US" sz="2400" dirty="0">
                <a:solidFill>
                  <a:schemeClr val="bg2">
                    <a:lumMod val="25000"/>
                  </a:schemeClr>
                </a:solidFill>
              </a:rPr>
              <a:t>：いいね数の増加は関心度に正の影響を与える</a:t>
            </a:r>
          </a:p>
        </p:txBody>
      </p:sp>
    </p:spTree>
    <p:extLst>
      <p:ext uri="{BB962C8B-B14F-4D97-AF65-F5344CB8AC3E}">
        <p14:creationId xmlns:p14="http://schemas.microsoft.com/office/powerpoint/2010/main" val="9247788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１１．仮説２　</a:t>
            </a:r>
            <a:r>
              <a:rPr kumimoji="1" lang="en-US" altLang="ja-JP" sz="2400" dirty="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検証概要</a:t>
            </a:r>
            <a:r>
              <a:rPr kumimoji="1" lang="en-US" altLang="ja-JP" sz="2400" dirty="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　　　　　　　　　　　　　　　　　　　　</a:t>
            </a:r>
            <a:r>
              <a:rPr kumimoji="1" lang="ja-JP" altLang="en-US" sz="2000" dirty="0">
                <a:solidFill>
                  <a:schemeClr val="bg2">
                    <a:lumMod val="50000"/>
                  </a:schemeClr>
                </a:solidFill>
                <a:latin typeface="ＭＳ Ｐゴシック" panose="020B0600070205080204" pitchFamily="50" charset="-128"/>
                <a:ea typeface="ＭＳ Ｐゴシック" panose="020B0600070205080204" pitchFamily="50" charset="-128"/>
              </a:rPr>
              <a:t>いいね＆タグ数</a:t>
            </a:r>
            <a:endParaRPr kumimoji="1" lang="ja-JP" altLang="en-US" dirty="0">
              <a:solidFill>
                <a:schemeClr val="bg2">
                  <a:lumMod val="50000"/>
                </a:schemeClr>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3E36C0-A533-4755-87FE-2511BEDDB288}" type="slidenum">
              <a:rPr kumimoji="1" lang="ja-JP" altLang="en-US" sz="1200" b="0" i="0" u="none" strike="noStrike" kern="1200" cap="none" spc="0" normalizeH="0" baseline="0" noProof="0" smtClean="0">
                <a:ln>
                  <a:noFill/>
                </a:ln>
                <a:solidFill>
                  <a:srgbClr val="E7E6E6">
                    <a:lumMod val="25000"/>
                  </a:srgbClr>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1200" b="0" i="0" u="none" strike="noStrike" kern="1200" cap="none" spc="0" normalizeH="0" baseline="0" noProof="0" dirty="0">
              <a:ln>
                <a:noFill/>
              </a:ln>
              <a:solidFill>
                <a:srgbClr val="E7E6E6">
                  <a:lumMod val="25000"/>
                </a:srgbClr>
              </a:solidFill>
              <a:effectLst/>
              <a:uLnTx/>
              <a:uFillTx/>
              <a:latin typeface="Calibri" panose="020F0502020204030204"/>
              <a:ea typeface="ＭＳ Ｐゴシック" panose="020B0600070205080204" pitchFamily="34" charset="-128"/>
              <a:cs typeface="+mn-cs"/>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E7E6E6">
                    <a:lumMod val="25000"/>
                  </a:srgbClr>
                </a:solidFill>
                <a:effectLst/>
                <a:uLnTx/>
                <a:uFillTx/>
                <a:latin typeface="Calibri" panose="020F0502020204030204"/>
                <a:ea typeface="ＭＳ Ｐゴシック" panose="020B0600070205080204" pitchFamily="34" charset="-128"/>
                <a:cs typeface="+mn-cs"/>
              </a:rPr>
              <a:t>ｅクチコミの有効性</a:t>
            </a:r>
          </a:p>
        </p:txBody>
      </p:sp>
      <p:sp>
        <p:nvSpPr>
          <p:cNvPr id="17" name="テキスト ボックス 16">
            <a:extLst>
              <a:ext uri="{FF2B5EF4-FFF2-40B4-BE49-F238E27FC236}">
                <a16:creationId xmlns:a16="http://schemas.microsoft.com/office/drawing/2014/main" id="{7C7120E1-FEAA-48B1-A286-E4E84D331CC0}"/>
              </a:ext>
            </a:extLst>
          </p:cNvPr>
          <p:cNvSpPr txBox="1"/>
          <p:nvPr/>
        </p:nvSpPr>
        <p:spPr>
          <a:xfrm>
            <a:off x="838200" y="1690688"/>
            <a:ext cx="1210588"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srgbClr val="E7E6E6">
                    <a:lumMod val="25000"/>
                  </a:srgbClr>
                </a:solidFill>
                <a:effectLst/>
                <a:uLnTx/>
                <a:uFillTx/>
                <a:latin typeface="Calibri" panose="020F0502020204030204"/>
                <a:ea typeface="ＭＳ Ｐゴシック" panose="020B0600070205080204" pitchFamily="34" charset="-128"/>
                <a:cs typeface="+mn-cs"/>
              </a:rPr>
              <a:t>検証概要</a:t>
            </a:r>
          </a:p>
        </p:txBody>
      </p:sp>
      <p:sp>
        <p:nvSpPr>
          <p:cNvPr id="18" name="テキスト ボックス 17">
            <a:extLst>
              <a:ext uri="{FF2B5EF4-FFF2-40B4-BE49-F238E27FC236}">
                <a16:creationId xmlns:a16="http://schemas.microsoft.com/office/drawing/2014/main" id="{1917324E-DDEE-45B1-96C3-50059754CFB8}"/>
              </a:ext>
            </a:extLst>
          </p:cNvPr>
          <p:cNvSpPr txBox="1"/>
          <p:nvPr/>
        </p:nvSpPr>
        <p:spPr>
          <a:xfrm>
            <a:off x="2118859" y="4857398"/>
            <a:ext cx="865854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chemeClr val="bg2">
                    <a:lumMod val="25000"/>
                  </a:schemeClr>
                </a:solidFill>
                <a:effectLst/>
                <a:uLnTx/>
                <a:uFillTx/>
                <a:latin typeface="ＭＳ Ｐゴシック" panose="020B0600070205080204" pitchFamily="50" charset="-128"/>
                <a:ea typeface="ＭＳ Ｐゴシック" panose="020B0600070205080204" pitchFamily="50" charset="-128"/>
                <a:cs typeface="+mn-cs"/>
              </a:rPr>
              <a:t>＊タグ数・いいね数・件数・標準偏差は自然対数に変換</a:t>
            </a:r>
            <a:endParaRPr kumimoji="1" lang="en-US" altLang="ja-JP" sz="1800" b="0" i="0" u="none" strike="noStrike" kern="1200" cap="none" spc="0" normalizeH="0" baseline="0" noProof="0" dirty="0">
              <a:ln>
                <a:noFill/>
              </a:ln>
              <a:solidFill>
                <a:schemeClr val="bg2">
                  <a:lumMod val="25000"/>
                </a:schemeClr>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chemeClr val="bg2">
                    <a:lumMod val="25000"/>
                  </a:schemeClr>
                </a:solidFill>
                <a:effectLst/>
                <a:uLnTx/>
                <a:uFillTx/>
                <a:latin typeface="ＭＳ Ｐゴシック" panose="020B0600070205080204" pitchFamily="50" charset="-128"/>
                <a:ea typeface="ＭＳ Ｐゴシック" panose="020B0600070205080204" pitchFamily="50" charset="-128"/>
                <a:cs typeface="+mn-cs"/>
              </a:rPr>
              <a:t>　　コントロール変数はクチコミ件数の程度や個人評価のばらつきを考慮するためのもの</a:t>
            </a:r>
            <a:endParaRPr kumimoji="1" lang="en-US" altLang="ja-JP" sz="1800" b="0" i="0" u="none" strike="noStrike" kern="1200" cap="none" spc="0" normalizeH="0" baseline="0" noProof="0" dirty="0">
              <a:ln>
                <a:noFill/>
              </a:ln>
              <a:solidFill>
                <a:schemeClr val="bg2">
                  <a:lumMod val="25000"/>
                </a:schemeClr>
              </a:solidFill>
              <a:effectLst/>
              <a:uLnTx/>
              <a:uFillTx/>
              <a:latin typeface="ＭＳ Ｐゴシック" panose="020B0600070205080204" pitchFamily="50" charset="-128"/>
              <a:ea typeface="ＭＳ Ｐゴシック" panose="020B0600070205080204" pitchFamily="50" charset="-128"/>
              <a:cs typeface="+mn-cs"/>
            </a:endParaRPr>
          </a:p>
        </p:txBody>
      </p:sp>
      <p:pic>
        <p:nvPicPr>
          <p:cNvPr id="8" name="図 7">
            <a:extLst>
              <a:ext uri="{FF2B5EF4-FFF2-40B4-BE49-F238E27FC236}">
                <a16:creationId xmlns:a16="http://schemas.microsoft.com/office/drawing/2014/main" id="{5FB537DE-A0C2-4570-BFC6-7DDBBBD4B1EF}"/>
              </a:ext>
            </a:extLst>
          </p:cNvPr>
          <p:cNvPicPr>
            <a:picLocks noChangeAspect="1"/>
          </p:cNvPicPr>
          <p:nvPr/>
        </p:nvPicPr>
        <p:blipFill>
          <a:blip r:embed="rId2"/>
          <a:stretch>
            <a:fillRect/>
          </a:stretch>
        </p:blipFill>
        <p:spPr>
          <a:xfrm>
            <a:off x="2086004" y="2300065"/>
            <a:ext cx="8019991" cy="2528660"/>
          </a:xfrm>
          <a:prstGeom prst="rect">
            <a:avLst/>
          </a:prstGeom>
        </p:spPr>
      </p:pic>
    </p:spTree>
    <p:extLst>
      <p:ext uri="{BB962C8B-B14F-4D97-AF65-F5344CB8AC3E}">
        <p14:creationId xmlns:p14="http://schemas.microsoft.com/office/powerpoint/2010/main" val="30583437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lang="ja-JP" altLang="en-US" dirty="0"/>
              <a:t>１０．仮説導出３　　　　　　　　　　　　</a:t>
            </a:r>
            <a:r>
              <a:rPr lang="ja-JP" altLang="en-US" sz="2000" dirty="0">
                <a:solidFill>
                  <a:schemeClr val="bg2">
                    <a:lumMod val="50000"/>
                  </a:schemeClr>
                </a:solidFill>
              </a:rPr>
              <a:t>文字数＆いいね</a:t>
            </a:r>
            <a:endParaRPr kumimoji="1" lang="ja-JP" altLang="en-US" dirty="0">
              <a:solidFill>
                <a:schemeClr val="bg2">
                  <a:lumMod val="50000"/>
                </a:schemeClr>
              </a:solidFill>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38</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15" name="テキスト ボックス 14">
            <a:extLst>
              <a:ext uri="{FF2B5EF4-FFF2-40B4-BE49-F238E27FC236}">
                <a16:creationId xmlns:a16="http://schemas.microsoft.com/office/drawing/2014/main" id="{51F9CAE2-7AB3-4259-B592-7256C729738D}"/>
              </a:ext>
            </a:extLst>
          </p:cNvPr>
          <p:cNvSpPr txBox="1"/>
          <p:nvPr/>
        </p:nvSpPr>
        <p:spPr>
          <a:xfrm>
            <a:off x="3112651" y="4593672"/>
            <a:ext cx="5966698" cy="400110"/>
          </a:xfrm>
          <a:prstGeom prst="rect">
            <a:avLst/>
          </a:prstGeom>
          <a:noFill/>
        </p:spPr>
        <p:txBody>
          <a:bodyPr wrap="none" rtlCol="0">
            <a:spAutoFit/>
          </a:bodyPr>
          <a:lstStyle/>
          <a:p>
            <a:r>
              <a:rPr kumimoji="1" lang="ja-JP" altLang="en-US" sz="2000" dirty="0">
                <a:solidFill>
                  <a:schemeClr val="bg2">
                    <a:lumMod val="25000"/>
                  </a:schemeClr>
                </a:solidFill>
              </a:rPr>
              <a:t>消費者はどのようなコメントにいいねを押しているのか</a:t>
            </a:r>
          </a:p>
        </p:txBody>
      </p:sp>
      <p:grpSp>
        <p:nvGrpSpPr>
          <p:cNvPr id="9" name="グループ化 8">
            <a:extLst>
              <a:ext uri="{FF2B5EF4-FFF2-40B4-BE49-F238E27FC236}">
                <a16:creationId xmlns:a16="http://schemas.microsoft.com/office/drawing/2014/main" id="{8F04CABF-7921-4F12-98A4-A7BD7B560B84}"/>
              </a:ext>
            </a:extLst>
          </p:cNvPr>
          <p:cNvGrpSpPr/>
          <p:nvPr/>
        </p:nvGrpSpPr>
        <p:grpSpPr>
          <a:xfrm>
            <a:off x="3064272" y="2653285"/>
            <a:ext cx="6063456" cy="1107996"/>
            <a:chOff x="3101142" y="2675931"/>
            <a:chExt cx="6063456" cy="1107996"/>
          </a:xfrm>
        </p:grpSpPr>
        <p:sp>
          <p:nvSpPr>
            <p:cNvPr id="4" name="テキスト ボックス 3">
              <a:extLst>
                <a:ext uri="{FF2B5EF4-FFF2-40B4-BE49-F238E27FC236}">
                  <a16:creationId xmlns:a16="http://schemas.microsoft.com/office/drawing/2014/main" id="{F040E498-9AF7-4D03-8BFE-3C411BCB5E80}"/>
                </a:ext>
              </a:extLst>
            </p:cNvPr>
            <p:cNvSpPr txBox="1"/>
            <p:nvPr/>
          </p:nvSpPr>
          <p:spPr>
            <a:xfrm>
              <a:off x="8056601" y="3005049"/>
              <a:ext cx="1107997" cy="461665"/>
            </a:xfrm>
            <a:prstGeom prst="rect">
              <a:avLst/>
            </a:prstGeom>
            <a:noFill/>
          </p:spPr>
          <p:txBody>
            <a:bodyPr wrap="none" rtlCol="0">
              <a:spAutoFit/>
            </a:bodyPr>
            <a:lstStyle/>
            <a:p>
              <a:pPr algn="ctr"/>
              <a:r>
                <a:rPr kumimoji="1" lang="ja-JP" altLang="en-US" sz="2400" dirty="0">
                  <a:solidFill>
                    <a:schemeClr val="bg2">
                      <a:lumMod val="25000"/>
                    </a:schemeClr>
                  </a:solidFill>
                </a:rPr>
                <a:t>関心度</a:t>
              </a:r>
            </a:p>
          </p:txBody>
        </p:sp>
        <p:sp>
          <p:nvSpPr>
            <p:cNvPr id="6" name="テキスト ボックス 5">
              <a:extLst>
                <a:ext uri="{FF2B5EF4-FFF2-40B4-BE49-F238E27FC236}">
                  <a16:creationId xmlns:a16="http://schemas.microsoft.com/office/drawing/2014/main" id="{6A9B3FCE-9F99-4E4D-84B8-2B9889744265}"/>
                </a:ext>
              </a:extLst>
            </p:cNvPr>
            <p:cNvSpPr txBox="1"/>
            <p:nvPr/>
          </p:nvSpPr>
          <p:spPr>
            <a:xfrm>
              <a:off x="5379720" y="3005049"/>
              <a:ext cx="1432560" cy="461665"/>
            </a:xfrm>
            <a:prstGeom prst="rect">
              <a:avLst/>
            </a:prstGeom>
            <a:noFill/>
          </p:spPr>
          <p:txBody>
            <a:bodyPr wrap="square" rtlCol="0">
              <a:spAutoFit/>
            </a:bodyPr>
            <a:lstStyle/>
            <a:p>
              <a:pPr algn="ctr"/>
              <a:r>
                <a:rPr kumimoji="1" lang="ja-JP" altLang="en-US" sz="2400" dirty="0">
                  <a:solidFill>
                    <a:schemeClr val="bg2">
                      <a:lumMod val="25000"/>
                    </a:schemeClr>
                  </a:solidFill>
                </a:rPr>
                <a:t>いいね数</a:t>
              </a:r>
            </a:p>
          </p:txBody>
        </p:sp>
        <p:sp>
          <p:nvSpPr>
            <p:cNvPr id="8" name="テキスト ボックス 7">
              <a:extLst>
                <a:ext uri="{FF2B5EF4-FFF2-40B4-BE49-F238E27FC236}">
                  <a16:creationId xmlns:a16="http://schemas.microsoft.com/office/drawing/2014/main" id="{E0309CCE-7766-4854-B489-4006DE7820B1}"/>
                </a:ext>
              </a:extLst>
            </p:cNvPr>
            <p:cNvSpPr txBox="1"/>
            <p:nvPr/>
          </p:nvSpPr>
          <p:spPr>
            <a:xfrm>
              <a:off x="3101142" y="2675931"/>
              <a:ext cx="1034257" cy="1107996"/>
            </a:xfrm>
            <a:prstGeom prst="rect">
              <a:avLst/>
            </a:prstGeom>
            <a:noFill/>
          </p:spPr>
          <p:txBody>
            <a:bodyPr wrap="none" rtlCol="0">
              <a:spAutoFit/>
            </a:bodyPr>
            <a:lstStyle/>
            <a:p>
              <a:r>
                <a:rPr kumimoji="1" lang="ja-JP" altLang="en-US" sz="6600" b="1" dirty="0">
                  <a:solidFill>
                    <a:srgbClr val="22D0BB"/>
                  </a:solidFill>
                </a:rPr>
                <a:t>？</a:t>
              </a:r>
            </a:p>
          </p:txBody>
        </p:sp>
        <p:sp>
          <p:nvSpPr>
            <p:cNvPr id="17" name="二等辺三角形 16">
              <a:extLst>
                <a:ext uri="{FF2B5EF4-FFF2-40B4-BE49-F238E27FC236}">
                  <a16:creationId xmlns:a16="http://schemas.microsoft.com/office/drawing/2014/main" id="{26A87674-94EE-4EDA-AE55-D81626AA4E55}"/>
                </a:ext>
              </a:extLst>
            </p:cNvPr>
            <p:cNvSpPr/>
            <p:nvPr/>
          </p:nvSpPr>
          <p:spPr>
            <a:xfrm rot="5400000">
              <a:off x="4427202" y="3031810"/>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二等辺三角形 17">
              <a:extLst>
                <a:ext uri="{FF2B5EF4-FFF2-40B4-BE49-F238E27FC236}">
                  <a16:creationId xmlns:a16="http://schemas.microsoft.com/office/drawing/2014/main" id="{57C23A0C-2C12-4BE4-B1C9-55B6D3FAA789}"/>
                </a:ext>
              </a:extLst>
            </p:cNvPr>
            <p:cNvSpPr/>
            <p:nvPr/>
          </p:nvSpPr>
          <p:spPr>
            <a:xfrm rot="5400000">
              <a:off x="7104083" y="3031811"/>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Tree>
    <p:extLst>
      <p:ext uri="{BB962C8B-B14F-4D97-AF65-F5344CB8AC3E}">
        <p14:creationId xmlns:p14="http://schemas.microsoft.com/office/powerpoint/2010/main" val="32424545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lang="ja-JP" altLang="en-US" dirty="0"/>
              <a:t>１０．仮説導出３　　　　　　　　　　　　</a:t>
            </a:r>
            <a:r>
              <a:rPr lang="ja-JP" altLang="en-US" sz="2000" dirty="0">
                <a:solidFill>
                  <a:srgbClr val="E7E6E6">
                    <a:lumMod val="50000"/>
                  </a:srgbClr>
                </a:solidFill>
              </a:rPr>
              <a:t>文字数＆いいね</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39</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grpSp>
        <p:nvGrpSpPr>
          <p:cNvPr id="9" name="グループ化 8">
            <a:extLst>
              <a:ext uri="{FF2B5EF4-FFF2-40B4-BE49-F238E27FC236}">
                <a16:creationId xmlns:a16="http://schemas.microsoft.com/office/drawing/2014/main" id="{6C0B51F5-B557-4A4C-A8D0-F6D791FA44EC}"/>
              </a:ext>
            </a:extLst>
          </p:cNvPr>
          <p:cNvGrpSpPr/>
          <p:nvPr/>
        </p:nvGrpSpPr>
        <p:grpSpPr>
          <a:xfrm>
            <a:off x="839788" y="1700213"/>
            <a:ext cx="10517188" cy="2826068"/>
            <a:chOff x="839788" y="1700213"/>
            <a:chExt cx="10517188" cy="2826068"/>
          </a:xfrm>
        </p:grpSpPr>
        <p:sp>
          <p:nvSpPr>
            <p:cNvPr id="6" name="四角形: 角を丸くする 5">
              <a:extLst>
                <a:ext uri="{FF2B5EF4-FFF2-40B4-BE49-F238E27FC236}">
                  <a16:creationId xmlns:a16="http://schemas.microsoft.com/office/drawing/2014/main" id="{5DF8C4BD-C689-4342-ADFE-9AAD1F551017}"/>
                </a:ext>
              </a:extLst>
            </p:cNvPr>
            <p:cNvSpPr/>
            <p:nvPr/>
          </p:nvSpPr>
          <p:spPr>
            <a:xfrm>
              <a:off x="839788" y="1700213"/>
              <a:ext cx="10514015" cy="2826068"/>
            </a:xfrm>
            <a:prstGeom prst="roundRect">
              <a:avLst>
                <a:gd name="adj" fmla="val 11299"/>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C00E8F42-7C63-458F-BAE1-E2DD26AC1067}"/>
                </a:ext>
              </a:extLst>
            </p:cNvPr>
            <p:cNvSpPr txBox="1"/>
            <p:nvPr/>
          </p:nvSpPr>
          <p:spPr>
            <a:xfrm>
              <a:off x="842963" y="1746017"/>
              <a:ext cx="10514013" cy="2677656"/>
            </a:xfrm>
            <a:prstGeom prst="rect">
              <a:avLst/>
            </a:prstGeom>
            <a:noFill/>
          </p:spPr>
          <p:txBody>
            <a:bodyPr wrap="square" rtlCol="0">
              <a:spAutoFit/>
            </a:bodyPr>
            <a:lstStyle/>
            <a:p>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･レビューの長さはレビューの有用性に大きな影響を与える　</a:t>
              </a:r>
              <a:r>
                <a:rPr lang="de-DE" altLang="ja-JP" sz="1600" dirty="0">
                  <a:solidFill>
                    <a:schemeClr val="bg2">
                      <a:lumMod val="25000"/>
                    </a:schemeClr>
                  </a:solidFill>
                  <a:latin typeface="ＭＳ Ｐゴシック" panose="020B0600070205080204" pitchFamily="50" charset="-128"/>
                  <a:ea typeface="ＭＳ Ｐゴシック" panose="020B0600070205080204" pitchFamily="50" charset="-128"/>
                </a:rPr>
                <a:t>G Yin, L Wei, W Xu, </a:t>
              </a:r>
              <a:r>
                <a:rPr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Ｍ </a:t>
              </a:r>
              <a:r>
                <a:rPr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rPr>
                <a:t>Chen</a:t>
              </a:r>
              <a:r>
                <a:rPr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a:t>
              </a:r>
              <a:r>
                <a:rPr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rPr>
                <a:t>2014</a:t>
              </a:r>
              <a:r>
                <a:rPr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a:t>
              </a:r>
            </a:p>
            <a:p>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r>
                <a:rPr lang="ja-JP" altLang="en-US" dirty="0">
                  <a:solidFill>
                    <a:schemeClr val="bg2">
                      <a:lumMod val="25000"/>
                    </a:schemeClr>
                  </a:solidFill>
                  <a:latin typeface="ＭＳ Ｐゴシック" panose="020B0600070205080204" pitchFamily="50" charset="-128"/>
                </a:rPr>
                <a:t>･レビューの感情価と長さが</a:t>
              </a:r>
              <a:r>
                <a:rPr lang="en-US" altLang="ja-JP" dirty="0">
                  <a:solidFill>
                    <a:schemeClr val="bg2">
                      <a:lumMod val="25000"/>
                    </a:schemeClr>
                  </a:solidFill>
                  <a:latin typeface="ＭＳ Ｐゴシック" panose="020B0600070205080204" pitchFamily="50" charset="-128"/>
                </a:rPr>
                <a:t>e</a:t>
              </a:r>
              <a:r>
                <a:rPr lang="ja-JP" altLang="en-US" dirty="0">
                  <a:solidFill>
                    <a:schemeClr val="bg2">
                      <a:lumMod val="25000"/>
                    </a:schemeClr>
                  </a:solidFill>
                  <a:latin typeface="ＭＳ Ｐゴシック" panose="020B0600070205080204" pitchFamily="50" charset="-128"/>
                </a:rPr>
                <a:t>クチコミの有用性に影響を与える 　</a:t>
              </a:r>
              <a:r>
                <a:rPr lang="en-US" altLang="ja-JP" sz="1600" dirty="0">
                  <a:solidFill>
                    <a:schemeClr val="bg2">
                      <a:lumMod val="25000"/>
                    </a:schemeClr>
                  </a:solidFill>
                  <a:latin typeface="ＭＳ Ｐゴシック" panose="020B0600070205080204" pitchFamily="50" charset="-128"/>
                </a:rPr>
                <a:t>Pan &amp; Zhang</a:t>
              </a:r>
              <a:r>
                <a:rPr lang="ja-JP" altLang="en-US" sz="1600" dirty="0">
                  <a:solidFill>
                    <a:schemeClr val="bg2">
                      <a:lumMod val="25000"/>
                    </a:schemeClr>
                  </a:solidFill>
                  <a:latin typeface="ＭＳ Ｐゴシック" panose="020B0600070205080204" pitchFamily="50" charset="-128"/>
                </a:rPr>
                <a:t>（</a:t>
              </a:r>
              <a:r>
                <a:rPr lang="en-US" altLang="ja-JP" sz="1600" dirty="0">
                  <a:solidFill>
                    <a:schemeClr val="bg2">
                      <a:lumMod val="25000"/>
                    </a:schemeClr>
                  </a:solidFill>
                  <a:latin typeface="ＭＳ Ｐゴシック" panose="020B0600070205080204" pitchFamily="50" charset="-128"/>
                </a:rPr>
                <a:t>2011</a:t>
              </a:r>
              <a:r>
                <a:rPr lang="ja-JP" altLang="en-US" sz="1600" dirty="0">
                  <a:solidFill>
                    <a:schemeClr val="bg2">
                      <a:lumMod val="25000"/>
                    </a:schemeClr>
                  </a:solidFill>
                  <a:latin typeface="ＭＳ Ｐゴシック" panose="020B0600070205080204" pitchFamily="50" charset="-128"/>
                </a:rPr>
                <a:t>）</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･消費者がレビュアーからの自由記述のコメントを比較した場合、情報の量・深さが重要である</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r>
                <a:rPr lang="ja-JP" altLang="en-US" dirty="0">
                  <a:solidFill>
                    <a:schemeClr val="bg2">
                      <a:lumMod val="25000"/>
                    </a:schemeClr>
                  </a:solidFill>
                  <a:latin typeface="ＭＳ Ｐゴシック" panose="020B0600070205080204" pitchFamily="50" charset="-128"/>
                </a:rPr>
                <a:t>　　　　　　　　　　　　　　　　　　　　　　　　　　　　　　　　　　　　　　　　　　　　</a:t>
              </a:r>
              <a:r>
                <a:rPr lang="en-US" altLang="ja-JP" sz="1600" dirty="0" err="1">
                  <a:solidFill>
                    <a:schemeClr val="bg2">
                      <a:lumMod val="25000"/>
                    </a:schemeClr>
                  </a:solidFill>
                  <a:latin typeface="ＭＳ Ｐゴシック" panose="020B0600070205080204" pitchFamily="50" charset="-128"/>
                </a:rPr>
                <a:t>Mudambi</a:t>
              </a:r>
              <a:r>
                <a:rPr lang="ja-JP" altLang="en-US" sz="1600" dirty="0">
                  <a:solidFill>
                    <a:schemeClr val="bg2">
                      <a:lumMod val="25000"/>
                    </a:schemeClr>
                  </a:solidFill>
                  <a:latin typeface="ＭＳ Ｐゴシック" panose="020B0600070205080204" pitchFamily="50" charset="-128"/>
                </a:rPr>
                <a:t> </a:t>
              </a:r>
              <a:r>
                <a:rPr lang="en-US" altLang="ja-JP" sz="1600" dirty="0">
                  <a:solidFill>
                    <a:schemeClr val="bg2">
                      <a:lumMod val="25000"/>
                    </a:schemeClr>
                  </a:solidFill>
                  <a:latin typeface="ＭＳ Ｐゴシック" panose="020B0600070205080204" pitchFamily="50" charset="-128"/>
                </a:rPr>
                <a:t>&amp; </a:t>
              </a:r>
              <a:r>
                <a:rPr lang="en-US" altLang="ja-JP" sz="1600" dirty="0" err="1">
                  <a:solidFill>
                    <a:schemeClr val="bg2">
                      <a:lumMod val="25000"/>
                    </a:schemeClr>
                  </a:solidFill>
                  <a:latin typeface="ＭＳ Ｐゴシック" panose="020B0600070205080204" pitchFamily="50" charset="-128"/>
                </a:rPr>
                <a:t>schuff</a:t>
              </a:r>
              <a:r>
                <a:rPr lang="en-US" altLang="ja-JP" sz="1600" dirty="0">
                  <a:solidFill>
                    <a:schemeClr val="bg2">
                      <a:lumMod val="25000"/>
                    </a:schemeClr>
                  </a:solidFill>
                  <a:latin typeface="ＭＳ Ｐゴシック" panose="020B0600070205080204" pitchFamily="50" charset="-128"/>
                </a:rPr>
                <a:t>(2010)</a:t>
              </a:r>
              <a:r>
                <a:rPr lang="ja-JP" altLang="en-US" sz="1600" dirty="0">
                  <a:solidFill>
                    <a:schemeClr val="bg2">
                      <a:lumMod val="25000"/>
                    </a:schemeClr>
                  </a:solidFill>
                  <a:latin typeface="ＭＳ Ｐゴシック" panose="020B0600070205080204" pitchFamily="50" charset="-128"/>
                </a:rPr>
                <a:t>　</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endParaRPr lang="en-US" altLang="ja-JP" sz="2000" dirty="0">
                <a:solidFill>
                  <a:schemeClr val="bg2">
                    <a:lumMod val="25000"/>
                  </a:schemeClr>
                </a:solidFill>
                <a:latin typeface="ＭＳ Ｐゴシック" panose="020B0600070205080204" pitchFamily="50" charset="-128"/>
                <a:ea typeface="ＭＳ Ｐゴシック" panose="020B0600070205080204" pitchFamily="50" charset="-128"/>
              </a:endParaRPr>
            </a:p>
            <a:p>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･レビューには単語数が多い場合、読み手は単語数をより深い情報の包括性と有用性として扱う  </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r>
                <a:rPr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 </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ため、より有用であると認識される</a:t>
              </a:r>
              <a:r>
                <a:rPr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　　　　　　　　　　　　　　　　　　　　</a:t>
              </a:r>
              <a:r>
                <a:rPr lang="en-US" altLang="ja-JP" sz="1600" dirty="0" err="1">
                  <a:solidFill>
                    <a:schemeClr val="bg2">
                      <a:lumMod val="25000"/>
                    </a:schemeClr>
                  </a:solidFill>
                  <a:latin typeface="ＭＳ Ｐゴシック" panose="020B0600070205080204" pitchFamily="50" charset="-128"/>
                  <a:ea typeface="ＭＳ Ｐゴシック" panose="020B0600070205080204" pitchFamily="50" charset="-128"/>
                </a:rPr>
                <a:t>Mudambi</a:t>
              </a:r>
              <a:r>
                <a:rPr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rPr>
                <a:t> &amp; </a:t>
              </a:r>
              <a:r>
                <a:rPr lang="en-US" altLang="ja-JP" sz="1600" dirty="0" err="1">
                  <a:solidFill>
                    <a:schemeClr val="bg2">
                      <a:lumMod val="25000"/>
                    </a:schemeClr>
                  </a:solidFill>
                  <a:latin typeface="ＭＳ Ｐゴシック" panose="020B0600070205080204" pitchFamily="50" charset="-128"/>
                  <a:ea typeface="ＭＳ Ｐゴシック" panose="020B0600070205080204" pitchFamily="50" charset="-128"/>
                </a:rPr>
                <a:t>schuff</a:t>
              </a:r>
              <a:r>
                <a:rPr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rPr>
                <a:t>(2010)</a:t>
              </a:r>
              <a:r>
                <a:rPr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　</a:t>
              </a:r>
              <a:endPar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grpSp>
      <p:sp>
        <p:nvSpPr>
          <p:cNvPr id="11" name="二等辺三角形 10">
            <a:extLst>
              <a:ext uri="{FF2B5EF4-FFF2-40B4-BE49-F238E27FC236}">
                <a16:creationId xmlns:a16="http://schemas.microsoft.com/office/drawing/2014/main" id="{BBDCB616-9A26-44D0-ACCC-2334DB88DE7F}"/>
              </a:ext>
            </a:extLst>
          </p:cNvPr>
          <p:cNvSpPr/>
          <p:nvPr/>
        </p:nvSpPr>
        <p:spPr>
          <a:xfrm rot="5400000">
            <a:off x="705962" y="4979595"/>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a:extLst>
              <a:ext uri="{FF2B5EF4-FFF2-40B4-BE49-F238E27FC236}">
                <a16:creationId xmlns:a16="http://schemas.microsoft.com/office/drawing/2014/main" id="{DAF03AE9-B6FB-46EC-81D9-D5A4531B077B}"/>
              </a:ext>
            </a:extLst>
          </p:cNvPr>
          <p:cNvSpPr txBox="1"/>
          <p:nvPr/>
        </p:nvSpPr>
        <p:spPr>
          <a:xfrm>
            <a:off x="1640922" y="4823771"/>
            <a:ext cx="7675963" cy="707886"/>
          </a:xfrm>
          <a:prstGeom prst="rect">
            <a:avLst/>
          </a:prstGeom>
          <a:noFill/>
        </p:spPr>
        <p:txBody>
          <a:bodyPr wrap="square" rtlCol="0">
            <a:spAutoFit/>
          </a:bodyPr>
          <a:lstStyle/>
          <a:p>
            <a:r>
              <a:rPr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消費者はコメントにより多くの情報を求めていると考えられる</a:t>
            </a:r>
            <a:endParaRPr lang="en-US" altLang="ja-JP" sz="2000" dirty="0">
              <a:solidFill>
                <a:schemeClr val="bg2">
                  <a:lumMod val="25000"/>
                </a:schemeClr>
              </a:solidFill>
              <a:latin typeface="ＭＳ Ｐゴシック" panose="020B0600070205080204" pitchFamily="50" charset="-128"/>
              <a:ea typeface="ＭＳ Ｐゴシック" panose="020B0600070205080204" pitchFamily="50" charset="-128"/>
            </a:endParaRPr>
          </a:p>
          <a:p>
            <a:r>
              <a:rPr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つまり、消費者は情報量が多いほどそのクチコミに信頼を置くのでは？</a:t>
            </a:r>
            <a:endParaRPr lang="en-US" altLang="ja-JP" sz="200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13" name="テキスト ボックス 12">
            <a:extLst>
              <a:ext uri="{FF2B5EF4-FFF2-40B4-BE49-F238E27FC236}">
                <a16:creationId xmlns:a16="http://schemas.microsoft.com/office/drawing/2014/main" id="{A7FC7207-B4D7-4FE5-B698-CB1E540C4C62}"/>
              </a:ext>
            </a:extLst>
          </p:cNvPr>
          <p:cNvSpPr txBox="1"/>
          <p:nvPr/>
        </p:nvSpPr>
        <p:spPr>
          <a:xfrm>
            <a:off x="3276600" y="5884410"/>
            <a:ext cx="5638800" cy="369332"/>
          </a:xfrm>
          <a:prstGeom prst="rect">
            <a:avLst/>
          </a:prstGeom>
          <a:noFill/>
        </p:spPr>
        <p:txBody>
          <a:bodyPr wrap="square" rtlCol="0">
            <a:spAutoFit/>
          </a:bodyPr>
          <a:lstStyle/>
          <a:p>
            <a:r>
              <a:rPr kumimoji="1" lang="ja-JP" altLang="en-US" dirty="0">
                <a:solidFill>
                  <a:schemeClr val="bg2">
                    <a:lumMod val="25000"/>
                  </a:schemeClr>
                </a:solidFill>
              </a:rPr>
              <a:t>＊本研究では情報量を測る指標として文字数を使用する</a:t>
            </a:r>
          </a:p>
        </p:txBody>
      </p:sp>
    </p:spTree>
    <p:extLst>
      <p:ext uri="{BB962C8B-B14F-4D97-AF65-F5344CB8AC3E}">
        <p14:creationId xmlns:p14="http://schemas.microsoft.com/office/powerpoint/2010/main" val="1048081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１．はじめに</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4</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id="{87583AAD-6B4A-4171-9F69-E5F9B2A84139}"/>
              </a:ext>
            </a:extLst>
          </p:cNvPr>
          <p:cNvSpPr txBox="1"/>
          <p:nvPr/>
        </p:nvSpPr>
        <p:spPr>
          <a:xfrm flipH="1">
            <a:off x="843273" y="5833130"/>
            <a:ext cx="10383533" cy="523220"/>
          </a:xfrm>
          <a:prstGeom prst="rect">
            <a:avLst/>
          </a:prstGeom>
          <a:noFill/>
        </p:spPr>
        <p:txBody>
          <a:bodyPr wrap="square" rtlCol="0">
            <a:spAutoFit/>
          </a:bodyPr>
          <a:lstStyle/>
          <a:p>
            <a:r>
              <a:rPr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rPr>
              <a:t>三菱</a:t>
            </a:r>
            <a:r>
              <a:rPr lang="en-US" altLang="ja-JP" sz="1400" dirty="0">
                <a:solidFill>
                  <a:schemeClr val="bg2">
                    <a:lumMod val="25000"/>
                  </a:schemeClr>
                </a:solidFill>
                <a:latin typeface="ＭＳ Ｐゴシック" panose="020B0600070205080204" pitchFamily="50" charset="-128"/>
                <a:ea typeface="ＭＳ Ｐゴシック" panose="020B0600070205080204" pitchFamily="50" charset="-128"/>
              </a:rPr>
              <a:t>UFJ</a:t>
            </a:r>
            <a:r>
              <a:rPr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rPr>
              <a:t>リサーチ</a:t>
            </a:r>
            <a:r>
              <a:rPr lang="en-US" altLang="ja-JP" sz="1400" dirty="0">
                <a:solidFill>
                  <a:schemeClr val="bg2">
                    <a:lumMod val="25000"/>
                  </a:schemeClr>
                </a:solidFill>
                <a:latin typeface="ＭＳ Ｐゴシック" panose="020B0600070205080204" pitchFamily="50" charset="-128"/>
                <a:ea typeface="ＭＳ Ｐゴシック" panose="020B0600070205080204" pitchFamily="50" charset="-128"/>
              </a:rPr>
              <a:t>&amp;</a:t>
            </a:r>
            <a:r>
              <a:rPr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rPr>
              <a:t>コンサルティング「口コミサイト･インフルエンサーマーケティングに関するアンケート調査」</a:t>
            </a:r>
            <a:endParaRPr lang="en-US" altLang="ja-JP" sz="1400" dirty="0">
              <a:solidFill>
                <a:schemeClr val="bg2">
                  <a:lumMod val="25000"/>
                </a:schemeClr>
              </a:solidFill>
              <a:latin typeface="ＭＳ Ｐゴシック" panose="020B0600070205080204" pitchFamily="50" charset="-128"/>
              <a:ea typeface="ＭＳ Ｐゴシック" panose="020B0600070205080204" pitchFamily="50" charset="-128"/>
            </a:endParaRPr>
          </a:p>
          <a:p>
            <a:r>
              <a:rPr lang="en-US" altLang="ja-JP" sz="1400" dirty="0">
                <a:solidFill>
                  <a:schemeClr val="bg2">
                    <a:lumMod val="25000"/>
                  </a:schemeClr>
                </a:solidFill>
                <a:latin typeface="ＭＳ Ｐゴシック" panose="020B0600070205080204" pitchFamily="50" charset="-128"/>
                <a:ea typeface="ＭＳ Ｐゴシック" panose="020B0600070205080204" pitchFamily="50" charset="-128"/>
              </a:rPr>
              <a:t>https://www.caa.go.jp/policies/policy/consumer_policy/policy_coordination/internet_committee/pdf/internet_committee_180927_0003.pdf</a:t>
            </a:r>
            <a:endParaRPr kumimoji="1"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3CD054E5-96DB-49B7-9412-6F89C96A885B}"/>
              </a:ext>
            </a:extLst>
          </p:cNvPr>
          <p:cNvSpPr txBox="1"/>
          <p:nvPr/>
        </p:nvSpPr>
        <p:spPr>
          <a:xfrm>
            <a:off x="6617114" y="3429733"/>
            <a:ext cx="4736686" cy="707886"/>
          </a:xfrm>
          <a:prstGeom prst="rect">
            <a:avLst/>
          </a:prstGeom>
          <a:solidFill>
            <a:schemeClr val="bg1"/>
          </a:solidFill>
        </p:spPr>
        <p:txBody>
          <a:bodyPr wrap="squar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インターネットのクチコミは消費者にとって</a:t>
            </a:r>
            <a:endParaRPr kumimoji="1" lang="en-US" altLang="ja-JP" sz="2000" dirty="0">
              <a:solidFill>
                <a:schemeClr val="bg2">
                  <a:lumMod val="25000"/>
                </a:schemeClr>
              </a:solidFill>
              <a:latin typeface="ＭＳ Ｐゴシック" panose="020B0600070205080204" pitchFamily="50" charset="-128"/>
              <a:ea typeface="ＭＳ Ｐゴシック" panose="020B0600070205080204" pitchFamily="50" charset="-128"/>
            </a:endParaRPr>
          </a:p>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身近な意思決定のツールとなっている</a:t>
            </a:r>
            <a:endParaRPr kumimoji="1" lang="en-US" altLang="ja-JP" sz="200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id="{DC4A848C-805C-4671-8F8F-38FCD3D9690A}"/>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grpSp>
        <p:nvGrpSpPr>
          <p:cNvPr id="14" name="グループ化 13">
            <a:extLst>
              <a:ext uri="{FF2B5EF4-FFF2-40B4-BE49-F238E27FC236}">
                <a16:creationId xmlns:a16="http://schemas.microsoft.com/office/drawing/2014/main" id="{5134A01D-1032-4422-82F6-86E9D559B699}"/>
              </a:ext>
            </a:extLst>
          </p:cNvPr>
          <p:cNvGrpSpPr/>
          <p:nvPr/>
        </p:nvGrpSpPr>
        <p:grpSpPr>
          <a:xfrm>
            <a:off x="839788" y="1952983"/>
            <a:ext cx="5367600" cy="3614400"/>
            <a:chOff x="6824400" y="1966384"/>
            <a:chExt cx="5367600" cy="3614400"/>
          </a:xfrm>
        </p:grpSpPr>
        <p:sp>
          <p:nvSpPr>
            <p:cNvPr id="15" name="正方形/長方形 14">
              <a:extLst>
                <a:ext uri="{FF2B5EF4-FFF2-40B4-BE49-F238E27FC236}">
                  <a16:creationId xmlns:a16="http://schemas.microsoft.com/office/drawing/2014/main" id="{08A46702-D2E9-43C8-89D2-123AB51C3610}"/>
                </a:ext>
              </a:extLst>
            </p:cNvPr>
            <p:cNvSpPr/>
            <p:nvPr/>
          </p:nvSpPr>
          <p:spPr>
            <a:xfrm>
              <a:off x="6824400" y="1966384"/>
              <a:ext cx="5367600" cy="36144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a:extLst>
                <a:ext uri="{FF2B5EF4-FFF2-40B4-BE49-F238E27FC236}">
                  <a16:creationId xmlns:a16="http://schemas.microsoft.com/office/drawing/2014/main" id="{4DEB4FA3-F689-4691-8218-473D05D485E2}"/>
                </a:ext>
              </a:extLst>
            </p:cNvPr>
            <p:cNvGrpSpPr/>
            <p:nvPr/>
          </p:nvGrpSpPr>
          <p:grpSpPr>
            <a:xfrm>
              <a:off x="6874800" y="2016784"/>
              <a:ext cx="5266800" cy="3513600"/>
              <a:chOff x="8374380" y="2286442"/>
              <a:chExt cx="5266800" cy="3513600"/>
            </a:xfrm>
          </p:grpSpPr>
          <p:sp>
            <p:nvSpPr>
              <p:cNvPr id="17" name="正方形/長方形 16">
                <a:extLst>
                  <a:ext uri="{FF2B5EF4-FFF2-40B4-BE49-F238E27FC236}">
                    <a16:creationId xmlns:a16="http://schemas.microsoft.com/office/drawing/2014/main" id="{814CBAB9-FE1B-4455-AC43-68D324AC2506}"/>
                  </a:ext>
                </a:extLst>
              </p:cNvPr>
              <p:cNvSpPr/>
              <p:nvPr/>
            </p:nvSpPr>
            <p:spPr>
              <a:xfrm>
                <a:off x="8374380" y="2286442"/>
                <a:ext cx="5266800" cy="3513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図 17">
                <a:extLst>
                  <a:ext uri="{FF2B5EF4-FFF2-40B4-BE49-F238E27FC236}">
                    <a16:creationId xmlns:a16="http://schemas.microsoft.com/office/drawing/2014/main" id="{5C2AED86-8592-47CF-A590-049A1D520F85}"/>
                  </a:ext>
                </a:extLst>
              </p:cNvPr>
              <p:cNvPicPr>
                <a:picLocks noChangeAspect="1"/>
              </p:cNvPicPr>
              <p:nvPr/>
            </p:nvPicPr>
            <p:blipFill>
              <a:blip r:embed="rId2"/>
              <a:stretch>
                <a:fillRect/>
              </a:stretch>
            </p:blipFill>
            <p:spPr>
              <a:xfrm>
                <a:off x="8374380" y="2286442"/>
                <a:ext cx="5265623" cy="3512025"/>
              </a:xfrm>
              <a:prstGeom prst="rect">
                <a:avLst/>
              </a:prstGeom>
            </p:spPr>
          </p:pic>
        </p:grpSp>
      </p:grpSp>
      <p:sp>
        <p:nvSpPr>
          <p:cNvPr id="13" name="四角形: 角を丸くする 12">
            <a:extLst>
              <a:ext uri="{FF2B5EF4-FFF2-40B4-BE49-F238E27FC236}">
                <a16:creationId xmlns:a16="http://schemas.microsoft.com/office/drawing/2014/main" id="{74725C59-7107-4B2F-8CDD-B41631A3CCFC}"/>
              </a:ext>
            </a:extLst>
          </p:cNvPr>
          <p:cNvSpPr/>
          <p:nvPr/>
        </p:nvSpPr>
        <p:spPr>
          <a:xfrm>
            <a:off x="1069740" y="2750503"/>
            <a:ext cx="5086071" cy="274637"/>
          </a:xfrm>
          <a:prstGeom prst="roundRect">
            <a:avLst/>
          </a:prstGeom>
          <a:noFill/>
          <a:ln w="38100">
            <a:solidFill>
              <a:srgbClr val="F939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A6064"/>
              </a:solidFill>
            </a:endParaRPr>
          </a:p>
        </p:txBody>
      </p:sp>
    </p:spTree>
    <p:extLst>
      <p:ext uri="{BB962C8B-B14F-4D97-AF65-F5344CB8AC3E}">
        <p14:creationId xmlns:p14="http://schemas.microsoft.com/office/powerpoint/2010/main" val="36809611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１１．仮説３　　　　　　　　　　　　　　　　</a:t>
            </a:r>
            <a:r>
              <a:rPr lang="ja-JP" altLang="en-US" sz="2000" dirty="0">
                <a:solidFill>
                  <a:srgbClr val="E7E6E6">
                    <a:lumMod val="50000"/>
                  </a:srgbClr>
                </a:solidFill>
              </a:rPr>
              <a:t>文字数＆いいね</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40</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grpSp>
        <p:nvGrpSpPr>
          <p:cNvPr id="20" name="グループ化 19">
            <a:extLst>
              <a:ext uri="{FF2B5EF4-FFF2-40B4-BE49-F238E27FC236}">
                <a16:creationId xmlns:a16="http://schemas.microsoft.com/office/drawing/2014/main" id="{B1985F56-4A9D-4F2C-95A9-28D560972797}"/>
              </a:ext>
            </a:extLst>
          </p:cNvPr>
          <p:cNvGrpSpPr/>
          <p:nvPr/>
        </p:nvGrpSpPr>
        <p:grpSpPr>
          <a:xfrm>
            <a:off x="1939253" y="4879032"/>
            <a:ext cx="8313494" cy="806234"/>
            <a:chOff x="1939253" y="4749955"/>
            <a:chExt cx="8313494" cy="806234"/>
          </a:xfrm>
        </p:grpSpPr>
        <p:sp>
          <p:nvSpPr>
            <p:cNvPr id="6" name="テキスト ボックス 5">
              <a:extLst>
                <a:ext uri="{FF2B5EF4-FFF2-40B4-BE49-F238E27FC236}">
                  <a16:creationId xmlns:a16="http://schemas.microsoft.com/office/drawing/2014/main" id="{07C39E10-A89A-43B7-8CAC-7D0FD0EE0C56}"/>
                </a:ext>
              </a:extLst>
            </p:cNvPr>
            <p:cNvSpPr txBox="1"/>
            <p:nvPr/>
          </p:nvSpPr>
          <p:spPr>
            <a:xfrm>
              <a:off x="2053065" y="4749955"/>
              <a:ext cx="8085868" cy="400110"/>
            </a:xfrm>
            <a:prstGeom prst="rect">
              <a:avLst/>
            </a:prstGeom>
            <a:noFill/>
          </p:spPr>
          <p:txBody>
            <a:bodyPr wrap="none" rtlCol="0">
              <a:spAutoFit/>
            </a:bodyPr>
            <a:lstStyle/>
            <a:p>
              <a:pPr algn="ctr"/>
              <a:r>
                <a:rPr kumimoji="1" lang="ja-JP" altLang="en-US" sz="2000" u="sng" dirty="0">
                  <a:solidFill>
                    <a:srgbClr val="F9393E"/>
                  </a:solidFill>
                </a:rPr>
                <a:t>仮説３</a:t>
              </a:r>
              <a:r>
                <a:rPr kumimoji="1" lang="en-US" altLang="ja-JP" sz="2000" u="sng" dirty="0">
                  <a:solidFill>
                    <a:srgbClr val="F9393E"/>
                  </a:solidFill>
                </a:rPr>
                <a:t>a</a:t>
              </a:r>
              <a:r>
                <a:rPr kumimoji="1" lang="ja-JP" altLang="en-US" sz="2000" dirty="0">
                  <a:solidFill>
                    <a:schemeClr val="bg2">
                      <a:lumMod val="25000"/>
                    </a:schemeClr>
                  </a:solidFill>
                </a:rPr>
                <a:t>：高価格帯における文字数の増加はいいね数に正の影響を与える</a:t>
              </a:r>
            </a:p>
          </p:txBody>
        </p:sp>
        <p:sp>
          <p:nvSpPr>
            <p:cNvPr id="8" name="テキスト ボックス 7">
              <a:extLst>
                <a:ext uri="{FF2B5EF4-FFF2-40B4-BE49-F238E27FC236}">
                  <a16:creationId xmlns:a16="http://schemas.microsoft.com/office/drawing/2014/main" id="{0C75AB54-7EF5-4B60-B8FC-4BA4F21CAAC0}"/>
                </a:ext>
              </a:extLst>
            </p:cNvPr>
            <p:cNvSpPr txBox="1"/>
            <p:nvPr/>
          </p:nvSpPr>
          <p:spPr>
            <a:xfrm>
              <a:off x="1939253" y="5156079"/>
              <a:ext cx="8313494" cy="400110"/>
            </a:xfrm>
            <a:prstGeom prst="rect">
              <a:avLst/>
            </a:prstGeom>
            <a:noFill/>
          </p:spPr>
          <p:txBody>
            <a:bodyPr wrap="none" rtlCol="0">
              <a:spAutoFit/>
            </a:bodyPr>
            <a:lstStyle/>
            <a:p>
              <a:pPr algn="ctr"/>
              <a:r>
                <a:rPr kumimoji="1" lang="ja-JP" altLang="en-US" sz="2000" u="sng" dirty="0">
                  <a:solidFill>
                    <a:srgbClr val="F9393E"/>
                  </a:solidFill>
                </a:rPr>
                <a:t>仮説３</a:t>
              </a:r>
              <a:r>
                <a:rPr lang="en-US" altLang="ja-JP" sz="2000" u="sng" dirty="0">
                  <a:solidFill>
                    <a:srgbClr val="F9393E"/>
                  </a:solidFill>
                </a:rPr>
                <a:t>b</a:t>
              </a:r>
              <a:r>
                <a:rPr kumimoji="1" lang="ja-JP" altLang="en-US" sz="2000" dirty="0">
                  <a:solidFill>
                    <a:schemeClr val="bg2">
                      <a:lumMod val="25000"/>
                    </a:schemeClr>
                  </a:solidFill>
                </a:rPr>
                <a:t>：低価格帯における文字数の増加はいいね数に正の影響を与える</a:t>
              </a:r>
            </a:p>
          </p:txBody>
        </p:sp>
      </p:grpSp>
      <p:sp>
        <p:nvSpPr>
          <p:cNvPr id="9" name="テキスト ボックス 8">
            <a:extLst>
              <a:ext uri="{FF2B5EF4-FFF2-40B4-BE49-F238E27FC236}">
                <a16:creationId xmlns:a16="http://schemas.microsoft.com/office/drawing/2014/main" id="{468B68E8-0765-4295-B8FF-CF337DABE65A}"/>
              </a:ext>
            </a:extLst>
          </p:cNvPr>
          <p:cNvSpPr txBox="1"/>
          <p:nvPr/>
        </p:nvSpPr>
        <p:spPr>
          <a:xfrm>
            <a:off x="838200" y="3326124"/>
            <a:ext cx="3070071" cy="400110"/>
          </a:xfrm>
          <a:prstGeom prst="rect">
            <a:avLst/>
          </a:prstGeom>
          <a:noFill/>
        </p:spPr>
        <p:txBody>
          <a:bodyPr wrap="non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よって次の仮説を設定する</a:t>
            </a:r>
          </a:p>
        </p:txBody>
      </p:sp>
      <p:pic>
        <p:nvPicPr>
          <p:cNvPr id="10" name="図 9">
            <a:extLst>
              <a:ext uri="{FF2B5EF4-FFF2-40B4-BE49-F238E27FC236}">
                <a16:creationId xmlns:a16="http://schemas.microsoft.com/office/drawing/2014/main" id="{46BC4624-F91E-4D65-BBC4-11AB9953DD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52747" y="4979076"/>
            <a:ext cx="1003774" cy="1003774"/>
          </a:xfrm>
          <a:prstGeom prst="rect">
            <a:avLst/>
          </a:prstGeom>
        </p:spPr>
      </p:pic>
      <p:sp>
        <p:nvSpPr>
          <p:cNvPr id="11" name="テキスト ボックス 10">
            <a:extLst>
              <a:ext uri="{FF2B5EF4-FFF2-40B4-BE49-F238E27FC236}">
                <a16:creationId xmlns:a16="http://schemas.microsoft.com/office/drawing/2014/main" id="{93A4198B-57AA-4C2B-9165-47FE6CB59600}"/>
              </a:ext>
            </a:extLst>
          </p:cNvPr>
          <p:cNvSpPr txBox="1"/>
          <p:nvPr/>
        </p:nvSpPr>
        <p:spPr>
          <a:xfrm>
            <a:off x="4467836" y="5982850"/>
            <a:ext cx="6884377" cy="369332"/>
          </a:xfrm>
          <a:prstGeom prst="rect">
            <a:avLst/>
          </a:prstGeom>
          <a:noFill/>
        </p:spPr>
        <p:txBody>
          <a:bodyPr wrap="square" rtlCol="0">
            <a:spAutoFit/>
          </a:bodyPr>
          <a:lstStyle/>
          <a:p>
            <a:pPr algn="r"/>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＊本研究では情報量を測る指標として、クチコミの文字数を使用する</a:t>
            </a:r>
          </a:p>
        </p:txBody>
      </p:sp>
      <p:grpSp>
        <p:nvGrpSpPr>
          <p:cNvPr id="12" name="グループ化 11">
            <a:extLst>
              <a:ext uri="{FF2B5EF4-FFF2-40B4-BE49-F238E27FC236}">
                <a16:creationId xmlns:a16="http://schemas.microsoft.com/office/drawing/2014/main" id="{A01E9CE0-8F01-4953-94C8-CA3EC11A9BCC}"/>
              </a:ext>
            </a:extLst>
          </p:cNvPr>
          <p:cNvGrpSpPr/>
          <p:nvPr/>
        </p:nvGrpSpPr>
        <p:grpSpPr>
          <a:xfrm>
            <a:off x="3136582" y="2111529"/>
            <a:ext cx="5918835" cy="700545"/>
            <a:chOff x="2333625" y="3331020"/>
            <a:chExt cx="7524750" cy="890619"/>
          </a:xfrm>
        </p:grpSpPr>
        <p:sp>
          <p:nvSpPr>
            <p:cNvPr id="13" name="テキスト ボックス 12">
              <a:extLst>
                <a:ext uri="{FF2B5EF4-FFF2-40B4-BE49-F238E27FC236}">
                  <a16:creationId xmlns:a16="http://schemas.microsoft.com/office/drawing/2014/main" id="{D72199A7-46F5-4B35-A5A5-B49316CEFD02}"/>
                </a:ext>
              </a:extLst>
            </p:cNvPr>
            <p:cNvSpPr txBox="1"/>
            <p:nvPr/>
          </p:nvSpPr>
          <p:spPr>
            <a:xfrm>
              <a:off x="8004111" y="3331020"/>
              <a:ext cx="1212979" cy="508669"/>
            </a:xfrm>
            <a:prstGeom prst="rect">
              <a:avLst/>
            </a:prstGeom>
            <a:noFill/>
          </p:spPr>
          <p:txBody>
            <a:bodyPr wrap="none" rtlCol="0">
              <a:spAutoFit/>
            </a:bodyPr>
            <a:lstStyle/>
            <a:p>
              <a:pPr algn="ctr"/>
              <a:r>
                <a:rPr kumimoji="1" lang="ja-JP" altLang="en-US" sz="2000" dirty="0">
                  <a:solidFill>
                    <a:schemeClr val="bg2">
                      <a:lumMod val="25000"/>
                    </a:schemeClr>
                  </a:solidFill>
                </a:rPr>
                <a:t>関心度</a:t>
              </a:r>
            </a:p>
          </p:txBody>
        </p:sp>
        <p:sp>
          <p:nvSpPr>
            <p:cNvPr id="14" name="テキスト ボックス 13">
              <a:extLst>
                <a:ext uri="{FF2B5EF4-FFF2-40B4-BE49-F238E27FC236}">
                  <a16:creationId xmlns:a16="http://schemas.microsoft.com/office/drawing/2014/main" id="{5EC9E4C2-1A83-49E4-A88F-14C6520C74CC}"/>
                </a:ext>
              </a:extLst>
            </p:cNvPr>
            <p:cNvSpPr txBox="1"/>
            <p:nvPr/>
          </p:nvSpPr>
          <p:spPr>
            <a:xfrm>
              <a:off x="5335831" y="3347278"/>
              <a:ext cx="1520339" cy="508669"/>
            </a:xfrm>
            <a:prstGeom prst="rect">
              <a:avLst/>
            </a:prstGeom>
            <a:noFill/>
          </p:spPr>
          <p:txBody>
            <a:bodyPr wrap="square" rtlCol="0">
              <a:spAutoFit/>
            </a:bodyPr>
            <a:lstStyle/>
            <a:p>
              <a:pPr algn="ctr"/>
              <a:r>
                <a:rPr kumimoji="1" lang="ja-JP" altLang="en-US" sz="2000" dirty="0">
                  <a:solidFill>
                    <a:schemeClr val="bg2">
                      <a:lumMod val="25000"/>
                    </a:schemeClr>
                  </a:solidFill>
                </a:rPr>
                <a:t>いいね数</a:t>
              </a:r>
            </a:p>
          </p:txBody>
        </p:sp>
        <p:sp>
          <p:nvSpPr>
            <p:cNvPr id="15" name="テキスト ボックス 14">
              <a:extLst>
                <a:ext uri="{FF2B5EF4-FFF2-40B4-BE49-F238E27FC236}">
                  <a16:creationId xmlns:a16="http://schemas.microsoft.com/office/drawing/2014/main" id="{1FC4426A-F02B-4566-9E10-AFA3BE86B6CE}"/>
                </a:ext>
              </a:extLst>
            </p:cNvPr>
            <p:cNvSpPr txBox="1"/>
            <p:nvPr/>
          </p:nvSpPr>
          <p:spPr>
            <a:xfrm>
              <a:off x="2933222" y="3331020"/>
              <a:ext cx="1219093" cy="508669"/>
            </a:xfrm>
            <a:prstGeom prst="rect">
              <a:avLst/>
            </a:prstGeom>
            <a:noFill/>
          </p:spPr>
          <p:txBody>
            <a:bodyPr wrap="none" rtlCol="0">
              <a:spAutoFit/>
            </a:bodyPr>
            <a:lstStyle/>
            <a:p>
              <a:r>
                <a:rPr kumimoji="1" lang="ja-JP" altLang="en-US" sz="2000" b="1" dirty="0">
                  <a:solidFill>
                    <a:schemeClr val="bg2">
                      <a:lumMod val="25000"/>
                    </a:schemeClr>
                  </a:solidFill>
                </a:rPr>
                <a:t>文字数</a:t>
              </a:r>
            </a:p>
          </p:txBody>
        </p:sp>
        <p:grpSp>
          <p:nvGrpSpPr>
            <p:cNvPr id="16" name="グループ化 15">
              <a:extLst>
                <a:ext uri="{FF2B5EF4-FFF2-40B4-BE49-F238E27FC236}">
                  <a16:creationId xmlns:a16="http://schemas.microsoft.com/office/drawing/2014/main" id="{6E698874-8696-47CF-A1C1-A739379AB4B0}"/>
                </a:ext>
              </a:extLst>
            </p:cNvPr>
            <p:cNvGrpSpPr/>
            <p:nvPr/>
          </p:nvGrpSpPr>
          <p:grpSpPr>
            <a:xfrm>
              <a:off x="2333625" y="3825399"/>
              <a:ext cx="7524750" cy="396240"/>
              <a:chOff x="1977390" y="4348491"/>
              <a:chExt cx="7524750" cy="396240"/>
            </a:xfrm>
          </p:grpSpPr>
          <p:cxnSp>
            <p:nvCxnSpPr>
              <p:cNvPr id="17" name="直線コネクタ 16">
                <a:extLst>
                  <a:ext uri="{FF2B5EF4-FFF2-40B4-BE49-F238E27FC236}">
                    <a16:creationId xmlns:a16="http://schemas.microsoft.com/office/drawing/2014/main" id="{7EDB7C6C-3093-4391-8107-DD87724DAEEB}"/>
                  </a:ext>
                </a:extLst>
              </p:cNvPr>
              <p:cNvCxnSpPr>
                <a:cxnSpLocks/>
              </p:cNvCxnSpPr>
              <p:nvPr/>
            </p:nvCxnSpPr>
            <p:spPr>
              <a:xfrm>
                <a:off x="1977390" y="4740690"/>
                <a:ext cx="7524750" cy="0"/>
              </a:xfrm>
              <a:prstGeom prst="line">
                <a:avLst/>
              </a:prstGeom>
              <a:ln w="57150">
                <a:solidFill>
                  <a:srgbClr val="22D0BB"/>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AF4EAD68-01DE-4A51-9CA9-F74D60E9061F}"/>
                  </a:ext>
                </a:extLst>
              </p:cNvPr>
              <p:cNvCxnSpPr/>
              <p:nvPr/>
            </p:nvCxnSpPr>
            <p:spPr>
              <a:xfrm>
                <a:off x="9113520" y="4348491"/>
                <a:ext cx="388620" cy="396240"/>
              </a:xfrm>
              <a:prstGeom prst="line">
                <a:avLst/>
              </a:prstGeom>
              <a:ln w="57150">
                <a:solidFill>
                  <a:srgbClr val="22D0BB"/>
                </a:solidFill>
              </a:ln>
            </p:spPr>
            <p:style>
              <a:lnRef idx="1">
                <a:schemeClr val="accent1"/>
              </a:lnRef>
              <a:fillRef idx="0">
                <a:schemeClr val="accent1"/>
              </a:fillRef>
              <a:effectRef idx="0">
                <a:schemeClr val="accent1"/>
              </a:effectRef>
              <a:fontRef idx="minor">
                <a:schemeClr val="tx1"/>
              </a:fontRef>
            </p:style>
          </p:cxnSp>
        </p:grpSp>
      </p:grpSp>
      <p:sp>
        <p:nvSpPr>
          <p:cNvPr id="19" name="正方形/長方形 18">
            <a:extLst>
              <a:ext uri="{FF2B5EF4-FFF2-40B4-BE49-F238E27FC236}">
                <a16:creationId xmlns:a16="http://schemas.microsoft.com/office/drawing/2014/main" id="{88853E65-E071-4478-AFDE-AF899A1A0915}"/>
              </a:ext>
            </a:extLst>
          </p:cNvPr>
          <p:cNvSpPr/>
          <p:nvPr/>
        </p:nvSpPr>
        <p:spPr>
          <a:xfrm>
            <a:off x="2429351" y="4012629"/>
            <a:ext cx="7333298" cy="461665"/>
          </a:xfrm>
          <a:prstGeom prst="rect">
            <a:avLst/>
          </a:prstGeom>
        </p:spPr>
        <p:txBody>
          <a:bodyPr wrap="square">
            <a:spAutoFit/>
          </a:bodyPr>
          <a:lstStyle/>
          <a:p>
            <a:pPr algn="ctr"/>
            <a:r>
              <a:rPr lang="ja-JP" altLang="en-US" sz="2400" u="sng" dirty="0">
                <a:solidFill>
                  <a:srgbClr val="F9393E"/>
                </a:solidFill>
              </a:rPr>
              <a:t>仮説３</a:t>
            </a:r>
            <a:r>
              <a:rPr lang="ja-JP" altLang="en-US" sz="2400" dirty="0">
                <a:solidFill>
                  <a:schemeClr val="bg2">
                    <a:lumMod val="25000"/>
                  </a:schemeClr>
                </a:solidFill>
              </a:rPr>
              <a:t>：文字数の増加はいいね数に正の影響を与える</a:t>
            </a:r>
          </a:p>
        </p:txBody>
      </p:sp>
    </p:spTree>
    <p:extLst>
      <p:ext uri="{BB962C8B-B14F-4D97-AF65-F5344CB8AC3E}">
        <p14:creationId xmlns:p14="http://schemas.microsoft.com/office/powerpoint/2010/main" val="15705469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lang="ja-JP" altLang="en-US" dirty="0">
                <a:solidFill>
                  <a:prstClr val="black"/>
                </a:solidFill>
              </a:rPr>
              <a:t>１</a:t>
            </a:r>
            <a:r>
              <a:rPr lang="en-US" altLang="ja-JP" dirty="0">
                <a:solidFill>
                  <a:prstClr val="black"/>
                </a:solidFill>
              </a:rPr>
              <a:t>1.</a:t>
            </a:r>
            <a:r>
              <a:rPr lang="ja-JP" altLang="en-US" dirty="0">
                <a:solidFill>
                  <a:prstClr val="black"/>
                </a:solidFill>
              </a:rPr>
              <a:t>仮説３　</a:t>
            </a:r>
            <a:r>
              <a:rPr lang="en-US" altLang="ja-JP" sz="2400" dirty="0">
                <a:solidFill>
                  <a:prstClr val="black"/>
                </a:solidFill>
              </a:rPr>
              <a:t>-</a:t>
            </a:r>
            <a:r>
              <a:rPr lang="ja-JP" altLang="en-US" sz="2400" dirty="0">
                <a:solidFill>
                  <a:prstClr val="black"/>
                </a:solidFill>
              </a:rPr>
              <a:t>検証概要</a:t>
            </a:r>
            <a:r>
              <a:rPr lang="en-US" altLang="ja-JP" sz="2400" dirty="0">
                <a:solidFill>
                  <a:prstClr val="black"/>
                </a:solidFill>
              </a:rPr>
              <a:t>-</a:t>
            </a:r>
            <a:r>
              <a:rPr lang="ja-JP" altLang="en-US" sz="2400" dirty="0">
                <a:solidFill>
                  <a:prstClr val="black"/>
                </a:solidFill>
              </a:rPr>
              <a:t>　　　　　　　　　　　　　　　　　　　　　</a:t>
            </a:r>
            <a:r>
              <a:rPr lang="ja-JP" altLang="en-US" sz="2000" dirty="0">
                <a:solidFill>
                  <a:srgbClr val="E7E6E6">
                    <a:lumMod val="50000"/>
                  </a:srgbClr>
                </a:solidFill>
              </a:rPr>
              <a:t>文字数＆いいね</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3E36C0-A533-4755-87FE-2511BEDDB288}" type="slidenum">
              <a:rPr kumimoji="1" lang="ja-JP" altLang="en-US" sz="1200" b="0" i="0" u="none" strike="noStrike" kern="1200" cap="none" spc="0" normalizeH="0" baseline="0" noProof="0" smtClean="0">
                <a:ln>
                  <a:noFill/>
                </a:ln>
                <a:solidFill>
                  <a:srgbClr val="E7E6E6">
                    <a:lumMod val="25000"/>
                  </a:srgbClr>
                </a:solidFill>
                <a:effectLst/>
                <a:uLnTx/>
                <a:uFillTx/>
                <a:latin typeface="Calibri" panose="020F0502020204030204"/>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1200" b="0" i="0" u="none" strike="noStrike" kern="1200" cap="none" spc="0" normalizeH="0" baseline="0" noProof="0" dirty="0">
              <a:ln>
                <a:noFill/>
              </a:ln>
              <a:solidFill>
                <a:srgbClr val="E7E6E6">
                  <a:lumMod val="25000"/>
                </a:srgbClr>
              </a:solidFill>
              <a:effectLst/>
              <a:uLnTx/>
              <a:uFillTx/>
              <a:latin typeface="Calibri" panose="020F0502020204030204"/>
              <a:ea typeface="ＭＳ Ｐゴシック" panose="020B0600070205080204" pitchFamily="34" charset="-128"/>
              <a:cs typeface="+mn-cs"/>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E7E6E6">
                    <a:lumMod val="25000"/>
                  </a:srgbClr>
                </a:solidFill>
                <a:effectLst/>
                <a:uLnTx/>
                <a:uFillTx/>
                <a:latin typeface="Calibri" panose="020F0502020204030204"/>
                <a:ea typeface="ＭＳ Ｐゴシック" panose="020B0600070205080204" pitchFamily="34" charset="-128"/>
                <a:cs typeface="+mn-cs"/>
              </a:rPr>
              <a:t>ｅクチコミの有効性</a:t>
            </a:r>
          </a:p>
        </p:txBody>
      </p:sp>
      <p:sp>
        <p:nvSpPr>
          <p:cNvPr id="16" name="テキスト ボックス 15">
            <a:extLst>
              <a:ext uri="{FF2B5EF4-FFF2-40B4-BE49-F238E27FC236}">
                <a16:creationId xmlns:a16="http://schemas.microsoft.com/office/drawing/2014/main" id="{EC7DE097-B9C4-4F06-8671-76D9335238AF}"/>
              </a:ext>
            </a:extLst>
          </p:cNvPr>
          <p:cNvSpPr txBox="1"/>
          <p:nvPr/>
        </p:nvSpPr>
        <p:spPr>
          <a:xfrm>
            <a:off x="838200" y="1690688"/>
            <a:ext cx="1210588"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srgbClr val="E7E6E6">
                    <a:lumMod val="25000"/>
                  </a:srgbClr>
                </a:solidFill>
                <a:effectLst/>
                <a:uLnTx/>
                <a:uFillTx/>
                <a:latin typeface="Calibri" panose="020F0502020204030204"/>
                <a:ea typeface="ＭＳ Ｐゴシック" panose="020B0600070205080204" pitchFamily="34" charset="-128"/>
                <a:cs typeface="+mn-cs"/>
              </a:rPr>
              <a:t>検証概要</a:t>
            </a:r>
          </a:p>
        </p:txBody>
      </p:sp>
      <p:sp>
        <p:nvSpPr>
          <p:cNvPr id="17" name="テキスト ボックス 16">
            <a:extLst>
              <a:ext uri="{FF2B5EF4-FFF2-40B4-BE49-F238E27FC236}">
                <a16:creationId xmlns:a16="http://schemas.microsoft.com/office/drawing/2014/main" id="{72EE07C1-F771-4B0E-B617-95CFFAA2B737}"/>
              </a:ext>
            </a:extLst>
          </p:cNvPr>
          <p:cNvSpPr txBox="1"/>
          <p:nvPr/>
        </p:nvSpPr>
        <p:spPr>
          <a:xfrm>
            <a:off x="2151051" y="4932590"/>
            <a:ext cx="855283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chemeClr val="bg2">
                    <a:lumMod val="25000"/>
                  </a:schemeClr>
                </a:solidFill>
                <a:effectLst/>
                <a:uLnTx/>
                <a:uFillTx/>
                <a:latin typeface="ＭＳ Ｐゴシック" panose="020B0600070205080204" pitchFamily="50" charset="-128"/>
                <a:ea typeface="ＭＳ Ｐゴシック" panose="020B0600070205080204" pitchFamily="50" charset="-128"/>
                <a:cs typeface="+mn-cs"/>
              </a:rPr>
              <a:t>＊いいね数・文字数は自然対数に変換</a:t>
            </a:r>
            <a:endParaRPr kumimoji="1" lang="en-US" altLang="ja-JP" sz="1800" b="0" i="0" u="none" strike="noStrike" kern="1200" cap="none" spc="0" normalizeH="0" baseline="0" noProof="0" dirty="0">
              <a:ln>
                <a:noFill/>
              </a:ln>
              <a:solidFill>
                <a:schemeClr val="bg2">
                  <a:lumMod val="25000"/>
                </a:schemeClr>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   </a:t>
            </a:r>
            <a:r>
              <a:rPr kumimoji="1" lang="ja-JP" altLang="en-US" sz="1800" b="0" i="0" u="none" strike="noStrike" kern="1200" cap="none" spc="0" normalizeH="0" baseline="0" noProof="0" dirty="0">
                <a:ln>
                  <a:noFill/>
                </a:ln>
                <a:solidFill>
                  <a:schemeClr val="bg2">
                    <a:lumMod val="25000"/>
                  </a:schemeClr>
                </a:solidFill>
                <a:effectLst/>
                <a:uLnTx/>
                <a:uFillTx/>
                <a:latin typeface="ＭＳ Ｐゴシック" panose="020B0600070205080204" pitchFamily="50" charset="-128"/>
                <a:ea typeface="ＭＳ Ｐゴシック" panose="020B0600070205080204" pitchFamily="50" charset="-128"/>
                <a:cs typeface="+mn-cs"/>
              </a:rPr>
              <a:t>コントロール変数はクチコミ件数の程度や個人評価のばらつきを考慮するためのもの</a:t>
            </a:r>
            <a:endParaRPr kumimoji="1" lang="en-US" altLang="ja-JP" sz="1800" b="0" i="0" u="none" strike="noStrike" kern="1200" cap="none" spc="0" normalizeH="0" baseline="0" noProof="0" dirty="0">
              <a:ln>
                <a:noFill/>
              </a:ln>
              <a:solidFill>
                <a:schemeClr val="bg2">
                  <a:lumMod val="25000"/>
                </a:schemeClr>
              </a:solidFill>
              <a:effectLst/>
              <a:uLnTx/>
              <a:uFillTx/>
              <a:latin typeface="ＭＳ Ｐゴシック" panose="020B0600070205080204" pitchFamily="50" charset="-128"/>
              <a:ea typeface="ＭＳ Ｐゴシック" panose="020B0600070205080204" pitchFamily="50" charset="-128"/>
              <a:cs typeface="+mn-cs"/>
            </a:endParaRPr>
          </a:p>
        </p:txBody>
      </p:sp>
      <p:pic>
        <p:nvPicPr>
          <p:cNvPr id="8" name="図 7">
            <a:extLst>
              <a:ext uri="{FF2B5EF4-FFF2-40B4-BE49-F238E27FC236}">
                <a16:creationId xmlns:a16="http://schemas.microsoft.com/office/drawing/2014/main" id="{EE0AB64A-2538-485F-93FD-9C5D87742304}"/>
              </a:ext>
            </a:extLst>
          </p:cNvPr>
          <p:cNvPicPr>
            <a:picLocks noChangeAspect="1"/>
          </p:cNvPicPr>
          <p:nvPr/>
        </p:nvPicPr>
        <p:blipFill>
          <a:blip r:embed="rId2"/>
          <a:stretch>
            <a:fillRect/>
          </a:stretch>
        </p:blipFill>
        <p:spPr>
          <a:xfrm>
            <a:off x="1617645" y="2391321"/>
            <a:ext cx="8956710" cy="2472571"/>
          </a:xfrm>
          <a:prstGeom prst="rect">
            <a:avLst/>
          </a:prstGeom>
        </p:spPr>
      </p:pic>
    </p:spTree>
    <p:extLst>
      <p:ext uri="{BB962C8B-B14F-4D97-AF65-F5344CB8AC3E}">
        <p14:creationId xmlns:p14="http://schemas.microsoft.com/office/powerpoint/2010/main" val="30255899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図 33">
            <a:extLst>
              <a:ext uri="{FF2B5EF4-FFF2-40B4-BE49-F238E27FC236}">
                <a16:creationId xmlns:a16="http://schemas.microsoft.com/office/drawing/2014/main" id="{6DA31910-6BC1-44E7-951F-5D07AD1717B3}"/>
              </a:ext>
            </a:extLst>
          </p:cNvPr>
          <p:cNvPicPr>
            <a:picLocks noChangeAspect="1"/>
          </p:cNvPicPr>
          <p:nvPr/>
        </p:nvPicPr>
        <p:blipFill>
          <a:blip r:embed="rId2"/>
          <a:stretch>
            <a:fillRect/>
          </a:stretch>
        </p:blipFill>
        <p:spPr>
          <a:xfrm>
            <a:off x="816875" y="4334067"/>
            <a:ext cx="5938764" cy="1666490"/>
          </a:xfrm>
          <a:prstGeom prst="rect">
            <a:avLst/>
          </a:prstGeom>
        </p:spPr>
      </p:pic>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１．検証結果１</a:t>
            </a:r>
            <a:r>
              <a:rPr kumimoji="1" lang="en-US" altLang="ja-JP" dirty="0">
                <a:latin typeface="ＭＳ Ｐゴシック" panose="020B0600070205080204" pitchFamily="50" charset="-128"/>
                <a:ea typeface="ＭＳ Ｐゴシック" panose="020B0600070205080204" pitchFamily="50" charset="-128"/>
              </a:rPr>
              <a:t>a</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42</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10" name="テキスト ボックス 9">
            <a:extLst>
              <a:ext uri="{FF2B5EF4-FFF2-40B4-BE49-F238E27FC236}">
                <a16:creationId xmlns:a16="http://schemas.microsoft.com/office/drawing/2014/main" id="{5698F227-C266-4773-A029-B6E03F88E8F6}"/>
              </a:ext>
            </a:extLst>
          </p:cNvPr>
          <p:cNvSpPr txBox="1"/>
          <p:nvPr/>
        </p:nvSpPr>
        <p:spPr>
          <a:xfrm>
            <a:off x="838200" y="1690688"/>
            <a:ext cx="7818166" cy="400110"/>
          </a:xfrm>
          <a:prstGeom prst="rect">
            <a:avLst/>
          </a:prstGeom>
          <a:noFill/>
        </p:spPr>
        <p:txBody>
          <a:bodyPr wrap="none" rtlCol="0">
            <a:spAutoFit/>
          </a:bodyPr>
          <a:lstStyle/>
          <a:p>
            <a:r>
              <a:rPr kumimoji="1" lang="ja-JP" altLang="en-US" sz="2000" u="sng" dirty="0">
                <a:solidFill>
                  <a:srgbClr val="1EB8A6"/>
                </a:solidFill>
              </a:rPr>
              <a:t>仮説１</a:t>
            </a:r>
            <a:r>
              <a:rPr kumimoji="1" lang="en-US" altLang="ja-JP" sz="2000" u="sng" dirty="0">
                <a:solidFill>
                  <a:srgbClr val="1EB8A6"/>
                </a:solidFill>
              </a:rPr>
              <a:t>a</a:t>
            </a:r>
            <a:r>
              <a:rPr kumimoji="1" lang="ja-JP" altLang="en-US" sz="2000" dirty="0">
                <a:solidFill>
                  <a:schemeClr val="bg2">
                    <a:lumMod val="25000"/>
                  </a:schemeClr>
                </a:solidFill>
              </a:rPr>
              <a:t>：味は低価格帯より高価格帯の方が関心度への影響が大きい</a:t>
            </a:r>
          </a:p>
        </p:txBody>
      </p:sp>
      <p:grpSp>
        <p:nvGrpSpPr>
          <p:cNvPr id="13" name="グループ化 12">
            <a:extLst>
              <a:ext uri="{FF2B5EF4-FFF2-40B4-BE49-F238E27FC236}">
                <a16:creationId xmlns:a16="http://schemas.microsoft.com/office/drawing/2014/main" id="{A0F71E96-F3AB-46F9-9329-18EC149B38D8}"/>
              </a:ext>
            </a:extLst>
          </p:cNvPr>
          <p:cNvGrpSpPr/>
          <p:nvPr/>
        </p:nvGrpSpPr>
        <p:grpSpPr>
          <a:xfrm>
            <a:off x="839788" y="2172741"/>
            <a:ext cx="4788277" cy="1023007"/>
            <a:chOff x="1142306" y="2508170"/>
            <a:chExt cx="4001732" cy="854963"/>
          </a:xfrm>
        </p:grpSpPr>
        <p:pic>
          <p:nvPicPr>
            <p:cNvPr id="6" name="図 5">
              <a:extLst>
                <a:ext uri="{FF2B5EF4-FFF2-40B4-BE49-F238E27FC236}">
                  <a16:creationId xmlns:a16="http://schemas.microsoft.com/office/drawing/2014/main" id="{53F13F30-2968-4A0F-96E0-9BB967E53505}"/>
                </a:ext>
              </a:extLst>
            </p:cNvPr>
            <p:cNvPicPr>
              <a:picLocks noChangeAspect="1"/>
            </p:cNvPicPr>
            <p:nvPr/>
          </p:nvPicPr>
          <p:blipFill>
            <a:blip r:embed="rId3"/>
            <a:stretch>
              <a:fillRect/>
            </a:stretch>
          </p:blipFill>
          <p:spPr>
            <a:xfrm>
              <a:off x="1142306" y="2750503"/>
              <a:ext cx="4001732" cy="612630"/>
            </a:xfrm>
            <a:prstGeom prst="rect">
              <a:avLst/>
            </a:prstGeom>
          </p:spPr>
        </p:pic>
        <p:sp>
          <p:nvSpPr>
            <p:cNvPr id="11" name="正方形/長方形 10">
              <a:extLst>
                <a:ext uri="{FF2B5EF4-FFF2-40B4-BE49-F238E27FC236}">
                  <a16:creationId xmlns:a16="http://schemas.microsoft.com/office/drawing/2014/main" id="{4ED7B789-F687-42E4-A26F-C729CFC5A039}"/>
                </a:ext>
              </a:extLst>
            </p:cNvPr>
            <p:cNvSpPr/>
            <p:nvPr/>
          </p:nvSpPr>
          <p:spPr>
            <a:xfrm>
              <a:off x="2504214" y="2508170"/>
              <a:ext cx="1277914" cy="307777"/>
            </a:xfrm>
            <a:prstGeom prst="rect">
              <a:avLst/>
            </a:prstGeom>
          </p:spPr>
          <p:txBody>
            <a:bodyPr wrap="none">
              <a:spAutoFit/>
            </a:bodyPr>
            <a:lstStyle/>
            <a:p>
              <a:pPr algn="ctr"/>
              <a:r>
                <a:rPr lang="ja-JP" altLang="en-US" sz="1400" dirty="0">
                  <a:solidFill>
                    <a:srgbClr val="000000"/>
                  </a:solidFill>
                  <a:latin typeface="ＭＳ Ｐゴシック" panose="020B0600070205080204" pitchFamily="50" charset="-128"/>
                </a:rPr>
                <a:t>モデルの要約</a:t>
              </a:r>
              <a:r>
                <a:rPr lang="ja-JP" altLang="en-US" sz="1400" dirty="0"/>
                <a:t> </a:t>
              </a:r>
            </a:p>
          </p:txBody>
        </p:sp>
      </p:grpSp>
      <p:grpSp>
        <p:nvGrpSpPr>
          <p:cNvPr id="18" name="グループ化 17">
            <a:extLst>
              <a:ext uri="{FF2B5EF4-FFF2-40B4-BE49-F238E27FC236}">
                <a16:creationId xmlns:a16="http://schemas.microsoft.com/office/drawing/2014/main" id="{415F3FDC-23C2-44F4-836E-5EA58486F53B}"/>
              </a:ext>
            </a:extLst>
          </p:cNvPr>
          <p:cNvGrpSpPr/>
          <p:nvPr/>
        </p:nvGrpSpPr>
        <p:grpSpPr>
          <a:xfrm>
            <a:off x="6335116" y="2172740"/>
            <a:ext cx="5017096" cy="1033795"/>
            <a:chOff x="838200" y="4037796"/>
            <a:chExt cx="5017096" cy="1033795"/>
          </a:xfrm>
        </p:grpSpPr>
        <p:pic>
          <p:nvPicPr>
            <p:cNvPr id="8" name="図 7">
              <a:extLst>
                <a:ext uri="{FF2B5EF4-FFF2-40B4-BE49-F238E27FC236}">
                  <a16:creationId xmlns:a16="http://schemas.microsoft.com/office/drawing/2014/main" id="{676DB44B-D638-4729-8F58-58480C798CEE}"/>
                </a:ext>
              </a:extLst>
            </p:cNvPr>
            <p:cNvPicPr>
              <a:picLocks noChangeAspect="1"/>
            </p:cNvPicPr>
            <p:nvPr/>
          </p:nvPicPr>
          <p:blipFill>
            <a:blip r:embed="rId4"/>
            <a:stretch>
              <a:fillRect/>
            </a:stretch>
          </p:blipFill>
          <p:spPr>
            <a:xfrm>
              <a:off x="838200" y="4326505"/>
              <a:ext cx="5017096" cy="745086"/>
            </a:xfrm>
            <a:prstGeom prst="rect">
              <a:avLst/>
            </a:prstGeom>
          </p:spPr>
        </p:pic>
        <p:sp>
          <p:nvSpPr>
            <p:cNvPr id="14" name="正方形/長方形 13">
              <a:extLst>
                <a:ext uri="{FF2B5EF4-FFF2-40B4-BE49-F238E27FC236}">
                  <a16:creationId xmlns:a16="http://schemas.microsoft.com/office/drawing/2014/main" id="{094A0EC4-DB94-4E78-B857-D03B51D579A9}"/>
                </a:ext>
              </a:extLst>
            </p:cNvPr>
            <p:cNvSpPr/>
            <p:nvPr/>
          </p:nvSpPr>
          <p:spPr>
            <a:xfrm>
              <a:off x="2846450" y="4037796"/>
              <a:ext cx="1000595" cy="307777"/>
            </a:xfrm>
            <a:prstGeom prst="rect">
              <a:avLst/>
            </a:prstGeom>
          </p:spPr>
          <p:txBody>
            <a:bodyPr wrap="none">
              <a:spAutoFit/>
            </a:bodyPr>
            <a:lstStyle/>
            <a:p>
              <a:pPr algn="ctr"/>
              <a:r>
                <a:rPr lang="ja-JP" altLang="en-US" sz="1400" dirty="0">
                  <a:solidFill>
                    <a:srgbClr val="000000"/>
                  </a:solidFill>
                  <a:latin typeface="ＭＳ Ｐゴシック" panose="020B0600070205080204" pitchFamily="50" charset="-128"/>
                </a:rPr>
                <a:t>分散分析</a:t>
              </a:r>
              <a:r>
                <a:rPr lang="en-US" altLang="ja-JP" sz="1400" baseline="30000" dirty="0">
                  <a:solidFill>
                    <a:srgbClr val="000000"/>
                  </a:solidFill>
                  <a:latin typeface="ＭＳ Ｐゴシック" panose="020B0600070205080204" pitchFamily="50" charset="-128"/>
                </a:rPr>
                <a:t>a</a:t>
              </a:r>
              <a:r>
                <a:rPr lang="en-US" altLang="ja-JP" sz="1400" dirty="0"/>
                <a:t> </a:t>
              </a:r>
              <a:endParaRPr lang="ja-JP" altLang="en-US" sz="1400" dirty="0"/>
            </a:p>
          </p:txBody>
        </p:sp>
      </p:grpSp>
      <p:grpSp>
        <p:nvGrpSpPr>
          <p:cNvPr id="23" name="グループ化 22">
            <a:extLst>
              <a:ext uri="{FF2B5EF4-FFF2-40B4-BE49-F238E27FC236}">
                <a16:creationId xmlns:a16="http://schemas.microsoft.com/office/drawing/2014/main" id="{161C1FE5-F447-4628-B63B-AB613F4D7D09}"/>
              </a:ext>
            </a:extLst>
          </p:cNvPr>
          <p:cNvGrpSpPr/>
          <p:nvPr/>
        </p:nvGrpSpPr>
        <p:grpSpPr>
          <a:xfrm>
            <a:off x="3455997" y="3992684"/>
            <a:ext cx="3284983" cy="1174628"/>
            <a:chOff x="3455997" y="3992684"/>
            <a:chExt cx="3284983" cy="1174628"/>
          </a:xfrm>
        </p:grpSpPr>
        <p:sp>
          <p:nvSpPr>
            <p:cNvPr id="19" name="正方形/長方形 18">
              <a:extLst>
                <a:ext uri="{FF2B5EF4-FFF2-40B4-BE49-F238E27FC236}">
                  <a16:creationId xmlns:a16="http://schemas.microsoft.com/office/drawing/2014/main" id="{65713B30-EDBE-44D9-BF71-161AC164E644}"/>
                </a:ext>
              </a:extLst>
            </p:cNvPr>
            <p:cNvSpPr/>
            <p:nvPr/>
          </p:nvSpPr>
          <p:spPr>
            <a:xfrm>
              <a:off x="3455997" y="3992684"/>
              <a:ext cx="668774" cy="307777"/>
            </a:xfrm>
            <a:prstGeom prst="rect">
              <a:avLst/>
            </a:prstGeom>
          </p:spPr>
          <p:txBody>
            <a:bodyPr wrap="none">
              <a:spAutoFit/>
            </a:bodyPr>
            <a:lstStyle/>
            <a:p>
              <a:pPr algn="ctr"/>
              <a:r>
                <a:rPr lang="ja-JP" altLang="en-US" sz="1400" dirty="0">
                  <a:solidFill>
                    <a:srgbClr val="000000"/>
                  </a:solidFill>
                  <a:latin typeface="ＭＳ Ｐゴシック" panose="020B0600070205080204" pitchFamily="50" charset="-128"/>
                </a:rPr>
                <a:t>係数</a:t>
              </a:r>
              <a:r>
                <a:rPr lang="en-US" altLang="ja-JP" sz="1400" dirty="0">
                  <a:solidFill>
                    <a:srgbClr val="000000"/>
                  </a:solidFill>
                  <a:latin typeface="ＭＳ Ｐゴシック" panose="020B0600070205080204" pitchFamily="50" charset="-128"/>
                </a:rPr>
                <a:t>a</a:t>
              </a:r>
              <a:r>
                <a:rPr lang="en-US" altLang="ja-JP" sz="1400" dirty="0"/>
                <a:t> </a:t>
              </a:r>
              <a:endParaRPr lang="ja-JP" altLang="en-US" sz="1400" dirty="0"/>
            </a:p>
          </p:txBody>
        </p:sp>
        <p:sp>
          <p:nvSpPr>
            <p:cNvPr id="22" name="四角形: 角を丸くする 21">
              <a:extLst>
                <a:ext uri="{FF2B5EF4-FFF2-40B4-BE49-F238E27FC236}">
                  <a16:creationId xmlns:a16="http://schemas.microsoft.com/office/drawing/2014/main" id="{B4D86B33-8D71-4FE1-BBDB-C48CAE9578EB}"/>
                </a:ext>
              </a:extLst>
            </p:cNvPr>
            <p:cNvSpPr/>
            <p:nvPr/>
          </p:nvSpPr>
          <p:spPr>
            <a:xfrm>
              <a:off x="6260920" y="4927496"/>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24" name="テキスト ボックス 23">
            <a:extLst>
              <a:ext uri="{FF2B5EF4-FFF2-40B4-BE49-F238E27FC236}">
                <a16:creationId xmlns:a16="http://schemas.microsoft.com/office/drawing/2014/main" id="{72CD2170-955C-498F-AFC8-72297DA7A609}"/>
              </a:ext>
            </a:extLst>
          </p:cNvPr>
          <p:cNvSpPr txBox="1"/>
          <p:nvPr/>
        </p:nvSpPr>
        <p:spPr>
          <a:xfrm>
            <a:off x="7554587" y="4249493"/>
            <a:ext cx="3214848" cy="646331"/>
          </a:xfrm>
          <a:prstGeom prst="rect">
            <a:avLst/>
          </a:prstGeom>
          <a:noFill/>
        </p:spPr>
        <p:txBody>
          <a:bodyPr wrap="square" rtlCol="0">
            <a:spAutoFit/>
          </a:bodyPr>
          <a:lstStyle/>
          <a:p>
            <a:r>
              <a:rPr kumimoji="1" lang="ja-JP" altLang="en-US" dirty="0">
                <a:solidFill>
                  <a:schemeClr val="bg2">
                    <a:lumMod val="25000"/>
                  </a:schemeClr>
                </a:solidFill>
              </a:rPr>
              <a:t>評価の有意確率</a:t>
            </a:r>
            <a:r>
              <a:rPr kumimoji="1" lang="en-US" altLang="ja-JP" dirty="0">
                <a:solidFill>
                  <a:schemeClr val="bg2">
                    <a:lumMod val="25000"/>
                  </a:schemeClr>
                </a:solidFill>
              </a:rPr>
              <a:t>0.109&gt;</a:t>
            </a:r>
            <a:r>
              <a:rPr lang="en-US" altLang="ja-JP" dirty="0">
                <a:solidFill>
                  <a:schemeClr val="bg2">
                    <a:lumMod val="25000"/>
                  </a:schemeClr>
                </a:solidFill>
              </a:rPr>
              <a:t>0.05</a:t>
            </a:r>
            <a:r>
              <a:rPr kumimoji="1" lang="ja-JP" altLang="en-US" dirty="0">
                <a:solidFill>
                  <a:schemeClr val="bg2">
                    <a:lumMod val="25000"/>
                  </a:schemeClr>
                </a:solidFill>
              </a:rPr>
              <a:t>より</a:t>
            </a:r>
            <a:endParaRPr kumimoji="1" lang="en-US" altLang="ja-JP" dirty="0">
              <a:solidFill>
                <a:schemeClr val="bg2">
                  <a:lumMod val="25000"/>
                </a:schemeClr>
              </a:solidFill>
            </a:endParaRPr>
          </a:p>
          <a:p>
            <a:r>
              <a:rPr kumimoji="1" lang="en-US" altLang="ja-JP" dirty="0">
                <a:solidFill>
                  <a:schemeClr val="bg2">
                    <a:lumMod val="25000"/>
                  </a:schemeClr>
                </a:solidFill>
              </a:rPr>
              <a:t>5%</a:t>
            </a:r>
            <a:r>
              <a:rPr kumimoji="1" lang="ja-JP" altLang="en-US" dirty="0">
                <a:solidFill>
                  <a:schemeClr val="bg2">
                    <a:lumMod val="25000"/>
                  </a:schemeClr>
                </a:solidFill>
              </a:rPr>
              <a:t>水準で統計的に非有意</a:t>
            </a:r>
            <a:endParaRPr kumimoji="1" lang="en-US" altLang="ja-JP" dirty="0">
              <a:solidFill>
                <a:schemeClr val="bg2">
                  <a:lumMod val="25000"/>
                </a:schemeClr>
              </a:solidFill>
            </a:endParaRPr>
          </a:p>
        </p:txBody>
      </p:sp>
      <p:sp>
        <p:nvSpPr>
          <p:cNvPr id="25" name="テキスト ボックス 24">
            <a:extLst>
              <a:ext uri="{FF2B5EF4-FFF2-40B4-BE49-F238E27FC236}">
                <a16:creationId xmlns:a16="http://schemas.microsoft.com/office/drawing/2014/main" id="{1E9308F5-F743-4410-A633-9B4D84E5B84A}"/>
              </a:ext>
            </a:extLst>
          </p:cNvPr>
          <p:cNvSpPr txBox="1"/>
          <p:nvPr/>
        </p:nvSpPr>
        <p:spPr>
          <a:xfrm>
            <a:off x="7671868" y="5290650"/>
            <a:ext cx="3344185" cy="400110"/>
          </a:xfrm>
          <a:prstGeom prst="rect">
            <a:avLst/>
          </a:prstGeom>
          <a:noFill/>
        </p:spPr>
        <p:txBody>
          <a:bodyPr wrap="none" rtlCol="0">
            <a:spAutoFit/>
          </a:bodyPr>
          <a:lstStyle/>
          <a:p>
            <a:r>
              <a:rPr kumimoji="1" lang="ja-JP" altLang="en-US" sz="2000" u="sng" dirty="0">
                <a:solidFill>
                  <a:schemeClr val="bg2">
                    <a:lumMod val="25000"/>
                  </a:schemeClr>
                </a:solidFill>
              </a:rPr>
              <a:t>よって仮説１</a:t>
            </a:r>
            <a:r>
              <a:rPr kumimoji="1" lang="en-US" altLang="ja-JP" sz="2000" u="sng" dirty="0">
                <a:solidFill>
                  <a:schemeClr val="bg2">
                    <a:lumMod val="25000"/>
                  </a:schemeClr>
                </a:solidFill>
              </a:rPr>
              <a:t>a</a:t>
            </a:r>
            <a:r>
              <a:rPr kumimoji="1" lang="ja-JP" altLang="en-US" sz="2000" u="sng" dirty="0">
                <a:solidFill>
                  <a:schemeClr val="bg2">
                    <a:lumMod val="25000"/>
                  </a:schemeClr>
                </a:solidFill>
              </a:rPr>
              <a:t>は支持できない</a:t>
            </a:r>
          </a:p>
        </p:txBody>
      </p:sp>
      <p:sp>
        <p:nvSpPr>
          <p:cNvPr id="26" name="四角形: 角を丸くする 25">
            <a:extLst>
              <a:ext uri="{FF2B5EF4-FFF2-40B4-BE49-F238E27FC236}">
                <a16:creationId xmlns:a16="http://schemas.microsoft.com/office/drawing/2014/main" id="{A5EDE492-8644-431F-B7CC-A32F3B2B220C}"/>
              </a:ext>
            </a:extLst>
          </p:cNvPr>
          <p:cNvSpPr/>
          <p:nvPr/>
        </p:nvSpPr>
        <p:spPr>
          <a:xfrm>
            <a:off x="6260920" y="5780643"/>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四角形: 角を丸くする 26">
            <a:extLst>
              <a:ext uri="{FF2B5EF4-FFF2-40B4-BE49-F238E27FC236}">
                <a16:creationId xmlns:a16="http://schemas.microsoft.com/office/drawing/2014/main" id="{1188F14B-A898-4F95-8925-AFDF9418AD5B}"/>
              </a:ext>
            </a:extLst>
          </p:cNvPr>
          <p:cNvSpPr/>
          <p:nvPr/>
        </p:nvSpPr>
        <p:spPr>
          <a:xfrm>
            <a:off x="3036378" y="5780643"/>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79CB2B6B-439D-4505-AEE5-7FD96B8F830A}"/>
              </a:ext>
            </a:extLst>
          </p:cNvPr>
          <p:cNvSpPr txBox="1"/>
          <p:nvPr/>
        </p:nvSpPr>
        <p:spPr>
          <a:xfrm>
            <a:off x="6734512" y="4862738"/>
            <a:ext cx="415498" cy="369332"/>
          </a:xfrm>
          <a:prstGeom prst="rect">
            <a:avLst/>
          </a:prstGeom>
          <a:noFill/>
        </p:spPr>
        <p:txBody>
          <a:bodyPr wrap="none" rtlCol="0">
            <a:spAutoFit/>
          </a:bodyPr>
          <a:lstStyle/>
          <a:p>
            <a:r>
              <a:rPr kumimoji="1" lang="ja-JP" altLang="en-US" b="1" dirty="0"/>
              <a:t>①</a:t>
            </a:r>
          </a:p>
        </p:txBody>
      </p:sp>
      <p:sp>
        <p:nvSpPr>
          <p:cNvPr id="28" name="テキスト ボックス 27">
            <a:extLst>
              <a:ext uri="{FF2B5EF4-FFF2-40B4-BE49-F238E27FC236}">
                <a16:creationId xmlns:a16="http://schemas.microsoft.com/office/drawing/2014/main" id="{ECE09A42-4331-4CE3-854F-28FA4C75C183}"/>
              </a:ext>
            </a:extLst>
          </p:cNvPr>
          <p:cNvSpPr txBox="1"/>
          <p:nvPr/>
        </p:nvSpPr>
        <p:spPr>
          <a:xfrm>
            <a:off x="6740980" y="5707130"/>
            <a:ext cx="417102" cy="369332"/>
          </a:xfrm>
          <a:prstGeom prst="rect">
            <a:avLst/>
          </a:prstGeom>
          <a:noFill/>
        </p:spPr>
        <p:txBody>
          <a:bodyPr wrap="none" rtlCol="0">
            <a:spAutoFit/>
          </a:bodyPr>
          <a:lstStyle/>
          <a:p>
            <a:r>
              <a:rPr kumimoji="1" lang="ja-JP" altLang="en-US" b="1" dirty="0"/>
              <a:t>②</a:t>
            </a:r>
          </a:p>
        </p:txBody>
      </p:sp>
      <p:sp>
        <p:nvSpPr>
          <p:cNvPr id="29" name="テキスト ボックス 28">
            <a:extLst>
              <a:ext uri="{FF2B5EF4-FFF2-40B4-BE49-F238E27FC236}">
                <a16:creationId xmlns:a16="http://schemas.microsoft.com/office/drawing/2014/main" id="{A3666EA5-C41E-4342-9D7A-CF6730523F24}"/>
              </a:ext>
            </a:extLst>
          </p:cNvPr>
          <p:cNvSpPr txBox="1"/>
          <p:nvPr/>
        </p:nvSpPr>
        <p:spPr>
          <a:xfrm>
            <a:off x="2967038" y="5967237"/>
            <a:ext cx="417102" cy="369332"/>
          </a:xfrm>
          <a:prstGeom prst="rect">
            <a:avLst/>
          </a:prstGeom>
          <a:noFill/>
        </p:spPr>
        <p:txBody>
          <a:bodyPr wrap="none" rtlCol="0">
            <a:spAutoFit/>
          </a:bodyPr>
          <a:lstStyle/>
          <a:p>
            <a:r>
              <a:rPr kumimoji="1" lang="ja-JP" altLang="en-US" b="1" dirty="0"/>
              <a:t>③</a:t>
            </a:r>
          </a:p>
        </p:txBody>
      </p:sp>
      <p:sp>
        <p:nvSpPr>
          <p:cNvPr id="30" name="テキスト ボックス 29">
            <a:extLst>
              <a:ext uri="{FF2B5EF4-FFF2-40B4-BE49-F238E27FC236}">
                <a16:creationId xmlns:a16="http://schemas.microsoft.com/office/drawing/2014/main" id="{39243DBA-D3DB-4825-89A3-687447F0A9B8}"/>
              </a:ext>
            </a:extLst>
          </p:cNvPr>
          <p:cNvSpPr txBox="1"/>
          <p:nvPr/>
        </p:nvSpPr>
        <p:spPr>
          <a:xfrm>
            <a:off x="4588579" y="3995513"/>
            <a:ext cx="2273379" cy="338554"/>
          </a:xfrm>
          <a:prstGeom prst="rect">
            <a:avLst/>
          </a:prstGeom>
          <a:noFill/>
        </p:spPr>
        <p:txBody>
          <a:bodyPr wrap="none" rtlCol="0">
            <a:spAutoFit/>
          </a:bodyPr>
          <a:lstStyle/>
          <a:p>
            <a:pPr algn="r"/>
            <a:r>
              <a:rPr kumimoji="1" lang="ja-JP" altLang="en-US" sz="1600" dirty="0">
                <a:solidFill>
                  <a:schemeClr val="bg2">
                    <a:lumMod val="25000"/>
                  </a:schemeClr>
                </a:solidFill>
              </a:rPr>
              <a:t>＊見る順番：</a:t>
            </a:r>
            <a:r>
              <a:rPr lang="ja-JP" altLang="en-US" sz="1600" dirty="0">
                <a:solidFill>
                  <a:schemeClr val="bg2">
                    <a:lumMod val="25000"/>
                  </a:schemeClr>
                </a:solidFill>
              </a:rPr>
              <a:t>①→②→③</a:t>
            </a:r>
          </a:p>
        </p:txBody>
      </p:sp>
      <p:sp>
        <p:nvSpPr>
          <p:cNvPr id="15" name="正方形/長方形 14">
            <a:extLst>
              <a:ext uri="{FF2B5EF4-FFF2-40B4-BE49-F238E27FC236}">
                <a16:creationId xmlns:a16="http://schemas.microsoft.com/office/drawing/2014/main" id="{70E61AA1-5CEB-4E44-9C57-8A1454CAD23A}"/>
              </a:ext>
            </a:extLst>
          </p:cNvPr>
          <p:cNvSpPr/>
          <p:nvPr/>
        </p:nvSpPr>
        <p:spPr>
          <a:xfrm>
            <a:off x="839788" y="3184724"/>
            <a:ext cx="4929054" cy="230832"/>
          </a:xfrm>
          <a:prstGeom prst="rect">
            <a:avLst/>
          </a:prstGeom>
        </p:spPr>
        <p:txBody>
          <a:bodyPr wrap="square">
            <a:spAutoFit/>
          </a:bodyPr>
          <a:lstStyle/>
          <a:p>
            <a:r>
              <a:rPr lang="en-US" altLang="ja-JP" sz="900" dirty="0">
                <a:solidFill>
                  <a:srgbClr val="000000"/>
                </a:solidFill>
                <a:latin typeface="+mn-ea"/>
              </a:rPr>
              <a:t>a. </a:t>
            </a:r>
            <a:r>
              <a:rPr lang="ja-JP" altLang="en-US" sz="900" dirty="0">
                <a:solidFill>
                  <a:srgbClr val="000000"/>
                </a:solidFill>
                <a:latin typeface="+mn-ea"/>
              </a:rPr>
              <a:t>予測値</a:t>
            </a:r>
            <a:r>
              <a:rPr lang="en-US" altLang="ja-JP" sz="900" dirty="0">
                <a:solidFill>
                  <a:srgbClr val="000000"/>
                </a:solidFill>
                <a:latin typeface="+mn-ea"/>
              </a:rPr>
              <a:t>: (</a:t>
            </a:r>
            <a:r>
              <a:rPr lang="ja-JP" altLang="en-US" sz="900" dirty="0">
                <a:solidFill>
                  <a:srgbClr val="000000"/>
                </a:solidFill>
                <a:latin typeface="+mn-ea"/>
              </a:rPr>
              <a:t>定数</a:t>
            </a:r>
            <a:r>
              <a:rPr lang="en-US" altLang="ja-JP" sz="900" dirty="0">
                <a:solidFill>
                  <a:srgbClr val="000000"/>
                </a:solidFill>
                <a:latin typeface="+mn-ea"/>
              </a:rPr>
              <a:t>)</a:t>
            </a:r>
            <a:r>
              <a:rPr lang="ja-JP" altLang="en-US" sz="900" dirty="0">
                <a:solidFill>
                  <a:srgbClr val="000000"/>
                </a:solidFill>
                <a:latin typeface="+mn-ea"/>
              </a:rPr>
              <a:t>、ダミー*評価</a:t>
            </a:r>
            <a:r>
              <a:rPr lang="en-US" altLang="ja-JP" sz="900" dirty="0">
                <a:solidFill>
                  <a:srgbClr val="000000"/>
                </a:solidFill>
                <a:latin typeface="+mn-ea"/>
              </a:rPr>
              <a:t>, </a:t>
            </a:r>
            <a:r>
              <a:rPr lang="ja-JP" altLang="en-US" sz="900" dirty="0">
                <a:solidFill>
                  <a:srgbClr val="000000"/>
                </a:solidFill>
                <a:latin typeface="+mn-ea"/>
              </a:rPr>
              <a:t>件数</a:t>
            </a:r>
            <a:r>
              <a:rPr lang="en-US" altLang="ja-JP" sz="900" dirty="0">
                <a:solidFill>
                  <a:srgbClr val="000000"/>
                </a:solidFill>
                <a:latin typeface="+mn-ea"/>
              </a:rPr>
              <a:t>(</a:t>
            </a:r>
            <a:r>
              <a:rPr lang="ja-JP" altLang="en-US" sz="900" dirty="0">
                <a:solidFill>
                  <a:srgbClr val="000000"/>
                </a:solidFill>
                <a:latin typeface="+mn-ea"/>
              </a:rPr>
              <a:t>対数</a:t>
            </a:r>
            <a:r>
              <a:rPr lang="en-US" altLang="ja-JP" sz="900" dirty="0">
                <a:solidFill>
                  <a:srgbClr val="000000"/>
                </a:solidFill>
                <a:latin typeface="+mn-ea"/>
              </a:rPr>
              <a:t>), </a:t>
            </a:r>
            <a:r>
              <a:rPr lang="ja-JP" altLang="en-US" sz="900" dirty="0">
                <a:solidFill>
                  <a:srgbClr val="000000"/>
                </a:solidFill>
                <a:latin typeface="+mn-ea"/>
              </a:rPr>
              <a:t>標準偏差</a:t>
            </a:r>
            <a:r>
              <a:rPr lang="en-US" altLang="ja-JP" sz="900" dirty="0">
                <a:solidFill>
                  <a:srgbClr val="000000"/>
                </a:solidFill>
                <a:latin typeface="+mn-ea"/>
              </a:rPr>
              <a:t>(</a:t>
            </a:r>
            <a:r>
              <a:rPr lang="ja-JP" altLang="en-US" sz="900" dirty="0">
                <a:solidFill>
                  <a:srgbClr val="000000"/>
                </a:solidFill>
                <a:latin typeface="+mn-ea"/>
              </a:rPr>
              <a:t>対数</a:t>
            </a:r>
            <a:r>
              <a:rPr lang="en-US" altLang="ja-JP" sz="900" dirty="0">
                <a:solidFill>
                  <a:srgbClr val="000000"/>
                </a:solidFill>
                <a:latin typeface="+mn-ea"/>
              </a:rPr>
              <a:t>), </a:t>
            </a:r>
            <a:r>
              <a:rPr lang="ja-JP" altLang="en-US" sz="900" dirty="0">
                <a:solidFill>
                  <a:srgbClr val="000000"/>
                </a:solidFill>
                <a:latin typeface="+mn-ea"/>
              </a:rPr>
              <a:t>評価</a:t>
            </a:r>
            <a:r>
              <a:rPr lang="en-US" altLang="ja-JP" sz="900" dirty="0">
                <a:solidFill>
                  <a:srgbClr val="000000"/>
                </a:solidFill>
                <a:latin typeface="+mn-ea"/>
              </a:rPr>
              <a:t>, </a:t>
            </a:r>
            <a:r>
              <a:rPr lang="ja-JP" altLang="en-US" sz="900" dirty="0">
                <a:solidFill>
                  <a:srgbClr val="000000"/>
                </a:solidFill>
                <a:latin typeface="+mn-ea"/>
              </a:rPr>
              <a:t>価格</a:t>
            </a:r>
            <a:r>
              <a:rPr lang="en-US" altLang="ja-JP" sz="900" dirty="0">
                <a:solidFill>
                  <a:srgbClr val="000000"/>
                </a:solidFill>
                <a:latin typeface="+mn-ea"/>
              </a:rPr>
              <a:t>(</a:t>
            </a:r>
            <a:r>
              <a:rPr lang="ja-JP" altLang="en-US" sz="900" dirty="0">
                <a:solidFill>
                  <a:srgbClr val="000000"/>
                </a:solidFill>
                <a:latin typeface="+mn-ea"/>
              </a:rPr>
              <a:t>対数</a:t>
            </a:r>
            <a:r>
              <a:rPr lang="en-US" altLang="ja-JP" sz="900" dirty="0">
                <a:solidFill>
                  <a:srgbClr val="000000"/>
                </a:solidFill>
                <a:latin typeface="+mn-ea"/>
              </a:rPr>
              <a:t>)</a:t>
            </a:r>
            <a:r>
              <a:rPr lang="ja-JP" altLang="en-US" sz="900" dirty="0">
                <a:solidFill>
                  <a:srgbClr val="000000"/>
                </a:solidFill>
                <a:latin typeface="+mn-ea"/>
              </a:rPr>
              <a:t>。</a:t>
            </a:r>
            <a:r>
              <a:rPr lang="ja-JP" altLang="en-US" sz="900" dirty="0">
                <a:latin typeface="+mn-ea"/>
              </a:rPr>
              <a:t> </a:t>
            </a:r>
          </a:p>
        </p:txBody>
      </p:sp>
      <p:sp>
        <p:nvSpPr>
          <p:cNvPr id="31" name="正方形/長方形 30">
            <a:extLst>
              <a:ext uri="{FF2B5EF4-FFF2-40B4-BE49-F238E27FC236}">
                <a16:creationId xmlns:a16="http://schemas.microsoft.com/office/drawing/2014/main" id="{A214A891-83F2-46B7-8705-C42BA3DAECD1}"/>
              </a:ext>
            </a:extLst>
          </p:cNvPr>
          <p:cNvSpPr/>
          <p:nvPr/>
        </p:nvSpPr>
        <p:spPr>
          <a:xfrm>
            <a:off x="6335116" y="3195748"/>
            <a:ext cx="1478290" cy="230832"/>
          </a:xfrm>
          <a:prstGeom prst="rect">
            <a:avLst/>
          </a:prstGeom>
        </p:spPr>
        <p:txBody>
          <a:bodyPr wrap="none">
            <a:spAutoFit/>
          </a:bodyPr>
          <a:lstStyle/>
          <a:p>
            <a:r>
              <a:rPr lang="en-US" altLang="zh-CN" sz="900" dirty="0">
                <a:solidFill>
                  <a:srgbClr val="000000"/>
                </a:solidFill>
                <a:latin typeface="ＭＳ Ｐゴシック" panose="020B0600070205080204" pitchFamily="50" charset="-128"/>
                <a:ea typeface="ＭＳ Ｐゴシック" panose="020B0600070205080204" pitchFamily="50" charset="-128"/>
              </a:rPr>
              <a:t>a. </a:t>
            </a:r>
            <a:r>
              <a:rPr lang="zh-CN" altLang="en-US" sz="900" dirty="0">
                <a:solidFill>
                  <a:srgbClr val="000000"/>
                </a:solidFill>
                <a:latin typeface="ＭＳ Ｐゴシック" panose="020B0600070205080204" pitchFamily="50" charset="-128"/>
                <a:ea typeface="ＭＳ Ｐゴシック" panose="020B0600070205080204" pitchFamily="50" charset="-128"/>
              </a:rPr>
              <a:t>従属変数 関心度</a:t>
            </a:r>
            <a:r>
              <a:rPr lang="en-US" altLang="zh-CN" sz="900" dirty="0">
                <a:solidFill>
                  <a:srgbClr val="000000"/>
                </a:solidFill>
                <a:latin typeface="ＭＳ Ｐゴシック" panose="020B0600070205080204" pitchFamily="50" charset="-128"/>
                <a:ea typeface="ＭＳ Ｐゴシック" panose="020B0600070205080204" pitchFamily="50" charset="-128"/>
              </a:rPr>
              <a:t>(</a:t>
            </a:r>
            <a:r>
              <a:rPr lang="zh-CN" altLang="en-US" sz="900" dirty="0">
                <a:solidFill>
                  <a:srgbClr val="000000"/>
                </a:solidFill>
                <a:latin typeface="ＭＳ Ｐゴシック" panose="020B0600070205080204" pitchFamily="50" charset="-128"/>
                <a:ea typeface="ＭＳ Ｐゴシック" panose="020B0600070205080204" pitchFamily="50" charset="-128"/>
              </a:rPr>
              <a:t>対数</a:t>
            </a:r>
            <a:r>
              <a:rPr lang="en-US" altLang="zh-CN" sz="900" dirty="0">
                <a:solidFill>
                  <a:srgbClr val="000000"/>
                </a:solidFill>
                <a:latin typeface="ＭＳ Ｐゴシック" panose="020B0600070205080204" pitchFamily="50" charset="-128"/>
                <a:ea typeface="ＭＳ Ｐゴシック" panose="020B0600070205080204" pitchFamily="50" charset="-128"/>
              </a:rPr>
              <a:t>)</a:t>
            </a:r>
            <a:r>
              <a:rPr lang="zh-CN" altLang="en-US" sz="900" dirty="0">
                <a:latin typeface="ＭＳ Ｐゴシック" panose="020B0600070205080204" pitchFamily="50" charset="-128"/>
                <a:ea typeface="ＭＳ Ｐゴシック" panose="020B0600070205080204" pitchFamily="50" charset="-128"/>
              </a:rPr>
              <a:t> </a:t>
            </a:r>
            <a:endParaRPr lang="ja-JP" altLang="en-US" sz="900" dirty="0">
              <a:latin typeface="ＭＳ Ｐゴシック" panose="020B0600070205080204" pitchFamily="50" charset="-128"/>
              <a:ea typeface="ＭＳ Ｐゴシック" panose="020B0600070205080204" pitchFamily="50" charset="-128"/>
            </a:endParaRPr>
          </a:p>
        </p:txBody>
      </p:sp>
      <p:sp>
        <p:nvSpPr>
          <p:cNvPr id="32" name="正方形/長方形 31">
            <a:extLst>
              <a:ext uri="{FF2B5EF4-FFF2-40B4-BE49-F238E27FC236}">
                <a16:creationId xmlns:a16="http://schemas.microsoft.com/office/drawing/2014/main" id="{64FF16BC-983C-4212-BAF1-79606C6D6349}"/>
              </a:ext>
            </a:extLst>
          </p:cNvPr>
          <p:cNvSpPr/>
          <p:nvPr/>
        </p:nvSpPr>
        <p:spPr>
          <a:xfrm>
            <a:off x="6295960" y="3416600"/>
            <a:ext cx="3930080" cy="230832"/>
          </a:xfrm>
          <a:prstGeom prst="rect">
            <a:avLst/>
          </a:prstGeom>
        </p:spPr>
        <p:txBody>
          <a:bodyPr wrap="square">
            <a:spAutoFit/>
          </a:bodyPr>
          <a:lstStyle/>
          <a:p>
            <a:r>
              <a:rPr lang="en-US" altLang="ja-JP" sz="900" dirty="0"/>
              <a:t>b. </a:t>
            </a:r>
            <a:r>
              <a:rPr lang="ja-JP" altLang="en-US" sz="900" dirty="0"/>
              <a:t>予測値</a:t>
            </a:r>
            <a:r>
              <a:rPr lang="en-US" altLang="ja-JP" sz="900" dirty="0"/>
              <a:t>: (</a:t>
            </a:r>
            <a:r>
              <a:rPr lang="ja-JP" altLang="en-US" sz="900" dirty="0"/>
              <a:t>定数</a:t>
            </a:r>
            <a:r>
              <a:rPr lang="en-US" altLang="ja-JP" sz="900" dirty="0"/>
              <a:t>)</a:t>
            </a:r>
            <a:r>
              <a:rPr lang="ja-JP" altLang="en-US" sz="900" dirty="0"/>
              <a:t>、ダミー*評価</a:t>
            </a:r>
            <a:r>
              <a:rPr lang="en-US" altLang="ja-JP" sz="900" dirty="0"/>
              <a:t>, </a:t>
            </a:r>
            <a:r>
              <a:rPr lang="ja-JP" altLang="en-US" sz="900" dirty="0"/>
              <a:t>件数</a:t>
            </a:r>
            <a:r>
              <a:rPr lang="en-US" altLang="ja-JP" sz="900" dirty="0"/>
              <a:t>(</a:t>
            </a:r>
            <a:r>
              <a:rPr lang="ja-JP" altLang="en-US" sz="900" dirty="0"/>
              <a:t>対数</a:t>
            </a:r>
            <a:r>
              <a:rPr lang="en-US" altLang="ja-JP" sz="900" dirty="0"/>
              <a:t>), </a:t>
            </a:r>
            <a:r>
              <a:rPr lang="ja-JP" altLang="en-US" sz="900" dirty="0"/>
              <a:t>標準偏差</a:t>
            </a:r>
            <a:r>
              <a:rPr lang="en-US" altLang="ja-JP" sz="900" dirty="0"/>
              <a:t>(</a:t>
            </a:r>
            <a:r>
              <a:rPr lang="ja-JP" altLang="en-US" sz="900" dirty="0"/>
              <a:t>対数</a:t>
            </a:r>
            <a:r>
              <a:rPr lang="en-US" altLang="ja-JP" sz="900" dirty="0"/>
              <a:t>), </a:t>
            </a:r>
            <a:r>
              <a:rPr lang="ja-JP" altLang="en-US" sz="900" dirty="0"/>
              <a:t>評価</a:t>
            </a:r>
            <a:r>
              <a:rPr lang="en-US" altLang="ja-JP" sz="900" dirty="0"/>
              <a:t>, </a:t>
            </a:r>
            <a:r>
              <a:rPr lang="ja-JP" altLang="en-US" sz="900" dirty="0"/>
              <a:t>価格</a:t>
            </a:r>
            <a:r>
              <a:rPr lang="en-US" altLang="ja-JP" sz="900" dirty="0"/>
              <a:t>(</a:t>
            </a:r>
            <a:r>
              <a:rPr lang="ja-JP" altLang="en-US" sz="900" dirty="0"/>
              <a:t>対数</a:t>
            </a:r>
            <a:r>
              <a:rPr lang="en-US" altLang="ja-JP" sz="900" dirty="0"/>
              <a:t>)</a:t>
            </a:r>
            <a:r>
              <a:rPr lang="ja-JP" altLang="en-US" sz="900" dirty="0"/>
              <a:t>。 </a:t>
            </a:r>
          </a:p>
        </p:txBody>
      </p:sp>
      <p:sp>
        <p:nvSpPr>
          <p:cNvPr id="33" name="正方形/長方形 32">
            <a:extLst>
              <a:ext uri="{FF2B5EF4-FFF2-40B4-BE49-F238E27FC236}">
                <a16:creationId xmlns:a16="http://schemas.microsoft.com/office/drawing/2014/main" id="{5A57AF32-2718-4FA3-8D51-CCABEC1BD777}"/>
              </a:ext>
            </a:extLst>
          </p:cNvPr>
          <p:cNvSpPr/>
          <p:nvPr/>
        </p:nvSpPr>
        <p:spPr>
          <a:xfrm>
            <a:off x="839788" y="6007404"/>
            <a:ext cx="1478290" cy="230832"/>
          </a:xfrm>
          <a:prstGeom prst="rect">
            <a:avLst/>
          </a:prstGeom>
        </p:spPr>
        <p:txBody>
          <a:bodyPr wrap="none">
            <a:spAutoFit/>
          </a:bodyPr>
          <a:lstStyle/>
          <a:p>
            <a:r>
              <a:rPr lang="en-US" altLang="zh-CN" sz="900" dirty="0">
                <a:latin typeface="ＭＳ Ｐゴシック" panose="020B0600070205080204" pitchFamily="50" charset="-128"/>
                <a:ea typeface="ＭＳ Ｐゴシック" panose="020B0600070205080204" pitchFamily="50" charset="-128"/>
              </a:rPr>
              <a:t>a. </a:t>
            </a:r>
            <a:r>
              <a:rPr lang="zh-CN" altLang="en-US" sz="900" dirty="0">
                <a:latin typeface="ＭＳ Ｐゴシック" panose="020B0600070205080204" pitchFamily="50" charset="-128"/>
                <a:ea typeface="ＭＳ Ｐゴシック" panose="020B0600070205080204" pitchFamily="50" charset="-128"/>
              </a:rPr>
              <a:t>従属変数 関心度</a:t>
            </a:r>
            <a:r>
              <a:rPr lang="en-US" altLang="zh-CN" sz="900" dirty="0">
                <a:latin typeface="ＭＳ Ｐゴシック" panose="020B0600070205080204" pitchFamily="50" charset="-128"/>
                <a:ea typeface="ＭＳ Ｐゴシック" panose="020B0600070205080204" pitchFamily="50" charset="-128"/>
              </a:rPr>
              <a:t>(</a:t>
            </a:r>
            <a:r>
              <a:rPr lang="zh-CN" altLang="en-US" sz="900" dirty="0">
                <a:latin typeface="ＭＳ Ｐゴシック" panose="020B0600070205080204" pitchFamily="50" charset="-128"/>
                <a:ea typeface="ＭＳ Ｐゴシック" panose="020B0600070205080204" pitchFamily="50" charset="-128"/>
              </a:rPr>
              <a:t>対数</a:t>
            </a:r>
            <a:r>
              <a:rPr lang="en-US" altLang="zh-CN" sz="900" dirty="0">
                <a:latin typeface="ＭＳ Ｐゴシック" panose="020B0600070205080204" pitchFamily="50" charset="-128"/>
                <a:ea typeface="ＭＳ Ｐゴシック" panose="020B0600070205080204" pitchFamily="50" charset="-128"/>
              </a:rPr>
              <a:t>)</a:t>
            </a:r>
            <a:r>
              <a:rPr lang="zh-CN" altLang="en-US" sz="900" dirty="0">
                <a:latin typeface="ＭＳ Ｐゴシック" panose="020B0600070205080204" pitchFamily="50" charset="-128"/>
                <a:ea typeface="ＭＳ Ｐゴシック" panose="020B0600070205080204" pitchFamily="50" charset="-128"/>
              </a:rPr>
              <a:t> </a:t>
            </a:r>
            <a:endParaRPr lang="ja-JP" altLang="en-US" sz="9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4966832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１．検証結果１</a:t>
            </a:r>
            <a:r>
              <a:rPr kumimoji="1" lang="en-US" altLang="ja-JP" dirty="0">
                <a:latin typeface="ＭＳ Ｐゴシック" panose="020B0600070205080204" pitchFamily="50" charset="-128"/>
                <a:ea typeface="ＭＳ Ｐゴシック" panose="020B0600070205080204" pitchFamily="50" charset="-128"/>
              </a:rPr>
              <a:t>a</a:t>
            </a:r>
            <a:r>
              <a:rPr kumimoji="1" lang="ja-JP" altLang="en-US" dirty="0">
                <a:latin typeface="ＭＳ Ｐゴシック" panose="020B0600070205080204" pitchFamily="50" charset="-128"/>
                <a:ea typeface="ＭＳ Ｐゴシック" panose="020B0600070205080204" pitchFamily="50" charset="-128"/>
              </a:rPr>
              <a:t>　</a:t>
            </a:r>
            <a:r>
              <a:rPr kumimoji="1" lang="en-US" altLang="ja-JP" sz="2400" dirty="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変数の説明</a:t>
            </a:r>
            <a:r>
              <a:rPr kumimoji="1" lang="en-US" altLang="ja-JP" sz="2400" dirty="0">
                <a:latin typeface="ＭＳ Ｐゴシック" panose="020B0600070205080204" pitchFamily="50" charset="-128"/>
                <a:ea typeface="ＭＳ Ｐゴシック" panose="020B0600070205080204" pitchFamily="50" charset="-128"/>
              </a:rPr>
              <a:t>-</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43</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4" name="テキスト ボックス 3">
            <a:extLst>
              <a:ext uri="{FF2B5EF4-FFF2-40B4-BE49-F238E27FC236}">
                <a16:creationId xmlns:a16="http://schemas.microsoft.com/office/drawing/2014/main" id="{25F60AB0-7E25-49F1-89B3-A217E286EEEB}"/>
              </a:ext>
            </a:extLst>
          </p:cNvPr>
          <p:cNvSpPr txBox="1"/>
          <p:nvPr/>
        </p:nvSpPr>
        <p:spPr>
          <a:xfrm>
            <a:off x="839788" y="2437891"/>
            <a:ext cx="7772400" cy="369332"/>
          </a:xfrm>
          <a:prstGeom prst="rect">
            <a:avLst/>
          </a:prstGeom>
          <a:noFill/>
        </p:spPr>
        <p:txBody>
          <a:bodyPr wrap="square" rtlCol="0">
            <a:spAutoFit/>
          </a:bodyPr>
          <a:lstStyle/>
          <a:p>
            <a:r>
              <a:rPr kumimoji="1" lang="ja-JP" altLang="en-US" dirty="0">
                <a:solidFill>
                  <a:schemeClr val="bg2">
                    <a:lumMod val="25000"/>
                  </a:schemeClr>
                </a:solidFill>
              </a:rPr>
              <a:t>ダミー変数とは質的または量的変数から０と１の値をとる変数　</a:t>
            </a:r>
            <a:r>
              <a:rPr lang="ja-JP" altLang="en-US" sz="1600" dirty="0">
                <a:solidFill>
                  <a:schemeClr val="bg2">
                    <a:lumMod val="25000"/>
                  </a:schemeClr>
                </a:solidFill>
              </a:rPr>
              <a:t>寺島･廣瀬（</a:t>
            </a:r>
            <a:r>
              <a:rPr lang="en-US" altLang="ja-JP" sz="1600" dirty="0">
                <a:solidFill>
                  <a:schemeClr val="bg2">
                    <a:lumMod val="25000"/>
                  </a:schemeClr>
                </a:solidFill>
              </a:rPr>
              <a:t>2015</a:t>
            </a:r>
            <a:r>
              <a:rPr lang="ja-JP" altLang="en-US" sz="1600" dirty="0">
                <a:solidFill>
                  <a:schemeClr val="bg2">
                    <a:lumMod val="25000"/>
                  </a:schemeClr>
                </a:solidFill>
              </a:rPr>
              <a:t>）</a:t>
            </a:r>
            <a:endParaRPr lang="ja-JP" altLang="en-US" dirty="0">
              <a:solidFill>
                <a:schemeClr val="bg2">
                  <a:lumMod val="25000"/>
                </a:schemeClr>
              </a:solidFill>
            </a:endParaRPr>
          </a:p>
        </p:txBody>
      </p:sp>
      <p:grpSp>
        <p:nvGrpSpPr>
          <p:cNvPr id="15" name="グループ化 14">
            <a:extLst>
              <a:ext uri="{FF2B5EF4-FFF2-40B4-BE49-F238E27FC236}">
                <a16:creationId xmlns:a16="http://schemas.microsoft.com/office/drawing/2014/main" id="{BEBEDA4E-FCEA-4C8C-BA83-B1F4AA78DB6F}"/>
              </a:ext>
            </a:extLst>
          </p:cNvPr>
          <p:cNvGrpSpPr/>
          <p:nvPr/>
        </p:nvGrpSpPr>
        <p:grpSpPr>
          <a:xfrm>
            <a:off x="1659446" y="2846655"/>
            <a:ext cx="1614032" cy="737678"/>
            <a:chOff x="3417570" y="2616014"/>
            <a:chExt cx="1614032" cy="737678"/>
          </a:xfrm>
        </p:grpSpPr>
        <p:grpSp>
          <p:nvGrpSpPr>
            <p:cNvPr id="14" name="グループ化 13">
              <a:extLst>
                <a:ext uri="{FF2B5EF4-FFF2-40B4-BE49-F238E27FC236}">
                  <a16:creationId xmlns:a16="http://schemas.microsoft.com/office/drawing/2014/main" id="{A93AA485-73CF-48E6-9DC0-2C15834B3B1E}"/>
                </a:ext>
              </a:extLst>
            </p:cNvPr>
            <p:cNvGrpSpPr/>
            <p:nvPr/>
          </p:nvGrpSpPr>
          <p:grpSpPr>
            <a:xfrm>
              <a:off x="3535680" y="2616014"/>
              <a:ext cx="1495922" cy="737678"/>
              <a:chOff x="3535680" y="2616014"/>
              <a:chExt cx="1495922" cy="737678"/>
            </a:xfrm>
          </p:grpSpPr>
          <p:sp>
            <p:nvSpPr>
              <p:cNvPr id="11" name="テキスト ボックス 10">
                <a:extLst>
                  <a:ext uri="{FF2B5EF4-FFF2-40B4-BE49-F238E27FC236}">
                    <a16:creationId xmlns:a16="http://schemas.microsoft.com/office/drawing/2014/main" id="{5117E49B-9372-4A94-8576-3381806E439A}"/>
                  </a:ext>
                </a:extLst>
              </p:cNvPr>
              <p:cNvSpPr txBox="1"/>
              <p:nvPr/>
            </p:nvSpPr>
            <p:spPr>
              <a:xfrm>
                <a:off x="3535680" y="2984360"/>
                <a:ext cx="1495922" cy="369332"/>
              </a:xfrm>
              <a:prstGeom prst="rect">
                <a:avLst/>
              </a:prstGeom>
              <a:noFill/>
            </p:spPr>
            <p:txBody>
              <a:bodyPr wrap="none" rtlCol="0">
                <a:spAutoFit/>
              </a:bodyPr>
              <a:lstStyle/>
              <a:p>
                <a:r>
                  <a:rPr kumimoji="1" lang="ja-JP" altLang="en-US" dirty="0">
                    <a:solidFill>
                      <a:schemeClr val="bg2">
                        <a:lumMod val="25000"/>
                      </a:schemeClr>
                    </a:solidFill>
                  </a:rPr>
                  <a:t>高価格帯＝１</a:t>
                </a:r>
              </a:p>
            </p:txBody>
          </p:sp>
          <p:sp>
            <p:nvSpPr>
              <p:cNvPr id="12" name="テキスト ボックス 11">
                <a:extLst>
                  <a:ext uri="{FF2B5EF4-FFF2-40B4-BE49-F238E27FC236}">
                    <a16:creationId xmlns:a16="http://schemas.microsoft.com/office/drawing/2014/main" id="{1BB2FB18-7C20-4B06-8C66-CC50D679D6BF}"/>
                  </a:ext>
                </a:extLst>
              </p:cNvPr>
              <p:cNvSpPr txBox="1"/>
              <p:nvPr/>
            </p:nvSpPr>
            <p:spPr>
              <a:xfrm>
                <a:off x="3535680" y="2616014"/>
                <a:ext cx="1495922" cy="369332"/>
              </a:xfrm>
              <a:prstGeom prst="rect">
                <a:avLst/>
              </a:prstGeom>
              <a:noFill/>
            </p:spPr>
            <p:txBody>
              <a:bodyPr wrap="none" rtlCol="0">
                <a:spAutoFit/>
              </a:bodyPr>
              <a:lstStyle/>
              <a:p>
                <a:r>
                  <a:rPr kumimoji="1" lang="ja-JP" altLang="en-US" dirty="0">
                    <a:solidFill>
                      <a:schemeClr val="bg2">
                        <a:lumMod val="25000"/>
                      </a:schemeClr>
                    </a:solidFill>
                  </a:rPr>
                  <a:t>低価格帯＝０</a:t>
                </a:r>
              </a:p>
            </p:txBody>
          </p:sp>
        </p:grpSp>
        <p:sp>
          <p:nvSpPr>
            <p:cNvPr id="13" name="左大かっこ 12">
              <a:extLst>
                <a:ext uri="{FF2B5EF4-FFF2-40B4-BE49-F238E27FC236}">
                  <a16:creationId xmlns:a16="http://schemas.microsoft.com/office/drawing/2014/main" id="{1A9D0E3F-3DA6-43B2-B268-1649E090B0D2}"/>
                </a:ext>
              </a:extLst>
            </p:cNvPr>
            <p:cNvSpPr/>
            <p:nvPr/>
          </p:nvSpPr>
          <p:spPr>
            <a:xfrm>
              <a:off x="3417570" y="2631676"/>
              <a:ext cx="118110" cy="705367"/>
            </a:xfrm>
            <a:prstGeom prst="leftBracket">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nvGrpSpPr>
          <p:cNvPr id="20" name="グループ化 19">
            <a:extLst>
              <a:ext uri="{FF2B5EF4-FFF2-40B4-BE49-F238E27FC236}">
                <a16:creationId xmlns:a16="http://schemas.microsoft.com/office/drawing/2014/main" id="{23E7D786-69F4-47D4-B06E-F198E5FDBA97}"/>
              </a:ext>
            </a:extLst>
          </p:cNvPr>
          <p:cNvGrpSpPr/>
          <p:nvPr/>
        </p:nvGrpSpPr>
        <p:grpSpPr>
          <a:xfrm>
            <a:off x="839788" y="1708482"/>
            <a:ext cx="10137726" cy="553959"/>
            <a:chOff x="838200" y="3373205"/>
            <a:chExt cx="10137726" cy="553959"/>
          </a:xfrm>
        </p:grpSpPr>
        <p:sp>
          <p:nvSpPr>
            <p:cNvPr id="19" name="四角形: 角を丸くする 18">
              <a:extLst>
                <a:ext uri="{FF2B5EF4-FFF2-40B4-BE49-F238E27FC236}">
                  <a16:creationId xmlns:a16="http://schemas.microsoft.com/office/drawing/2014/main" id="{73517CC9-ABCA-402C-B827-F6AA5E347325}"/>
                </a:ext>
              </a:extLst>
            </p:cNvPr>
            <p:cNvSpPr/>
            <p:nvPr/>
          </p:nvSpPr>
          <p:spPr>
            <a:xfrm>
              <a:off x="838200" y="3373205"/>
              <a:ext cx="10137726" cy="553959"/>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EB38161E-8339-4FB9-8669-5AB1833C5492}"/>
                </a:ext>
              </a:extLst>
            </p:cNvPr>
            <p:cNvSpPr txBox="1"/>
            <p:nvPr/>
          </p:nvSpPr>
          <p:spPr>
            <a:xfrm>
              <a:off x="838200" y="3460028"/>
              <a:ext cx="8574783" cy="369332"/>
            </a:xfrm>
            <a:prstGeom prst="rect">
              <a:avLst/>
            </a:prstGeom>
            <a:noFill/>
          </p:spPr>
          <p:txBody>
            <a:bodyPr wrap="none" rtlCol="0">
              <a:spAutoFit/>
            </a:bodyPr>
            <a:lstStyle/>
            <a:p>
              <a:r>
                <a:rPr kumimoji="1" lang="en-US" altLang="ja-JP" dirty="0">
                  <a:solidFill>
                    <a:schemeClr val="bg2">
                      <a:lumMod val="25000"/>
                    </a:schemeClr>
                  </a:solidFill>
                </a:rPr>
                <a:t>〈</a:t>
              </a:r>
              <a:r>
                <a:rPr kumimoji="1" lang="ja-JP" altLang="en-US" dirty="0">
                  <a:solidFill>
                    <a:schemeClr val="bg2">
                      <a:lumMod val="25000"/>
                    </a:schemeClr>
                  </a:solidFill>
                </a:rPr>
                <a:t>重回帰式</a:t>
              </a:r>
              <a:r>
                <a:rPr kumimoji="1" lang="en-US" altLang="ja-JP" dirty="0">
                  <a:solidFill>
                    <a:schemeClr val="bg2">
                      <a:lumMod val="25000"/>
                    </a:schemeClr>
                  </a:solidFill>
                </a:rPr>
                <a:t>〉</a:t>
              </a:r>
              <a:r>
                <a:rPr kumimoji="1" lang="ja-JP" altLang="en-US" dirty="0">
                  <a:solidFill>
                    <a:schemeClr val="bg2">
                      <a:lumMod val="25000"/>
                    </a:schemeClr>
                  </a:solidFill>
                </a:rPr>
                <a:t>　関心度＝切片＋</a:t>
              </a:r>
              <a:r>
                <a:rPr kumimoji="1" lang="en-US" altLang="ja-JP" dirty="0">
                  <a:solidFill>
                    <a:schemeClr val="bg2">
                      <a:lumMod val="25000"/>
                    </a:schemeClr>
                  </a:solidFill>
                </a:rPr>
                <a:t>β</a:t>
              </a:r>
              <a:r>
                <a:rPr kumimoji="1" lang="en-US" altLang="ja-JP" baseline="-25000" dirty="0">
                  <a:solidFill>
                    <a:schemeClr val="bg2">
                      <a:lumMod val="25000"/>
                    </a:schemeClr>
                  </a:solidFill>
                </a:rPr>
                <a:t>1</a:t>
              </a:r>
              <a:r>
                <a:rPr kumimoji="1" lang="ja-JP" altLang="en-US" dirty="0">
                  <a:solidFill>
                    <a:schemeClr val="bg2">
                      <a:lumMod val="25000"/>
                    </a:schemeClr>
                  </a:solidFill>
                </a:rPr>
                <a:t>評価＋</a:t>
              </a:r>
              <a:r>
                <a:rPr kumimoji="1" lang="en-US" altLang="ja-JP" dirty="0">
                  <a:solidFill>
                    <a:schemeClr val="bg2">
                      <a:lumMod val="25000"/>
                    </a:schemeClr>
                  </a:solidFill>
                </a:rPr>
                <a:t>β</a:t>
              </a:r>
              <a:r>
                <a:rPr kumimoji="1" lang="en-US" altLang="ja-JP" baseline="-25000" dirty="0">
                  <a:solidFill>
                    <a:schemeClr val="bg2">
                      <a:lumMod val="25000"/>
                    </a:schemeClr>
                  </a:solidFill>
                </a:rPr>
                <a:t>2</a:t>
              </a:r>
              <a:r>
                <a:rPr kumimoji="1" lang="ja-JP" altLang="en-US" dirty="0">
                  <a:solidFill>
                    <a:schemeClr val="bg2">
                      <a:lumMod val="25000"/>
                    </a:schemeClr>
                  </a:solidFill>
                </a:rPr>
                <a:t>ダミー＋</a:t>
              </a:r>
              <a:r>
                <a:rPr kumimoji="1" lang="en-US" altLang="ja-JP" dirty="0">
                  <a:solidFill>
                    <a:schemeClr val="bg2">
                      <a:lumMod val="25000"/>
                    </a:schemeClr>
                  </a:solidFill>
                </a:rPr>
                <a:t>β</a:t>
              </a:r>
              <a:r>
                <a:rPr kumimoji="1" lang="en-US" altLang="ja-JP" baseline="-25000" dirty="0">
                  <a:solidFill>
                    <a:schemeClr val="bg2">
                      <a:lumMod val="25000"/>
                    </a:schemeClr>
                  </a:solidFill>
                </a:rPr>
                <a:t>3</a:t>
              </a:r>
              <a:r>
                <a:rPr kumimoji="1" lang="ja-JP" altLang="en-US" dirty="0">
                  <a:solidFill>
                    <a:schemeClr val="bg2">
                      <a:lumMod val="25000"/>
                    </a:schemeClr>
                  </a:solidFill>
                </a:rPr>
                <a:t>ダミー＊評価＋コントロール変数</a:t>
              </a:r>
            </a:p>
          </p:txBody>
        </p:sp>
      </p:grpSp>
      <p:sp>
        <p:nvSpPr>
          <p:cNvPr id="21" name="テキスト ボックス 20">
            <a:extLst>
              <a:ext uri="{FF2B5EF4-FFF2-40B4-BE49-F238E27FC236}">
                <a16:creationId xmlns:a16="http://schemas.microsoft.com/office/drawing/2014/main" id="{3673854C-C67B-474A-8A5A-D66740D51781}"/>
              </a:ext>
            </a:extLst>
          </p:cNvPr>
          <p:cNvSpPr txBox="1"/>
          <p:nvPr/>
        </p:nvSpPr>
        <p:spPr>
          <a:xfrm>
            <a:off x="838200" y="4279350"/>
            <a:ext cx="5700600" cy="369332"/>
          </a:xfrm>
          <a:prstGeom prst="rect">
            <a:avLst/>
          </a:prstGeom>
          <a:noFill/>
        </p:spPr>
        <p:txBody>
          <a:bodyPr wrap="none" rtlCol="0">
            <a:spAutoFit/>
          </a:bodyPr>
          <a:lstStyle/>
          <a:p>
            <a:r>
              <a:rPr kumimoji="1" lang="ja-JP" altLang="en-US" dirty="0">
                <a:solidFill>
                  <a:schemeClr val="bg2">
                    <a:lumMod val="25000"/>
                  </a:schemeClr>
                </a:solidFill>
              </a:rPr>
              <a:t>「ダミー＊評価」の推定値は低価格に対する差と解釈する</a:t>
            </a:r>
          </a:p>
        </p:txBody>
      </p:sp>
      <p:sp>
        <p:nvSpPr>
          <p:cNvPr id="46" name="二等辺三角形 45">
            <a:extLst>
              <a:ext uri="{FF2B5EF4-FFF2-40B4-BE49-F238E27FC236}">
                <a16:creationId xmlns:a16="http://schemas.microsoft.com/office/drawing/2014/main" id="{E24EE758-9277-4107-A944-0A6F9CB690F7}"/>
              </a:ext>
            </a:extLst>
          </p:cNvPr>
          <p:cNvSpPr/>
          <p:nvPr/>
        </p:nvSpPr>
        <p:spPr>
          <a:xfrm rot="5400000">
            <a:off x="707550" y="3001385"/>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52" name="グループ化 51">
            <a:extLst>
              <a:ext uri="{FF2B5EF4-FFF2-40B4-BE49-F238E27FC236}">
                <a16:creationId xmlns:a16="http://schemas.microsoft.com/office/drawing/2014/main" id="{83987390-092E-4D5E-973B-BB111C60CF17}"/>
              </a:ext>
            </a:extLst>
          </p:cNvPr>
          <p:cNvGrpSpPr/>
          <p:nvPr/>
        </p:nvGrpSpPr>
        <p:grpSpPr>
          <a:xfrm>
            <a:off x="838200" y="4876969"/>
            <a:ext cx="1658256" cy="1457070"/>
            <a:chOff x="1659446" y="4887260"/>
            <a:chExt cx="1658256" cy="1457070"/>
          </a:xfrm>
        </p:grpSpPr>
        <p:grpSp>
          <p:nvGrpSpPr>
            <p:cNvPr id="45" name="グループ化 44">
              <a:extLst>
                <a:ext uri="{FF2B5EF4-FFF2-40B4-BE49-F238E27FC236}">
                  <a16:creationId xmlns:a16="http://schemas.microsoft.com/office/drawing/2014/main" id="{44FAF24A-C85A-42D3-A8F1-935EC1CF5572}"/>
                </a:ext>
              </a:extLst>
            </p:cNvPr>
            <p:cNvGrpSpPr/>
            <p:nvPr/>
          </p:nvGrpSpPr>
          <p:grpSpPr>
            <a:xfrm>
              <a:off x="1659446" y="4887260"/>
              <a:ext cx="1658256" cy="1457070"/>
              <a:chOff x="1659446" y="4887260"/>
              <a:chExt cx="1658256" cy="1457070"/>
            </a:xfrm>
          </p:grpSpPr>
          <p:grpSp>
            <p:nvGrpSpPr>
              <p:cNvPr id="37" name="グループ化 36">
                <a:extLst>
                  <a:ext uri="{FF2B5EF4-FFF2-40B4-BE49-F238E27FC236}">
                    <a16:creationId xmlns:a16="http://schemas.microsoft.com/office/drawing/2014/main" id="{337DD71F-84F7-4B29-BA3F-E7F22125F457}"/>
                  </a:ext>
                </a:extLst>
              </p:cNvPr>
              <p:cNvGrpSpPr/>
              <p:nvPr/>
            </p:nvGrpSpPr>
            <p:grpSpPr>
              <a:xfrm>
                <a:off x="1659446" y="4887260"/>
                <a:ext cx="1658256" cy="1457070"/>
                <a:chOff x="1659446" y="4887260"/>
                <a:chExt cx="1658256" cy="1457070"/>
              </a:xfrm>
            </p:grpSpPr>
            <p:pic>
              <p:nvPicPr>
                <p:cNvPr id="34" name="図 33">
                  <a:extLst>
                    <a:ext uri="{FF2B5EF4-FFF2-40B4-BE49-F238E27FC236}">
                      <a16:creationId xmlns:a16="http://schemas.microsoft.com/office/drawing/2014/main" id="{A68D31AF-972E-4F89-9483-4B0DD8E27309}"/>
                    </a:ext>
                  </a:extLst>
                </p:cNvPr>
                <p:cNvPicPr>
                  <a:picLocks noChangeAspect="1"/>
                </p:cNvPicPr>
                <p:nvPr/>
              </p:nvPicPr>
              <p:blipFill>
                <a:blip r:embed="rId2"/>
                <a:stretch>
                  <a:fillRect/>
                </a:stretch>
              </p:blipFill>
              <p:spPr>
                <a:xfrm>
                  <a:off x="1659446" y="4887260"/>
                  <a:ext cx="1658256" cy="1457070"/>
                </a:xfrm>
                <a:prstGeom prst="rect">
                  <a:avLst/>
                </a:prstGeom>
              </p:spPr>
            </p:pic>
            <p:cxnSp>
              <p:nvCxnSpPr>
                <p:cNvPr id="36" name="直線コネクタ 35">
                  <a:extLst>
                    <a:ext uri="{FF2B5EF4-FFF2-40B4-BE49-F238E27FC236}">
                      <a16:creationId xmlns:a16="http://schemas.microsoft.com/office/drawing/2014/main" id="{641129A2-59AB-4A3E-AE4D-32E13E0DF531}"/>
                    </a:ext>
                  </a:extLst>
                </p:cNvPr>
                <p:cNvCxnSpPr/>
                <p:nvPr/>
              </p:nvCxnSpPr>
              <p:spPr>
                <a:xfrm flipV="1">
                  <a:off x="1910278" y="5280660"/>
                  <a:ext cx="1064458" cy="556260"/>
                </a:xfrm>
                <a:prstGeom prst="line">
                  <a:avLst/>
                </a:prstGeom>
                <a:ln w="19050"/>
              </p:spPr>
              <p:style>
                <a:lnRef idx="1">
                  <a:schemeClr val="accent1"/>
                </a:lnRef>
                <a:fillRef idx="0">
                  <a:schemeClr val="accent1"/>
                </a:fillRef>
                <a:effectRef idx="0">
                  <a:schemeClr val="accent1"/>
                </a:effectRef>
                <a:fontRef idx="minor">
                  <a:schemeClr val="tx1"/>
                </a:fontRef>
              </p:style>
            </p:cxnSp>
          </p:grpSp>
          <p:cxnSp>
            <p:nvCxnSpPr>
              <p:cNvPr id="44" name="直線矢印コネクタ 43">
                <a:extLst>
                  <a:ext uri="{FF2B5EF4-FFF2-40B4-BE49-F238E27FC236}">
                    <a16:creationId xmlns:a16="http://schemas.microsoft.com/office/drawing/2014/main" id="{DA25A137-AA87-46B0-8512-47C3CFCAF144}"/>
                  </a:ext>
                </a:extLst>
              </p:cNvPr>
              <p:cNvCxnSpPr/>
              <p:nvPr/>
            </p:nvCxnSpPr>
            <p:spPr>
              <a:xfrm>
                <a:off x="2488574" y="5280660"/>
                <a:ext cx="231766" cy="403860"/>
              </a:xfrm>
              <a:prstGeom prst="straightConnector1">
                <a:avLst/>
              </a:prstGeom>
              <a:ln w="28575">
                <a:solidFill>
                  <a:srgbClr val="F95155"/>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49" name="直線コネクタ 48">
              <a:extLst>
                <a:ext uri="{FF2B5EF4-FFF2-40B4-BE49-F238E27FC236}">
                  <a16:creationId xmlns:a16="http://schemas.microsoft.com/office/drawing/2014/main" id="{B70F79C2-78C7-46B3-9EB9-727FF4A4E198}"/>
                </a:ext>
              </a:extLst>
            </p:cNvPr>
            <p:cNvCxnSpPr/>
            <p:nvPr/>
          </p:nvCxnSpPr>
          <p:spPr>
            <a:xfrm flipH="1">
              <a:off x="1965960" y="5052060"/>
              <a:ext cx="754380" cy="69342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C4DF53F4-021C-48B2-BDD4-3F1162BAF304}"/>
                </a:ext>
              </a:extLst>
            </p:cNvPr>
            <p:cNvCxnSpPr>
              <a:cxnSpLocks/>
            </p:cNvCxnSpPr>
            <p:nvPr/>
          </p:nvCxnSpPr>
          <p:spPr>
            <a:xfrm flipH="1">
              <a:off x="1959306" y="5665793"/>
              <a:ext cx="1058536" cy="14742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grpSp>
      <p:sp>
        <p:nvSpPr>
          <p:cNvPr id="53" name="テキスト ボックス 52">
            <a:extLst>
              <a:ext uri="{FF2B5EF4-FFF2-40B4-BE49-F238E27FC236}">
                <a16:creationId xmlns:a16="http://schemas.microsoft.com/office/drawing/2014/main" id="{40D2AEE5-827F-4A3B-B356-5E29E95B0806}"/>
              </a:ext>
            </a:extLst>
          </p:cNvPr>
          <p:cNvSpPr txBox="1"/>
          <p:nvPr/>
        </p:nvSpPr>
        <p:spPr>
          <a:xfrm>
            <a:off x="3220138" y="5268239"/>
            <a:ext cx="7471917" cy="646331"/>
          </a:xfrm>
          <a:prstGeom prst="rect">
            <a:avLst/>
          </a:prstGeom>
          <a:noFill/>
        </p:spPr>
        <p:txBody>
          <a:bodyPr wrap="none" rtlCol="0">
            <a:spAutoFit/>
          </a:bodyPr>
          <a:lstStyle/>
          <a:p>
            <a:r>
              <a:rPr kumimoji="1" lang="ja-JP" altLang="en-US" dirty="0">
                <a:solidFill>
                  <a:schemeClr val="bg2">
                    <a:lumMod val="25000"/>
                  </a:schemeClr>
                </a:solidFill>
              </a:rPr>
              <a:t>「ダミー＊評価」の符号がプラスなら、高価格の方が傾きが大きいということ</a:t>
            </a:r>
            <a:endParaRPr kumimoji="1" lang="en-US" altLang="ja-JP" dirty="0">
              <a:solidFill>
                <a:schemeClr val="bg2">
                  <a:lumMod val="25000"/>
                </a:schemeClr>
              </a:solidFill>
            </a:endParaRPr>
          </a:p>
          <a:p>
            <a:r>
              <a:rPr kumimoji="1" lang="ja-JP" altLang="en-US" dirty="0">
                <a:solidFill>
                  <a:schemeClr val="bg2">
                    <a:lumMod val="25000"/>
                  </a:schemeClr>
                </a:solidFill>
              </a:rPr>
              <a:t>　　　　　　　　　　　　　 　マイナスなら、低価格の方が傾きが大きいということ</a:t>
            </a:r>
            <a:endParaRPr kumimoji="1" lang="en-US" altLang="ja-JP" dirty="0">
              <a:solidFill>
                <a:schemeClr val="bg2">
                  <a:lumMod val="25000"/>
                </a:schemeClr>
              </a:solidFill>
            </a:endParaRPr>
          </a:p>
        </p:txBody>
      </p:sp>
    </p:spTree>
    <p:extLst>
      <p:ext uri="{BB962C8B-B14F-4D97-AF65-F5344CB8AC3E}">
        <p14:creationId xmlns:p14="http://schemas.microsoft.com/office/powerpoint/2010/main" val="10075967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１．検証結果１　</a:t>
            </a:r>
            <a:r>
              <a:rPr kumimoji="1" lang="en-US" altLang="ja-JP" sz="2400" dirty="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変数の説明</a:t>
            </a:r>
            <a:r>
              <a:rPr kumimoji="1" lang="en-US" altLang="ja-JP" sz="2400" dirty="0">
                <a:latin typeface="ＭＳ Ｐゴシック" panose="020B0600070205080204" pitchFamily="50" charset="-128"/>
                <a:ea typeface="ＭＳ Ｐゴシック" panose="020B0600070205080204" pitchFamily="50" charset="-128"/>
              </a:rPr>
              <a:t>-</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44</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4" name="テキスト ボックス 3">
            <a:extLst>
              <a:ext uri="{FF2B5EF4-FFF2-40B4-BE49-F238E27FC236}">
                <a16:creationId xmlns:a16="http://schemas.microsoft.com/office/drawing/2014/main" id="{10C2AD09-BCFB-47F3-A0A3-7AE20706A3EB}"/>
              </a:ext>
            </a:extLst>
          </p:cNvPr>
          <p:cNvSpPr txBox="1"/>
          <p:nvPr/>
        </p:nvSpPr>
        <p:spPr>
          <a:xfrm>
            <a:off x="838200" y="1689527"/>
            <a:ext cx="4063933" cy="400110"/>
          </a:xfrm>
          <a:prstGeom prst="rect">
            <a:avLst/>
          </a:prstGeom>
          <a:noFill/>
        </p:spPr>
        <p:txBody>
          <a:bodyPr wrap="none" rtlCol="0">
            <a:spAutoFit/>
          </a:bodyPr>
          <a:lstStyle/>
          <a:p>
            <a:r>
              <a:rPr kumimoji="1" lang="ja-JP" altLang="en-US" sz="2000" dirty="0">
                <a:solidFill>
                  <a:schemeClr val="bg2">
                    <a:lumMod val="25000"/>
                  </a:schemeClr>
                </a:solidFill>
              </a:rPr>
              <a:t>なぜダミーと評価の積が必要なのか</a:t>
            </a:r>
          </a:p>
        </p:txBody>
      </p:sp>
      <p:grpSp>
        <p:nvGrpSpPr>
          <p:cNvPr id="10" name="グループ化 9">
            <a:extLst>
              <a:ext uri="{FF2B5EF4-FFF2-40B4-BE49-F238E27FC236}">
                <a16:creationId xmlns:a16="http://schemas.microsoft.com/office/drawing/2014/main" id="{3ABB7AE6-3933-48A4-B669-213DE48BAEDB}"/>
              </a:ext>
            </a:extLst>
          </p:cNvPr>
          <p:cNvGrpSpPr/>
          <p:nvPr/>
        </p:nvGrpSpPr>
        <p:grpSpPr>
          <a:xfrm>
            <a:off x="839788" y="2125011"/>
            <a:ext cx="9377264" cy="1190040"/>
            <a:chOff x="839787" y="2185621"/>
            <a:chExt cx="9377264" cy="1190040"/>
          </a:xfrm>
        </p:grpSpPr>
        <p:sp>
          <p:nvSpPr>
            <p:cNvPr id="9" name="四角形: 角を丸くする 8">
              <a:extLst>
                <a:ext uri="{FF2B5EF4-FFF2-40B4-BE49-F238E27FC236}">
                  <a16:creationId xmlns:a16="http://schemas.microsoft.com/office/drawing/2014/main" id="{2A293677-86F5-41E6-BEBB-4588C671B577}"/>
                </a:ext>
              </a:extLst>
            </p:cNvPr>
            <p:cNvSpPr/>
            <p:nvPr/>
          </p:nvSpPr>
          <p:spPr>
            <a:xfrm>
              <a:off x="839787" y="2185621"/>
              <a:ext cx="9377263" cy="1190040"/>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9AA684F-127D-49C2-90D6-C1CF4CEA4406}"/>
                </a:ext>
              </a:extLst>
            </p:cNvPr>
            <p:cNvSpPr txBox="1"/>
            <p:nvPr/>
          </p:nvSpPr>
          <p:spPr>
            <a:xfrm>
              <a:off x="940152" y="2288838"/>
              <a:ext cx="9276899" cy="923330"/>
            </a:xfrm>
            <a:prstGeom prst="rect">
              <a:avLst/>
            </a:prstGeom>
            <a:noFill/>
          </p:spPr>
          <p:txBody>
            <a:bodyPr wrap="none" rtlCol="0">
              <a:spAutoFit/>
            </a:bodyPr>
            <a:lstStyle/>
            <a:p>
              <a:r>
                <a:rPr kumimoji="1" lang="ja-JP" altLang="en-US" dirty="0">
                  <a:solidFill>
                    <a:schemeClr val="bg2">
                      <a:lumMod val="25000"/>
                    </a:schemeClr>
                  </a:solidFill>
                </a:rPr>
                <a:t>ダミー変数を入れた重回帰分析は回帰直線が平行であることを仮定している</a:t>
              </a:r>
              <a:endParaRPr kumimoji="1" lang="en-US" altLang="ja-JP" dirty="0">
                <a:solidFill>
                  <a:schemeClr val="bg2">
                    <a:lumMod val="25000"/>
                  </a:schemeClr>
                </a:solidFill>
              </a:endParaRPr>
            </a:p>
            <a:p>
              <a:r>
                <a:rPr kumimoji="1" lang="ja-JP" altLang="en-US" dirty="0">
                  <a:solidFill>
                    <a:schemeClr val="bg2">
                      <a:lumMod val="25000"/>
                    </a:schemeClr>
                  </a:solidFill>
                </a:rPr>
                <a:t>しかし、現実には平行とは考えられないデータが多々ある。　その場合、</a:t>
              </a:r>
              <a:r>
                <a:rPr kumimoji="1" lang="ja-JP" altLang="en-US" b="1" dirty="0">
                  <a:solidFill>
                    <a:srgbClr val="F9393E"/>
                  </a:solidFill>
                </a:rPr>
                <a:t>交互作用項</a:t>
              </a:r>
              <a:r>
                <a:rPr kumimoji="1" lang="ja-JP" altLang="en-US" dirty="0">
                  <a:solidFill>
                    <a:schemeClr val="bg2">
                      <a:lumMod val="25000"/>
                    </a:schemeClr>
                  </a:solidFill>
                </a:rPr>
                <a:t>を追加する</a:t>
              </a:r>
              <a:endParaRPr kumimoji="1" lang="en-US" altLang="ja-JP" dirty="0">
                <a:solidFill>
                  <a:schemeClr val="bg2">
                    <a:lumMod val="25000"/>
                  </a:schemeClr>
                </a:solidFill>
              </a:endParaRPr>
            </a:p>
            <a:p>
              <a:r>
                <a:rPr kumimoji="1" lang="ja-JP" altLang="en-US" dirty="0">
                  <a:solidFill>
                    <a:schemeClr val="bg2">
                      <a:lumMod val="25000"/>
                    </a:schemeClr>
                  </a:solidFill>
                </a:rPr>
                <a:t>交互作用項は２つの変数の積で作成する　　　　　　　　　　　　　　　　　　　　　</a:t>
              </a:r>
              <a:endParaRPr lang="ja-JP" altLang="en-US" sz="1600" dirty="0">
                <a:solidFill>
                  <a:schemeClr val="bg2">
                    <a:lumMod val="25000"/>
                  </a:schemeClr>
                </a:solidFill>
              </a:endParaRPr>
            </a:p>
          </p:txBody>
        </p:sp>
        <p:sp>
          <p:nvSpPr>
            <p:cNvPr id="8" name="テキスト ボックス 7">
              <a:extLst>
                <a:ext uri="{FF2B5EF4-FFF2-40B4-BE49-F238E27FC236}">
                  <a16:creationId xmlns:a16="http://schemas.microsoft.com/office/drawing/2014/main" id="{AD6E130F-E81C-4D12-9906-397292D7E638}"/>
                </a:ext>
              </a:extLst>
            </p:cNvPr>
            <p:cNvSpPr txBox="1"/>
            <p:nvPr/>
          </p:nvSpPr>
          <p:spPr>
            <a:xfrm>
              <a:off x="8435119" y="3032661"/>
              <a:ext cx="1729961" cy="338554"/>
            </a:xfrm>
            <a:prstGeom prst="rect">
              <a:avLst/>
            </a:prstGeom>
            <a:noFill/>
          </p:spPr>
          <p:txBody>
            <a:bodyPr wrap="none" rtlCol="0">
              <a:spAutoFit/>
            </a:bodyPr>
            <a:lstStyle/>
            <a:p>
              <a:r>
                <a:rPr kumimoji="1" lang="ja-JP" altLang="en-US" sz="1600" dirty="0">
                  <a:solidFill>
                    <a:schemeClr val="bg2">
                      <a:lumMod val="25000"/>
                    </a:schemeClr>
                  </a:solidFill>
                </a:rPr>
                <a:t>寺島・廣瀬（</a:t>
              </a:r>
              <a:r>
                <a:rPr kumimoji="1" lang="en-US" altLang="ja-JP" sz="1600" dirty="0">
                  <a:solidFill>
                    <a:schemeClr val="bg2">
                      <a:lumMod val="25000"/>
                    </a:schemeClr>
                  </a:solidFill>
                </a:rPr>
                <a:t>2015</a:t>
              </a:r>
              <a:r>
                <a:rPr kumimoji="1" lang="ja-JP" altLang="en-US" sz="1600" dirty="0">
                  <a:solidFill>
                    <a:schemeClr val="bg2">
                      <a:lumMod val="25000"/>
                    </a:schemeClr>
                  </a:solidFill>
                </a:rPr>
                <a:t>）</a:t>
              </a:r>
            </a:p>
          </p:txBody>
        </p:sp>
      </p:grpSp>
      <p:grpSp>
        <p:nvGrpSpPr>
          <p:cNvPr id="33" name="グループ化 32">
            <a:extLst>
              <a:ext uri="{FF2B5EF4-FFF2-40B4-BE49-F238E27FC236}">
                <a16:creationId xmlns:a16="http://schemas.microsoft.com/office/drawing/2014/main" id="{6D2E4BAE-6C7F-435D-B3B3-81762A3C2A6B}"/>
              </a:ext>
            </a:extLst>
          </p:cNvPr>
          <p:cNvGrpSpPr/>
          <p:nvPr/>
        </p:nvGrpSpPr>
        <p:grpSpPr>
          <a:xfrm>
            <a:off x="839788" y="3361520"/>
            <a:ext cx="6353564" cy="660715"/>
            <a:chOff x="839788" y="3742066"/>
            <a:chExt cx="6353564" cy="660715"/>
          </a:xfrm>
        </p:grpSpPr>
        <p:sp>
          <p:nvSpPr>
            <p:cNvPr id="11" name="テキスト ボックス 10">
              <a:extLst>
                <a:ext uri="{FF2B5EF4-FFF2-40B4-BE49-F238E27FC236}">
                  <a16:creationId xmlns:a16="http://schemas.microsoft.com/office/drawing/2014/main" id="{F5475C20-D89D-408F-B209-3A6A95546F4B}"/>
                </a:ext>
              </a:extLst>
            </p:cNvPr>
            <p:cNvSpPr txBox="1"/>
            <p:nvPr/>
          </p:nvSpPr>
          <p:spPr>
            <a:xfrm>
              <a:off x="1539240" y="3872368"/>
              <a:ext cx="5654112" cy="400110"/>
            </a:xfrm>
            <a:prstGeom prst="rect">
              <a:avLst/>
            </a:prstGeom>
            <a:noFill/>
          </p:spPr>
          <p:txBody>
            <a:bodyPr wrap="none" rtlCol="0">
              <a:spAutoFit/>
            </a:bodyPr>
            <a:lstStyle/>
            <a:p>
              <a:r>
                <a:rPr kumimoji="1" lang="ja-JP" altLang="en-US" sz="2000" dirty="0">
                  <a:solidFill>
                    <a:schemeClr val="bg2">
                      <a:lumMod val="25000"/>
                    </a:schemeClr>
                  </a:solidFill>
                </a:rPr>
                <a:t>今回の交互作用項は価格のダミー変数と評価の積</a:t>
              </a:r>
            </a:p>
          </p:txBody>
        </p:sp>
        <p:sp>
          <p:nvSpPr>
            <p:cNvPr id="12" name="二等辺三角形 11">
              <a:extLst>
                <a:ext uri="{FF2B5EF4-FFF2-40B4-BE49-F238E27FC236}">
                  <a16:creationId xmlns:a16="http://schemas.microsoft.com/office/drawing/2014/main" id="{D6F8155A-E658-4405-99A4-D44B9C2FE69C}"/>
                </a:ext>
              </a:extLst>
            </p:cNvPr>
            <p:cNvSpPr/>
            <p:nvPr/>
          </p:nvSpPr>
          <p:spPr>
            <a:xfrm rot="5400000">
              <a:off x="707550" y="3874304"/>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5" name="テキスト ボックス 34">
            <a:extLst>
              <a:ext uri="{FF2B5EF4-FFF2-40B4-BE49-F238E27FC236}">
                <a16:creationId xmlns:a16="http://schemas.microsoft.com/office/drawing/2014/main" id="{343A8021-D8E5-4F58-B18B-6D10F3930DFB}"/>
              </a:ext>
            </a:extLst>
          </p:cNvPr>
          <p:cNvSpPr txBox="1"/>
          <p:nvPr/>
        </p:nvSpPr>
        <p:spPr>
          <a:xfrm>
            <a:off x="838200" y="4159035"/>
            <a:ext cx="1386840" cy="369332"/>
          </a:xfrm>
          <a:prstGeom prst="rect">
            <a:avLst/>
          </a:prstGeom>
          <a:noFill/>
        </p:spPr>
        <p:txBody>
          <a:bodyPr wrap="square" rtlCol="0">
            <a:spAutoFit/>
          </a:bodyPr>
          <a:lstStyle/>
          <a:p>
            <a:r>
              <a:rPr kumimoji="1" lang="ja-JP" altLang="en-US" u="sng" dirty="0">
                <a:solidFill>
                  <a:schemeClr val="bg2">
                    <a:lumMod val="25000"/>
                  </a:schemeClr>
                </a:solidFill>
              </a:rPr>
              <a:t>結果の見方</a:t>
            </a:r>
          </a:p>
        </p:txBody>
      </p:sp>
      <p:grpSp>
        <p:nvGrpSpPr>
          <p:cNvPr id="72" name="グループ化 71">
            <a:extLst>
              <a:ext uri="{FF2B5EF4-FFF2-40B4-BE49-F238E27FC236}">
                <a16:creationId xmlns:a16="http://schemas.microsoft.com/office/drawing/2014/main" id="{1F65C857-A652-4E74-A0DE-1A019B6687AE}"/>
              </a:ext>
            </a:extLst>
          </p:cNvPr>
          <p:cNvGrpSpPr/>
          <p:nvPr/>
        </p:nvGrpSpPr>
        <p:grpSpPr>
          <a:xfrm>
            <a:off x="1011742" y="4191431"/>
            <a:ext cx="10168515" cy="2160473"/>
            <a:chOff x="1037907" y="4068430"/>
            <a:chExt cx="10168515" cy="2160473"/>
          </a:xfrm>
        </p:grpSpPr>
        <p:grpSp>
          <p:nvGrpSpPr>
            <p:cNvPr id="71" name="グループ化 70">
              <a:extLst>
                <a:ext uri="{FF2B5EF4-FFF2-40B4-BE49-F238E27FC236}">
                  <a16:creationId xmlns:a16="http://schemas.microsoft.com/office/drawing/2014/main" id="{42810878-4890-4EE1-8BD7-F99C3B0002AC}"/>
                </a:ext>
              </a:extLst>
            </p:cNvPr>
            <p:cNvGrpSpPr/>
            <p:nvPr/>
          </p:nvGrpSpPr>
          <p:grpSpPr>
            <a:xfrm>
              <a:off x="1037907" y="4068430"/>
              <a:ext cx="8499599" cy="2160473"/>
              <a:chOff x="1799392" y="4045232"/>
              <a:chExt cx="8499599" cy="2160473"/>
            </a:xfrm>
          </p:grpSpPr>
          <p:grpSp>
            <p:nvGrpSpPr>
              <p:cNvPr id="66" name="グループ化 65">
                <a:extLst>
                  <a:ext uri="{FF2B5EF4-FFF2-40B4-BE49-F238E27FC236}">
                    <a16:creationId xmlns:a16="http://schemas.microsoft.com/office/drawing/2014/main" id="{574F932D-DECE-494C-A52D-F4254C48B645}"/>
                  </a:ext>
                </a:extLst>
              </p:cNvPr>
              <p:cNvGrpSpPr/>
              <p:nvPr/>
            </p:nvGrpSpPr>
            <p:grpSpPr>
              <a:xfrm>
                <a:off x="1893008" y="4045232"/>
                <a:ext cx="8405983" cy="1774902"/>
                <a:chOff x="1626812" y="4055184"/>
                <a:chExt cx="8405983" cy="1774902"/>
              </a:xfrm>
            </p:grpSpPr>
            <p:grpSp>
              <p:nvGrpSpPr>
                <p:cNvPr id="59" name="グループ化 58">
                  <a:extLst>
                    <a:ext uri="{FF2B5EF4-FFF2-40B4-BE49-F238E27FC236}">
                      <a16:creationId xmlns:a16="http://schemas.microsoft.com/office/drawing/2014/main" id="{54894496-8EA1-493D-BC42-BA28CBCEC9EF}"/>
                    </a:ext>
                  </a:extLst>
                </p:cNvPr>
                <p:cNvGrpSpPr/>
                <p:nvPr/>
              </p:nvGrpSpPr>
              <p:grpSpPr>
                <a:xfrm>
                  <a:off x="2256952" y="4506860"/>
                  <a:ext cx="7775843" cy="1323226"/>
                  <a:chOff x="2831197" y="4662407"/>
                  <a:chExt cx="7775843" cy="1323226"/>
                </a:xfrm>
              </p:grpSpPr>
              <p:cxnSp>
                <p:nvCxnSpPr>
                  <p:cNvPr id="41" name="直線矢印コネクタ 40">
                    <a:extLst>
                      <a:ext uri="{FF2B5EF4-FFF2-40B4-BE49-F238E27FC236}">
                        <a16:creationId xmlns:a16="http://schemas.microsoft.com/office/drawing/2014/main" id="{17171480-1E4F-4276-A756-8D1BAF9EC3AF}"/>
                      </a:ext>
                    </a:extLst>
                  </p:cNvPr>
                  <p:cNvCxnSpPr>
                    <a:cxnSpLocks/>
                  </p:cNvCxnSpPr>
                  <p:nvPr/>
                </p:nvCxnSpPr>
                <p:spPr>
                  <a:xfrm>
                    <a:off x="9540240" y="4891817"/>
                    <a:ext cx="1066800" cy="0"/>
                  </a:xfrm>
                  <a:prstGeom prst="straightConnector1">
                    <a:avLst/>
                  </a:prstGeom>
                  <a:ln w="38100">
                    <a:solidFill>
                      <a:srgbClr val="22D0BB"/>
                    </a:solidFill>
                    <a:tailEnd type="triangle"/>
                  </a:ln>
                </p:spPr>
                <p:style>
                  <a:lnRef idx="1">
                    <a:schemeClr val="dk1"/>
                  </a:lnRef>
                  <a:fillRef idx="0">
                    <a:schemeClr val="dk1"/>
                  </a:fillRef>
                  <a:effectRef idx="0">
                    <a:schemeClr val="dk1"/>
                  </a:effectRef>
                  <a:fontRef idx="minor">
                    <a:schemeClr val="tx1"/>
                  </a:fontRef>
                </p:style>
              </p:cxnSp>
              <p:grpSp>
                <p:nvGrpSpPr>
                  <p:cNvPr id="56" name="グループ化 55">
                    <a:extLst>
                      <a:ext uri="{FF2B5EF4-FFF2-40B4-BE49-F238E27FC236}">
                        <a16:creationId xmlns:a16="http://schemas.microsoft.com/office/drawing/2014/main" id="{B7852BAA-3C20-4EF6-BB43-BEDA0244A7C7}"/>
                      </a:ext>
                    </a:extLst>
                  </p:cNvPr>
                  <p:cNvGrpSpPr/>
                  <p:nvPr/>
                </p:nvGrpSpPr>
                <p:grpSpPr>
                  <a:xfrm>
                    <a:off x="2831197" y="4662407"/>
                    <a:ext cx="6708452" cy="1323226"/>
                    <a:chOff x="2831197" y="4662407"/>
                    <a:chExt cx="6708452" cy="1323226"/>
                  </a:xfrm>
                </p:grpSpPr>
                <p:cxnSp>
                  <p:nvCxnSpPr>
                    <p:cNvPr id="39" name="直線矢印コネクタ 38">
                      <a:extLst>
                        <a:ext uri="{FF2B5EF4-FFF2-40B4-BE49-F238E27FC236}">
                          <a16:creationId xmlns:a16="http://schemas.microsoft.com/office/drawing/2014/main" id="{ECBFEE85-C108-4E68-917C-6EF1F96043AB}"/>
                        </a:ext>
                      </a:extLst>
                    </p:cNvPr>
                    <p:cNvCxnSpPr>
                      <a:cxnSpLocks/>
                      <a:endCxn id="18" idx="1"/>
                    </p:cNvCxnSpPr>
                    <p:nvPr/>
                  </p:nvCxnSpPr>
                  <p:spPr>
                    <a:xfrm>
                      <a:off x="3325243" y="4891817"/>
                      <a:ext cx="2613157" cy="1423"/>
                    </a:xfrm>
                    <a:prstGeom prst="straightConnector1">
                      <a:avLst/>
                    </a:prstGeom>
                    <a:ln w="38100">
                      <a:solidFill>
                        <a:srgbClr val="22D0BB"/>
                      </a:solidFill>
                      <a:tailEnd type="triangle"/>
                    </a:ln>
                  </p:spPr>
                  <p:style>
                    <a:lnRef idx="1">
                      <a:schemeClr val="dk1"/>
                    </a:lnRef>
                    <a:fillRef idx="0">
                      <a:schemeClr val="dk1"/>
                    </a:fillRef>
                    <a:effectRef idx="0">
                      <a:schemeClr val="dk1"/>
                    </a:effectRef>
                    <a:fontRef idx="minor">
                      <a:schemeClr val="tx1"/>
                    </a:fontRef>
                  </p:style>
                </p:cxnSp>
                <p:grpSp>
                  <p:nvGrpSpPr>
                    <p:cNvPr id="52" name="グループ化 51">
                      <a:extLst>
                        <a:ext uri="{FF2B5EF4-FFF2-40B4-BE49-F238E27FC236}">
                          <a16:creationId xmlns:a16="http://schemas.microsoft.com/office/drawing/2014/main" id="{8AAA50D0-C300-48A9-8744-E2DE462E11AB}"/>
                        </a:ext>
                      </a:extLst>
                    </p:cNvPr>
                    <p:cNvGrpSpPr/>
                    <p:nvPr/>
                  </p:nvGrpSpPr>
                  <p:grpSpPr>
                    <a:xfrm>
                      <a:off x="2831197" y="4662407"/>
                      <a:ext cx="6708452" cy="1323226"/>
                      <a:chOff x="2741774" y="5033124"/>
                      <a:chExt cx="6708452" cy="1323226"/>
                    </a:xfrm>
                  </p:grpSpPr>
                  <p:grpSp>
                    <p:nvGrpSpPr>
                      <p:cNvPr id="48" name="グループ化 47">
                        <a:extLst>
                          <a:ext uri="{FF2B5EF4-FFF2-40B4-BE49-F238E27FC236}">
                            <a16:creationId xmlns:a16="http://schemas.microsoft.com/office/drawing/2014/main" id="{EB197BE3-820C-4CB4-902B-B203572F3F44}"/>
                          </a:ext>
                        </a:extLst>
                      </p:cNvPr>
                      <p:cNvGrpSpPr/>
                      <p:nvPr/>
                    </p:nvGrpSpPr>
                    <p:grpSpPr>
                      <a:xfrm>
                        <a:off x="2741774" y="5033124"/>
                        <a:ext cx="6708452" cy="461665"/>
                        <a:chOff x="3503201" y="4470345"/>
                        <a:chExt cx="6708452" cy="461665"/>
                      </a:xfrm>
                    </p:grpSpPr>
                    <p:sp>
                      <p:nvSpPr>
                        <p:cNvPr id="13" name="テキスト ボックス 12">
                          <a:extLst>
                            <a:ext uri="{FF2B5EF4-FFF2-40B4-BE49-F238E27FC236}">
                              <a16:creationId xmlns:a16="http://schemas.microsoft.com/office/drawing/2014/main" id="{B41DF80F-9EEF-47FA-BBD6-DD41FBB67330}"/>
                            </a:ext>
                          </a:extLst>
                        </p:cNvPr>
                        <p:cNvSpPr txBox="1"/>
                        <p:nvPr/>
                      </p:nvSpPr>
                      <p:spPr>
                        <a:xfrm>
                          <a:off x="3503201" y="4470345"/>
                          <a:ext cx="494046" cy="461665"/>
                        </a:xfrm>
                        <a:prstGeom prst="rect">
                          <a:avLst/>
                        </a:prstGeom>
                        <a:noFill/>
                      </p:spPr>
                      <p:txBody>
                        <a:bodyPr wrap="none" rtlCol="0">
                          <a:spAutoFit/>
                        </a:bodyPr>
                        <a:lstStyle/>
                        <a:p>
                          <a:r>
                            <a:rPr kumimoji="1" lang="ja-JP" altLang="en-US" sz="2400" b="1" dirty="0">
                              <a:solidFill>
                                <a:schemeClr val="bg2">
                                  <a:lumMod val="25000"/>
                                </a:schemeClr>
                              </a:solidFill>
                            </a:rPr>
                            <a:t>①</a:t>
                          </a:r>
                        </a:p>
                      </p:txBody>
                    </p:sp>
                    <p:sp>
                      <p:nvSpPr>
                        <p:cNvPr id="18" name="テキスト ボックス 17">
                          <a:extLst>
                            <a:ext uri="{FF2B5EF4-FFF2-40B4-BE49-F238E27FC236}">
                              <a16:creationId xmlns:a16="http://schemas.microsoft.com/office/drawing/2014/main" id="{7621FFC5-DE2C-413B-9F65-1AD03AD61EC0}"/>
                            </a:ext>
                          </a:extLst>
                        </p:cNvPr>
                        <p:cNvSpPr txBox="1"/>
                        <p:nvPr/>
                      </p:nvSpPr>
                      <p:spPr>
                        <a:xfrm>
                          <a:off x="6610404" y="4470345"/>
                          <a:ext cx="494046" cy="461665"/>
                        </a:xfrm>
                        <a:prstGeom prst="rect">
                          <a:avLst/>
                        </a:prstGeom>
                        <a:noFill/>
                      </p:spPr>
                      <p:txBody>
                        <a:bodyPr wrap="none" rtlCol="0">
                          <a:spAutoFit/>
                        </a:bodyPr>
                        <a:lstStyle/>
                        <a:p>
                          <a:r>
                            <a:rPr kumimoji="1" lang="ja-JP" altLang="en-US" sz="2400" b="1" dirty="0">
                              <a:solidFill>
                                <a:schemeClr val="bg2">
                                  <a:lumMod val="25000"/>
                                </a:schemeClr>
                              </a:solidFill>
                            </a:rPr>
                            <a:t>②</a:t>
                          </a:r>
                        </a:p>
                      </p:txBody>
                    </p:sp>
                    <p:sp>
                      <p:nvSpPr>
                        <p:cNvPr id="19" name="テキスト ボックス 18">
                          <a:extLst>
                            <a:ext uri="{FF2B5EF4-FFF2-40B4-BE49-F238E27FC236}">
                              <a16:creationId xmlns:a16="http://schemas.microsoft.com/office/drawing/2014/main" id="{54CCC47D-CA05-4F13-AB48-22F6ED672102}"/>
                            </a:ext>
                          </a:extLst>
                        </p:cNvPr>
                        <p:cNvSpPr txBox="1"/>
                        <p:nvPr/>
                      </p:nvSpPr>
                      <p:spPr>
                        <a:xfrm>
                          <a:off x="9717607" y="4470345"/>
                          <a:ext cx="494046" cy="461665"/>
                        </a:xfrm>
                        <a:prstGeom prst="rect">
                          <a:avLst/>
                        </a:prstGeom>
                        <a:noFill/>
                      </p:spPr>
                      <p:txBody>
                        <a:bodyPr wrap="none" rtlCol="0">
                          <a:spAutoFit/>
                        </a:bodyPr>
                        <a:lstStyle/>
                        <a:p>
                          <a:r>
                            <a:rPr kumimoji="1" lang="ja-JP" altLang="en-US" sz="2400" b="1" dirty="0">
                              <a:solidFill>
                                <a:schemeClr val="bg2">
                                  <a:lumMod val="25000"/>
                                </a:schemeClr>
                              </a:solidFill>
                            </a:rPr>
                            <a:t>③</a:t>
                          </a:r>
                        </a:p>
                      </p:txBody>
                    </p:sp>
                  </p:grpSp>
                  <p:cxnSp>
                    <p:nvCxnSpPr>
                      <p:cNvPr id="15" name="直線矢印コネクタ 14">
                        <a:extLst>
                          <a:ext uri="{FF2B5EF4-FFF2-40B4-BE49-F238E27FC236}">
                            <a16:creationId xmlns:a16="http://schemas.microsoft.com/office/drawing/2014/main" id="{9B424EBC-CCCA-4208-B0DC-17BE5F8A29E1}"/>
                          </a:ext>
                        </a:extLst>
                      </p:cNvPr>
                      <p:cNvCxnSpPr>
                        <a:cxnSpLocks/>
                      </p:cNvCxnSpPr>
                      <p:nvPr/>
                    </p:nvCxnSpPr>
                    <p:spPr>
                      <a:xfrm>
                        <a:off x="6096000" y="5531156"/>
                        <a:ext cx="0" cy="825194"/>
                      </a:xfrm>
                      <a:prstGeom prst="straightConnector1">
                        <a:avLst/>
                      </a:prstGeom>
                      <a:ln w="38100">
                        <a:solidFill>
                          <a:srgbClr val="FA7A7D"/>
                        </a:solidFill>
                        <a:tailEnd type="triangle"/>
                      </a:ln>
                    </p:spPr>
                    <p:style>
                      <a:lnRef idx="1">
                        <a:schemeClr val="dk1"/>
                      </a:lnRef>
                      <a:fillRef idx="0">
                        <a:schemeClr val="dk1"/>
                      </a:fillRef>
                      <a:effectRef idx="0">
                        <a:schemeClr val="dk1"/>
                      </a:effectRef>
                      <a:fontRef idx="minor">
                        <a:schemeClr val="tx1"/>
                      </a:fontRef>
                    </p:style>
                  </p:cxnSp>
                  <p:cxnSp>
                    <p:nvCxnSpPr>
                      <p:cNvPr id="50" name="直線矢印コネクタ 49">
                        <a:extLst>
                          <a:ext uri="{FF2B5EF4-FFF2-40B4-BE49-F238E27FC236}">
                            <a16:creationId xmlns:a16="http://schemas.microsoft.com/office/drawing/2014/main" id="{32B2BF7E-DB92-4B2C-996F-0E4CD5DA4315}"/>
                          </a:ext>
                        </a:extLst>
                      </p:cNvPr>
                      <p:cNvCxnSpPr>
                        <a:cxnSpLocks/>
                      </p:cNvCxnSpPr>
                      <p:nvPr/>
                    </p:nvCxnSpPr>
                    <p:spPr>
                      <a:xfrm>
                        <a:off x="9203203" y="5531156"/>
                        <a:ext cx="0" cy="825194"/>
                      </a:xfrm>
                      <a:prstGeom prst="straightConnector1">
                        <a:avLst/>
                      </a:prstGeom>
                      <a:ln w="38100">
                        <a:solidFill>
                          <a:srgbClr val="FA7A7D"/>
                        </a:solidFill>
                        <a:tailEnd type="triangle"/>
                      </a:ln>
                    </p:spPr>
                    <p:style>
                      <a:lnRef idx="1">
                        <a:schemeClr val="dk1"/>
                      </a:lnRef>
                      <a:fillRef idx="0">
                        <a:schemeClr val="dk1"/>
                      </a:fillRef>
                      <a:effectRef idx="0">
                        <a:schemeClr val="dk1"/>
                      </a:effectRef>
                      <a:fontRef idx="minor">
                        <a:schemeClr val="tx1"/>
                      </a:fontRef>
                    </p:style>
                  </p:cxnSp>
                  <p:cxnSp>
                    <p:nvCxnSpPr>
                      <p:cNvPr id="51" name="直線矢印コネクタ 50">
                        <a:extLst>
                          <a:ext uri="{FF2B5EF4-FFF2-40B4-BE49-F238E27FC236}">
                            <a16:creationId xmlns:a16="http://schemas.microsoft.com/office/drawing/2014/main" id="{78553E8B-CA03-4F58-A1D4-63D4E4DDAE77}"/>
                          </a:ext>
                        </a:extLst>
                      </p:cNvPr>
                      <p:cNvCxnSpPr>
                        <a:cxnSpLocks/>
                      </p:cNvCxnSpPr>
                      <p:nvPr/>
                    </p:nvCxnSpPr>
                    <p:spPr>
                      <a:xfrm>
                        <a:off x="2988797" y="5531156"/>
                        <a:ext cx="0" cy="825194"/>
                      </a:xfrm>
                      <a:prstGeom prst="straightConnector1">
                        <a:avLst/>
                      </a:prstGeom>
                      <a:ln w="38100">
                        <a:solidFill>
                          <a:srgbClr val="FA7A7D"/>
                        </a:solidFill>
                        <a:tailEnd type="triangle"/>
                      </a:ln>
                    </p:spPr>
                    <p:style>
                      <a:lnRef idx="1">
                        <a:schemeClr val="dk1"/>
                      </a:lnRef>
                      <a:fillRef idx="0">
                        <a:schemeClr val="dk1"/>
                      </a:fillRef>
                      <a:effectRef idx="0">
                        <a:schemeClr val="dk1"/>
                      </a:effectRef>
                      <a:fontRef idx="minor">
                        <a:schemeClr val="tx1"/>
                      </a:fontRef>
                    </p:style>
                  </p:cxnSp>
                </p:grpSp>
                <p:cxnSp>
                  <p:nvCxnSpPr>
                    <p:cNvPr id="55" name="直線矢印コネクタ 54">
                      <a:extLst>
                        <a:ext uri="{FF2B5EF4-FFF2-40B4-BE49-F238E27FC236}">
                          <a16:creationId xmlns:a16="http://schemas.microsoft.com/office/drawing/2014/main" id="{5ECBB6A8-40EE-46F8-8E4C-C6845C1E9945}"/>
                        </a:ext>
                      </a:extLst>
                    </p:cNvPr>
                    <p:cNvCxnSpPr>
                      <a:cxnSpLocks/>
                    </p:cNvCxnSpPr>
                    <p:nvPr/>
                  </p:nvCxnSpPr>
                  <p:spPr>
                    <a:xfrm>
                      <a:off x="6432446" y="4891817"/>
                      <a:ext cx="2613157" cy="1423"/>
                    </a:xfrm>
                    <a:prstGeom prst="straightConnector1">
                      <a:avLst/>
                    </a:prstGeom>
                    <a:ln w="38100">
                      <a:solidFill>
                        <a:srgbClr val="22D0BB"/>
                      </a:solidFill>
                      <a:tailEnd type="triangle"/>
                    </a:ln>
                  </p:spPr>
                  <p:style>
                    <a:lnRef idx="1">
                      <a:schemeClr val="dk1"/>
                    </a:lnRef>
                    <a:fillRef idx="0">
                      <a:schemeClr val="dk1"/>
                    </a:fillRef>
                    <a:effectRef idx="0">
                      <a:schemeClr val="dk1"/>
                    </a:effectRef>
                    <a:fontRef idx="minor">
                      <a:schemeClr val="tx1"/>
                    </a:fontRef>
                  </p:style>
                </p:cxnSp>
              </p:grpSp>
            </p:grpSp>
            <p:sp>
              <p:nvSpPr>
                <p:cNvPr id="60" name="テキスト ボックス 59">
                  <a:extLst>
                    <a:ext uri="{FF2B5EF4-FFF2-40B4-BE49-F238E27FC236}">
                      <a16:creationId xmlns:a16="http://schemas.microsoft.com/office/drawing/2014/main" id="{1CA44642-BD96-4C4C-BE15-6BDD031B976A}"/>
                    </a:ext>
                  </a:extLst>
                </p:cNvPr>
                <p:cNvSpPr txBox="1"/>
                <p:nvPr/>
              </p:nvSpPr>
              <p:spPr>
                <a:xfrm>
                  <a:off x="1626812" y="5227561"/>
                  <a:ext cx="877163" cy="369332"/>
                </a:xfrm>
                <a:prstGeom prst="rect">
                  <a:avLst/>
                </a:prstGeom>
                <a:noFill/>
              </p:spPr>
              <p:txBody>
                <a:bodyPr wrap="none" rtlCol="0">
                  <a:spAutoFit/>
                </a:bodyPr>
                <a:lstStyle/>
                <a:p>
                  <a:r>
                    <a:rPr kumimoji="1" lang="ja-JP" altLang="en-US" dirty="0">
                      <a:solidFill>
                        <a:schemeClr val="bg2">
                          <a:lumMod val="25000"/>
                        </a:schemeClr>
                      </a:solidFill>
                    </a:rPr>
                    <a:t>非有意</a:t>
                  </a:r>
                </a:p>
              </p:txBody>
            </p:sp>
            <p:sp>
              <p:nvSpPr>
                <p:cNvPr id="61" name="テキスト ボックス 60">
                  <a:extLst>
                    <a:ext uri="{FF2B5EF4-FFF2-40B4-BE49-F238E27FC236}">
                      <a16:creationId xmlns:a16="http://schemas.microsoft.com/office/drawing/2014/main" id="{529A3B83-F180-4B38-ACC5-F040D7D1F3CC}"/>
                    </a:ext>
                  </a:extLst>
                </p:cNvPr>
                <p:cNvSpPr txBox="1"/>
                <p:nvPr/>
              </p:nvSpPr>
              <p:spPr>
                <a:xfrm>
                  <a:off x="3734411" y="4344434"/>
                  <a:ext cx="646331" cy="369332"/>
                </a:xfrm>
                <a:prstGeom prst="rect">
                  <a:avLst/>
                </a:prstGeom>
                <a:noFill/>
              </p:spPr>
              <p:txBody>
                <a:bodyPr wrap="none" rtlCol="0">
                  <a:spAutoFit/>
                </a:bodyPr>
                <a:lstStyle/>
                <a:p>
                  <a:r>
                    <a:rPr kumimoji="1" lang="ja-JP" altLang="en-US" dirty="0">
                      <a:solidFill>
                        <a:schemeClr val="bg2">
                          <a:lumMod val="25000"/>
                        </a:schemeClr>
                      </a:solidFill>
                    </a:rPr>
                    <a:t>有意</a:t>
                  </a:r>
                </a:p>
              </p:txBody>
            </p:sp>
            <p:sp>
              <p:nvSpPr>
                <p:cNvPr id="62" name="テキスト ボックス 61">
                  <a:extLst>
                    <a:ext uri="{FF2B5EF4-FFF2-40B4-BE49-F238E27FC236}">
                      <a16:creationId xmlns:a16="http://schemas.microsoft.com/office/drawing/2014/main" id="{B3E3145E-0A75-4E86-84EA-81C4EDF2FC01}"/>
                    </a:ext>
                  </a:extLst>
                </p:cNvPr>
                <p:cNvSpPr txBox="1"/>
                <p:nvPr/>
              </p:nvSpPr>
              <p:spPr>
                <a:xfrm>
                  <a:off x="4742007" y="5227561"/>
                  <a:ext cx="877163" cy="369332"/>
                </a:xfrm>
                <a:prstGeom prst="rect">
                  <a:avLst/>
                </a:prstGeom>
                <a:noFill/>
              </p:spPr>
              <p:txBody>
                <a:bodyPr wrap="none" rtlCol="0">
                  <a:spAutoFit/>
                </a:bodyPr>
                <a:lstStyle/>
                <a:p>
                  <a:r>
                    <a:rPr kumimoji="1" lang="ja-JP" altLang="en-US" dirty="0">
                      <a:solidFill>
                        <a:schemeClr val="bg2">
                          <a:lumMod val="25000"/>
                        </a:schemeClr>
                      </a:solidFill>
                    </a:rPr>
                    <a:t>非有意</a:t>
                  </a:r>
                </a:p>
              </p:txBody>
            </p:sp>
            <p:sp>
              <p:nvSpPr>
                <p:cNvPr id="63" name="テキスト ボックス 62">
                  <a:extLst>
                    <a:ext uri="{FF2B5EF4-FFF2-40B4-BE49-F238E27FC236}">
                      <a16:creationId xmlns:a16="http://schemas.microsoft.com/office/drawing/2014/main" id="{01FCDA88-24A8-44A4-B597-BE2CED3BBBC7}"/>
                    </a:ext>
                  </a:extLst>
                </p:cNvPr>
                <p:cNvSpPr txBox="1"/>
                <p:nvPr/>
              </p:nvSpPr>
              <p:spPr>
                <a:xfrm>
                  <a:off x="6841613" y="4320772"/>
                  <a:ext cx="646331" cy="369332"/>
                </a:xfrm>
                <a:prstGeom prst="rect">
                  <a:avLst/>
                </a:prstGeom>
                <a:noFill/>
              </p:spPr>
              <p:txBody>
                <a:bodyPr wrap="none" rtlCol="0">
                  <a:spAutoFit/>
                </a:bodyPr>
                <a:lstStyle/>
                <a:p>
                  <a:r>
                    <a:rPr kumimoji="1" lang="ja-JP" altLang="en-US" dirty="0">
                      <a:solidFill>
                        <a:schemeClr val="bg2">
                          <a:lumMod val="25000"/>
                        </a:schemeClr>
                      </a:solidFill>
                    </a:rPr>
                    <a:t>有意</a:t>
                  </a:r>
                </a:p>
              </p:txBody>
            </p:sp>
            <p:sp>
              <p:nvSpPr>
                <p:cNvPr id="64" name="テキスト ボックス 63">
                  <a:extLst>
                    <a:ext uri="{FF2B5EF4-FFF2-40B4-BE49-F238E27FC236}">
                      <a16:creationId xmlns:a16="http://schemas.microsoft.com/office/drawing/2014/main" id="{D006499D-7987-4850-982F-3CC68AC3CD7F}"/>
                    </a:ext>
                  </a:extLst>
                </p:cNvPr>
                <p:cNvSpPr txBox="1"/>
                <p:nvPr/>
              </p:nvSpPr>
              <p:spPr>
                <a:xfrm>
                  <a:off x="7631848" y="5089061"/>
                  <a:ext cx="1010213" cy="646331"/>
                </a:xfrm>
                <a:prstGeom prst="rect">
                  <a:avLst/>
                </a:prstGeom>
                <a:noFill/>
              </p:spPr>
              <p:txBody>
                <a:bodyPr wrap="none" rtlCol="0">
                  <a:spAutoFit/>
                </a:bodyPr>
                <a:lstStyle/>
                <a:p>
                  <a:pPr algn="ctr"/>
                  <a:r>
                    <a:rPr kumimoji="1" lang="ja-JP" altLang="en-US" dirty="0">
                      <a:solidFill>
                        <a:schemeClr val="bg2">
                          <a:lumMod val="25000"/>
                        </a:schemeClr>
                      </a:solidFill>
                    </a:rPr>
                    <a:t>推定値</a:t>
                  </a:r>
                  <a:endParaRPr kumimoji="1" lang="en-US" altLang="ja-JP" dirty="0">
                    <a:solidFill>
                      <a:schemeClr val="bg2">
                        <a:lumMod val="25000"/>
                      </a:schemeClr>
                    </a:solidFill>
                  </a:endParaRPr>
                </a:p>
                <a:p>
                  <a:pPr algn="ctr"/>
                  <a:r>
                    <a:rPr kumimoji="1" lang="ja-JP" altLang="en-US" dirty="0">
                      <a:solidFill>
                        <a:schemeClr val="bg2">
                          <a:lumMod val="25000"/>
                        </a:schemeClr>
                      </a:solidFill>
                    </a:rPr>
                    <a:t>マイナス</a:t>
                  </a:r>
                </a:p>
              </p:txBody>
            </p:sp>
            <p:sp>
              <p:nvSpPr>
                <p:cNvPr id="65" name="テキスト ボックス 64">
                  <a:extLst>
                    <a:ext uri="{FF2B5EF4-FFF2-40B4-BE49-F238E27FC236}">
                      <a16:creationId xmlns:a16="http://schemas.microsoft.com/office/drawing/2014/main" id="{3E66D17E-7B7F-4349-836C-08A9347ED529}"/>
                    </a:ext>
                  </a:extLst>
                </p:cNvPr>
                <p:cNvSpPr txBox="1"/>
                <p:nvPr/>
              </p:nvSpPr>
              <p:spPr>
                <a:xfrm>
                  <a:off x="9057885" y="4055184"/>
                  <a:ext cx="877163" cy="646331"/>
                </a:xfrm>
                <a:prstGeom prst="rect">
                  <a:avLst/>
                </a:prstGeom>
                <a:noFill/>
              </p:spPr>
              <p:txBody>
                <a:bodyPr wrap="none" rtlCol="0">
                  <a:spAutoFit/>
                </a:bodyPr>
                <a:lstStyle/>
                <a:p>
                  <a:pPr algn="ctr"/>
                  <a:r>
                    <a:rPr kumimoji="1" lang="ja-JP" altLang="en-US" dirty="0">
                      <a:solidFill>
                        <a:schemeClr val="bg2">
                          <a:lumMod val="25000"/>
                        </a:schemeClr>
                      </a:solidFill>
                    </a:rPr>
                    <a:t>推定値</a:t>
                  </a:r>
                  <a:endParaRPr kumimoji="1" lang="en-US" altLang="ja-JP" dirty="0">
                    <a:solidFill>
                      <a:schemeClr val="bg2">
                        <a:lumMod val="25000"/>
                      </a:schemeClr>
                    </a:solidFill>
                  </a:endParaRPr>
                </a:p>
                <a:p>
                  <a:pPr algn="ctr"/>
                  <a:r>
                    <a:rPr kumimoji="1" lang="ja-JP" altLang="en-US" dirty="0">
                      <a:solidFill>
                        <a:schemeClr val="bg2">
                          <a:lumMod val="25000"/>
                        </a:schemeClr>
                      </a:solidFill>
                    </a:rPr>
                    <a:t>プラス</a:t>
                  </a:r>
                </a:p>
              </p:txBody>
            </p:sp>
          </p:grpSp>
          <p:sp>
            <p:nvSpPr>
              <p:cNvPr id="67" name="テキスト ボックス 66">
                <a:extLst>
                  <a:ext uri="{FF2B5EF4-FFF2-40B4-BE49-F238E27FC236}">
                    <a16:creationId xmlns:a16="http://schemas.microsoft.com/office/drawing/2014/main" id="{FA3608DB-44D4-4D5A-AEE5-54E339B602BE}"/>
                  </a:ext>
                </a:extLst>
              </p:cNvPr>
              <p:cNvSpPr txBox="1"/>
              <p:nvPr/>
            </p:nvSpPr>
            <p:spPr>
              <a:xfrm>
                <a:off x="1799392" y="5836373"/>
                <a:ext cx="1941557" cy="369332"/>
              </a:xfrm>
              <a:prstGeom prst="rect">
                <a:avLst/>
              </a:prstGeom>
              <a:noFill/>
            </p:spPr>
            <p:txBody>
              <a:bodyPr wrap="none" rtlCol="0">
                <a:spAutoFit/>
              </a:bodyPr>
              <a:lstStyle/>
              <a:p>
                <a:r>
                  <a:rPr kumimoji="1" lang="ja-JP" altLang="en-US" dirty="0">
                    <a:solidFill>
                      <a:schemeClr val="bg2">
                        <a:lumMod val="25000"/>
                      </a:schemeClr>
                    </a:solidFill>
                  </a:rPr>
                  <a:t>評価は影響しない</a:t>
                </a:r>
              </a:p>
            </p:txBody>
          </p:sp>
          <p:sp>
            <p:nvSpPr>
              <p:cNvPr id="68" name="テキスト ボックス 67">
                <a:extLst>
                  <a:ext uri="{FF2B5EF4-FFF2-40B4-BE49-F238E27FC236}">
                    <a16:creationId xmlns:a16="http://schemas.microsoft.com/office/drawing/2014/main" id="{4F983334-D0BF-44AB-9223-9B29F362B1E2}"/>
                  </a:ext>
                </a:extLst>
              </p:cNvPr>
              <p:cNvSpPr txBox="1"/>
              <p:nvPr/>
            </p:nvSpPr>
            <p:spPr>
              <a:xfrm>
                <a:off x="4802400" y="5836373"/>
                <a:ext cx="2149948" cy="369332"/>
              </a:xfrm>
              <a:prstGeom prst="rect">
                <a:avLst/>
              </a:prstGeom>
              <a:noFill/>
            </p:spPr>
            <p:txBody>
              <a:bodyPr wrap="none" rtlCol="0">
                <a:spAutoFit/>
              </a:bodyPr>
              <a:lstStyle/>
              <a:p>
                <a:r>
                  <a:rPr kumimoji="1" lang="ja-JP" altLang="en-US" dirty="0">
                    <a:solidFill>
                      <a:schemeClr val="bg2">
                        <a:lumMod val="25000"/>
                      </a:schemeClr>
                    </a:solidFill>
                  </a:rPr>
                  <a:t>価格による差はない</a:t>
                </a:r>
              </a:p>
            </p:txBody>
          </p:sp>
        </p:grpSp>
        <p:sp>
          <p:nvSpPr>
            <p:cNvPr id="69" name="テキスト ボックス 68">
              <a:extLst>
                <a:ext uri="{FF2B5EF4-FFF2-40B4-BE49-F238E27FC236}">
                  <a16:creationId xmlns:a16="http://schemas.microsoft.com/office/drawing/2014/main" id="{CFFFA1AB-FD0F-4E5A-953E-79B15212FD69}"/>
                </a:ext>
              </a:extLst>
            </p:cNvPr>
            <p:cNvSpPr txBox="1"/>
            <p:nvPr/>
          </p:nvSpPr>
          <p:spPr>
            <a:xfrm>
              <a:off x="9636762" y="4426350"/>
              <a:ext cx="1569660" cy="646331"/>
            </a:xfrm>
            <a:prstGeom prst="rect">
              <a:avLst/>
            </a:prstGeom>
            <a:noFill/>
          </p:spPr>
          <p:txBody>
            <a:bodyPr wrap="none" rtlCol="0">
              <a:spAutoFit/>
            </a:bodyPr>
            <a:lstStyle/>
            <a:p>
              <a:r>
                <a:rPr kumimoji="1" lang="ja-JP" altLang="en-US" dirty="0">
                  <a:solidFill>
                    <a:schemeClr val="bg2">
                      <a:lumMod val="25000"/>
                    </a:schemeClr>
                  </a:solidFill>
                </a:rPr>
                <a:t>高価格の方が</a:t>
              </a:r>
              <a:endParaRPr kumimoji="1" lang="en-US" altLang="ja-JP" dirty="0">
                <a:solidFill>
                  <a:schemeClr val="bg2">
                    <a:lumMod val="25000"/>
                  </a:schemeClr>
                </a:solidFill>
              </a:endParaRPr>
            </a:p>
            <a:p>
              <a:r>
                <a:rPr kumimoji="1" lang="ja-JP" altLang="en-US" dirty="0">
                  <a:solidFill>
                    <a:schemeClr val="bg2">
                      <a:lumMod val="25000"/>
                    </a:schemeClr>
                  </a:solidFill>
                </a:rPr>
                <a:t>影響が大きい</a:t>
              </a:r>
            </a:p>
          </p:txBody>
        </p:sp>
      </p:grpSp>
      <p:sp>
        <p:nvSpPr>
          <p:cNvPr id="70" name="テキスト ボックス 69">
            <a:extLst>
              <a:ext uri="{FF2B5EF4-FFF2-40B4-BE49-F238E27FC236}">
                <a16:creationId xmlns:a16="http://schemas.microsoft.com/office/drawing/2014/main" id="{1036891C-1B66-44EB-88D5-04784D1C1246}"/>
              </a:ext>
            </a:extLst>
          </p:cNvPr>
          <p:cNvSpPr txBox="1"/>
          <p:nvPr/>
        </p:nvSpPr>
        <p:spPr>
          <a:xfrm>
            <a:off x="6871482" y="5843332"/>
            <a:ext cx="2906565" cy="369332"/>
          </a:xfrm>
          <a:prstGeom prst="rect">
            <a:avLst/>
          </a:prstGeom>
          <a:noFill/>
        </p:spPr>
        <p:txBody>
          <a:bodyPr wrap="none" rtlCol="0">
            <a:spAutoFit/>
          </a:bodyPr>
          <a:lstStyle/>
          <a:p>
            <a:r>
              <a:rPr kumimoji="1" lang="ja-JP" altLang="en-US" dirty="0">
                <a:solidFill>
                  <a:schemeClr val="bg2">
                    <a:lumMod val="25000"/>
                  </a:schemeClr>
                </a:solidFill>
              </a:rPr>
              <a:t>低価格の方が影響が大きい</a:t>
            </a:r>
          </a:p>
        </p:txBody>
      </p:sp>
    </p:spTree>
    <p:extLst>
      <p:ext uri="{BB962C8B-B14F-4D97-AF65-F5344CB8AC3E}">
        <p14:creationId xmlns:p14="http://schemas.microsoft.com/office/powerpoint/2010/main" val="39323685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a:extLst>
              <a:ext uri="{FF2B5EF4-FFF2-40B4-BE49-F238E27FC236}">
                <a16:creationId xmlns:a16="http://schemas.microsoft.com/office/drawing/2014/main" id="{2ADC2C7E-43FE-41AE-A3F9-2DAE62A7065E}"/>
              </a:ext>
            </a:extLst>
          </p:cNvPr>
          <p:cNvPicPr>
            <a:picLocks noChangeAspect="1"/>
          </p:cNvPicPr>
          <p:nvPr/>
        </p:nvPicPr>
        <p:blipFill>
          <a:blip r:embed="rId2"/>
          <a:stretch>
            <a:fillRect/>
          </a:stretch>
        </p:blipFill>
        <p:spPr>
          <a:xfrm>
            <a:off x="814420" y="4290277"/>
            <a:ext cx="5870539" cy="1647345"/>
          </a:xfrm>
          <a:prstGeom prst="rect">
            <a:avLst/>
          </a:prstGeom>
        </p:spPr>
      </p:pic>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１．検証結果１</a:t>
            </a:r>
            <a:r>
              <a:rPr kumimoji="1" lang="en-US" altLang="ja-JP" dirty="0">
                <a:latin typeface="ＭＳ Ｐゴシック" panose="020B0600070205080204" pitchFamily="50" charset="-128"/>
                <a:ea typeface="ＭＳ Ｐゴシック" panose="020B0600070205080204" pitchFamily="50" charset="-128"/>
              </a:rPr>
              <a:t>b</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45</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テキスト ボックス 5">
            <a:extLst>
              <a:ext uri="{FF2B5EF4-FFF2-40B4-BE49-F238E27FC236}">
                <a16:creationId xmlns:a16="http://schemas.microsoft.com/office/drawing/2014/main" id="{BC33EDF7-6B5A-4F06-BB34-73B1D2EAF96F}"/>
              </a:ext>
            </a:extLst>
          </p:cNvPr>
          <p:cNvSpPr txBox="1"/>
          <p:nvPr/>
        </p:nvSpPr>
        <p:spPr>
          <a:xfrm>
            <a:off x="838200" y="1690688"/>
            <a:ext cx="8528297" cy="400110"/>
          </a:xfrm>
          <a:prstGeom prst="rect">
            <a:avLst/>
          </a:prstGeom>
          <a:noFill/>
        </p:spPr>
        <p:txBody>
          <a:bodyPr wrap="none" rtlCol="0">
            <a:spAutoFit/>
          </a:bodyPr>
          <a:lstStyle/>
          <a:p>
            <a:r>
              <a:rPr kumimoji="1" lang="ja-JP" altLang="en-US" sz="2000" u="sng" dirty="0">
                <a:solidFill>
                  <a:srgbClr val="F9393E"/>
                </a:solidFill>
              </a:rPr>
              <a:t>仮説１</a:t>
            </a:r>
            <a:r>
              <a:rPr lang="en-US" altLang="ja-JP" sz="2000" u="sng" dirty="0">
                <a:solidFill>
                  <a:srgbClr val="F9393E"/>
                </a:solidFill>
              </a:rPr>
              <a:t>b</a:t>
            </a:r>
            <a:r>
              <a:rPr kumimoji="1" lang="ja-JP" altLang="en-US" sz="2000" dirty="0">
                <a:solidFill>
                  <a:schemeClr val="bg2">
                    <a:lumMod val="25000"/>
                  </a:schemeClr>
                </a:solidFill>
              </a:rPr>
              <a:t>：サービスは低価格帯より高価格帯の方が関心度への影響が大きい</a:t>
            </a:r>
          </a:p>
        </p:txBody>
      </p:sp>
      <p:grpSp>
        <p:nvGrpSpPr>
          <p:cNvPr id="18" name="グループ化 17">
            <a:extLst>
              <a:ext uri="{FF2B5EF4-FFF2-40B4-BE49-F238E27FC236}">
                <a16:creationId xmlns:a16="http://schemas.microsoft.com/office/drawing/2014/main" id="{BA55CBBD-4EAD-4B9E-850F-4E72D2068D75}"/>
              </a:ext>
            </a:extLst>
          </p:cNvPr>
          <p:cNvGrpSpPr/>
          <p:nvPr/>
        </p:nvGrpSpPr>
        <p:grpSpPr>
          <a:xfrm>
            <a:off x="838200" y="2157280"/>
            <a:ext cx="4788277" cy="915989"/>
            <a:chOff x="1284863" y="2854634"/>
            <a:chExt cx="4788277" cy="915989"/>
          </a:xfrm>
        </p:grpSpPr>
        <p:pic>
          <p:nvPicPr>
            <p:cNvPr id="4" name="図 3">
              <a:extLst>
                <a:ext uri="{FF2B5EF4-FFF2-40B4-BE49-F238E27FC236}">
                  <a16:creationId xmlns:a16="http://schemas.microsoft.com/office/drawing/2014/main" id="{AF857B08-032C-49DC-ACE1-3EF8115AE41D}"/>
                </a:ext>
              </a:extLst>
            </p:cNvPr>
            <p:cNvPicPr>
              <a:picLocks noChangeAspect="1"/>
            </p:cNvPicPr>
            <p:nvPr/>
          </p:nvPicPr>
          <p:blipFill>
            <a:blip r:embed="rId3"/>
            <a:stretch>
              <a:fillRect/>
            </a:stretch>
          </p:blipFill>
          <p:spPr>
            <a:xfrm>
              <a:off x="1284863" y="3157647"/>
              <a:ext cx="4788277" cy="612976"/>
            </a:xfrm>
            <a:prstGeom prst="rect">
              <a:avLst/>
            </a:prstGeom>
          </p:spPr>
        </p:pic>
        <p:sp>
          <p:nvSpPr>
            <p:cNvPr id="8" name="正方形/長方形 7">
              <a:extLst>
                <a:ext uri="{FF2B5EF4-FFF2-40B4-BE49-F238E27FC236}">
                  <a16:creationId xmlns:a16="http://schemas.microsoft.com/office/drawing/2014/main" id="{C01C3668-40A3-4107-A363-23D534352B83}"/>
                </a:ext>
              </a:extLst>
            </p:cNvPr>
            <p:cNvSpPr/>
            <p:nvPr/>
          </p:nvSpPr>
          <p:spPr>
            <a:xfrm>
              <a:off x="3028022" y="2854634"/>
              <a:ext cx="1301958"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モデルの要約</a:t>
              </a:r>
              <a:r>
                <a:rPr lang="ja-JP" altLang="en-US" sz="1400" dirty="0"/>
                <a:t> </a:t>
              </a:r>
            </a:p>
          </p:txBody>
        </p:sp>
      </p:grpSp>
      <p:grpSp>
        <p:nvGrpSpPr>
          <p:cNvPr id="24" name="グループ化 23">
            <a:extLst>
              <a:ext uri="{FF2B5EF4-FFF2-40B4-BE49-F238E27FC236}">
                <a16:creationId xmlns:a16="http://schemas.microsoft.com/office/drawing/2014/main" id="{0B1507F3-1398-410A-8934-E3FC32CD8AAB}"/>
              </a:ext>
            </a:extLst>
          </p:cNvPr>
          <p:cNvGrpSpPr/>
          <p:nvPr/>
        </p:nvGrpSpPr>
        <p:grpSpPr>
          <a:xfrm>
            <a:off x="6336703" y="2151975"/>
            <a:ext cx="5017097" cy="1025544"/>
            <a:chOff x="1534516" y="4157771"/>
            <a:chExt cx="5017097" cy="1025544"/>
          </a:xfrm>
        </p:grpSpPr>
        <p:pic>
          <p:nvPicPr>
            <p:cNvPr id="10" name="図 9">
              <a:extLst>
                <a:ext uri="{FF2B5EF4-FFF2-40B4-BE49-F238E27FC236}">
                  <a16:creationId xmlns:a16="http://schemas.microsoft.com/office/drawing/2014/main" id="{DD397C3B-5A90-449A-A8D4-E98E7368B141}"/>
                </a:ext>
              </a:extLst>
            </p:cNvPr>
            <p:cNvPicPr>
              <a:picLocks noChangeAspect="1"/>
            </p:cNvPicPr>
            <p:nvPr/>
          </p:nvPicPr>
          <p:blipFill>
            <a:blip r:embed="rId4"/>
            <a:stretch>
              <a:fillRect/>
            </a:stretch>
          </p:blipFill>
          <p:spPr>
            <a:xfrm>
              <a:off x="1534516" y="4438229"/>
              <a:ext cx="5017097" cy="745086"/>
            </a:xfrm>
            <a:prstGeom prst="rect">
              <a:avLst/>
            </a:prstGeom>
          </p:spPr>
        </p:pic>
        <p:sp>
          <p:nvSpPr>
            <p:cNvPr id="11" name="正方形/長方形 10">
              <a:extLst>
                <a:ext uri="{FF2B5EF4-FFF2-40B4-BE49-F238E27FC236}">
                  <a16:creationId xmlns:a16="http://schemas.microsoft.com/office/drawing/2014/main" id="{1374A637-2B8E-445D-B12C-430C40595A33}"/>
                </a:ext>
              </a:extLst>
            </p:cNvPr>
            <p:cNvSpPr/>
            <p:nvPr/>
          </p:nvSpPr>
          <p:spPr>
            <a:xfrm>
              <a:off x="3541163" y="4157771"/>
              <a:ext cx="1003801"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分散分析</a:t>
              </a:r>
              <a:r>
                <a:rPr lang="en-US" altLang="ja-JP" sz="1400" baseline="30000" dirty="0">
                  <a:solidFill>
                    <a:srgbClr val="000000"/>
                  </a:solidFill>
                  <a:latin typeface="MS Gothic" panose="020B0609070205080204" pitchFamily="49" charset="-128"/>
                  <a:ea typeface="MS Gothic" panose="020B0609070205080204" pitchFamily="49" charset="-128"/>
                </a:rPr>
                <a:t>a</a:t>
              </a:r>
              <a:r>
                <a:rPr lang="en-US" altLang="ja-JP" sz="1400" dirty="0"/>
                <a:t> </a:t>
              </a:r>
              <a:endParaRPr lang="ja-JP" altLang="en-US" sz="1400" dirty="0"/>
            </a:p>
          </p:txBody>
        </p:sp>
      </p:grpSp>
      <p:sp>
        <p:nvSpPr>
          <p:cNvPr id="38" name="テキスト ボックス 37">
            <a:extLst>
              <a:ext uri="{FF2B5EF4-FFF2-40B4-BE49-F238E27FC236}">
                <a16:creationId xmlns:a16="http://schemas.microsoft.com/office/drawing/2014/main" id="{7A5E1DF1-94AB-4E86-9B27-0F59C9337A76}"/>
              </a:ext>
            </a:extLst>
          </p:cNvPr>
          <p:cNvSpPr txBox="1"/>
          <p:nvPr/>
        </p:nvSpPr>
        <p:spPr>
          <a:xfrm>
            <a:off x="7620755" y="4329352"/>
            <a:ext cx="3220753" cy="646331"/>
          </a:xfrm>
          <a:prstGeom prst="rect">
            <a:avLst/>
          </a:prstGeom>
          <a:noFill/>
        </p:spPr>
        <p:txBody>
          <a:bodyPr wrap="none" rtlCol="0">
            <a:spAutoFit/>
          </a:bodyPr>
          <a:lstStyle/>
          <a:p>
            <a:r>
              <a:rPr kumimoji="1" lang="ja-JP" altLang="en-US" dirty="0">
                <a:solidFill>
                  <a:schemeClr val="bg2">
                    <a:lumMod val="25000"/>
                  </a:schemeClr>
                </a:solidFill>
              </a:rPr>
              <a:t>評価の有意確率</a:t>
            </a:r>
            <a:r>
              <a:rPr lang="en-US" altLang="ja-JP" dirty="0">
                <a:solidFill>
                  <a:schemeClr val="bg2">
                    <a:lumMod val="25000"/>
                  </a:schemeClr>
                </a:solidFill>
              </a:rPr>
              <a:t>0.119</a:t>
            </a:r>
            <a:r>
              <a:rPr kumimoji="1" lang="en-US" altLang="ja-JP" dirty="0">
                <a:solidFill>
                  <a:schemeClr val="bg2">
                    <a:lumMod val="25000"/>
                  </a:schemeClr>
                </a:solidFill>
              </a:rPr>
              <a:t>&gt;</a:t>
            </a:r>
            <a:r>
              <a:rPr lang="en-US" altLang="ja-JP" dirty="0">
                <a:solidFill>
                  <a:schemeClr val="bg2">
                    <a:lumMod val="25000"/>
                  </a:schemeClr>
                </a:solidFill>
              </a:rPr>
              <a:t>0.05</a:t>
            </a:r>
            <a:r>
              <a:rPr kumimoji="1" lang="ja-JP" altLang="en-US" dirty="0">
                <a:solidFill>
                  <a:schemeClr val="bg2">
                    <a:lumMod val="25000"/>
                  </a:schemeClr>
                </a:solidFill>
              </a:rPr>
              <a:t>より</a:t>
            </a:r>
            <a:endParaRPr kumimoji="1" lang="en-US" altLang="ja-JP" dirty="0">
              <a:solidFill>
                <a:schemeClr val="bg2">
                  <a:lumMod val="25000"/>
                </a:schemeClr>
              </a:solidFill>
            </a:endParaRPr>
          </a:p>
          <a:p>
            <a:r>
              <a:rPr kumimoji="1" lang="en-US" altLang="ja-JP" dirty="0">
                <a:solidFill>
                  <a:schemeClr val="bg2">
                    <a:lumMod val="25000"/>
                  </a:schemeClr>
                </a:solidFill>
              </a:rPr>
              <a:t>5%</a:t>
            </a:r>
            <a:r>
              <a:rPr kumimoji="1" lang="ja-JP" altLang="en-US" dirty="0">
                <a:solidFill>
                  <a:schemeClr val="bg2">
                    <a:lumMod val="25000"/>
                  </a:schemeClr>
                </a:solidFill>
              </a:rPr>
              <a:t>水準で統計的に非有意</a:t>
            </a:r>
            <a:endParaRPr kumimoji="1" lang="en-US" altLang="ja-JP" dirty="0">
              <a:solidFill>
                <a:schemeClr val="bg2">
                  <a:lumMod val="25000"/>
                </a:schemeClr>
              </a:solidFill>
            </a:endParaRPr>
          </a:p>
        </p:txBody>
      </p:sp>
      <p:sp>
        <p:nvSpPr>
          <p:cNvPr id="39" name="テキスト ボックス 38">
            <a:extLst>
              <a:ext uri="{FF2B5EF4-FFF2-40B4-BE49-F238E27FC236}">
                <a16:creationId xmlns:a16="http://schemas.microsoft.com/office/drawing/2014/main" id="{62270FF4-5C80-4766-99D7-7A98A09EC348}"/>
              </a:ext>
            </a:extLst>
          </p:cNvPr>
          <p:cNvSpPr txBox="1"/>
          <p:nvPr/>
        </p:nvSpPr>
        <p:spPr>
          <a:xfrm>
            <a:off x="7559040" y="5113950"/>
            <a:ext cx="3344185" cy="400110"/>
          </a:xfrm>
          <a:prstGeom prst="rect">
            <a:avLst/>
          </a:prstGeom>
          <a:noFill/>
        </p:spPr>
        <p:txBody>
          <a:bodyPr wrap="none" rtlCol="0">
            <a:spAutoFit/>
          </a:bodyPr>
          <a:lstStyle/>
          <a:p>
            <a:r>
              <a:rPr kumimoji="1" lang="ja-JP" altLang="en-US" sz="2000" u="sng" dirty="0">
                <a:solidFill>
                  <a:schemeClr val="bg2">
                    <a:lumMod val="25000"/>
                  </a:schemeClr>
                </a:solidFill>
              </a:rPr>
              <a:t>よって仮説１</a:t>
            </a:r>
            <a:r>
              <a:rPr kumimoji="1" lang="en-US" altLang="ja-JP" sz="2000" u="sng" dirty="0">
                <a:solidFill>
                  <a:schemeClr val="bg2">
                    <a:lumMod val="25000"/>
                  </a:schemeClr>
                </a:solidFill>
              </a:rPr>
              <a:t>b</a:t>
            </a:r>
            <a:r>
              <a:rPr kumimoji="1" lang="ja-JP" altLang="en-US" sz="2000" u="sng" dirty="0">
                <a:solidFill>
                  <a:schemeClr val="bg2">
                    <a:lumMod val="25000"/>
                  </a:schemeClr>
                </a:solidFill>
              </a:rPr>
              <a:t>は支持できない</a:t>
            </a:r>
          </a:p>
        </p:txBody>
      </p:sp>
      <p:grpSp>
        <p:nvGrpSpPr>
          <p:cNvPr id="14" name="グループ化 13">
            <a:extLst>
              <a:ext uri="{FF2B5EF4-FFF2-40B4-BE49-F238E27FC236}">
                <a16:creationId xmlns:a16="http://schemas.microsoft.com/office/drawing/2014/main" id="{6A081700-2CAB-455F-8A3E-3ABCE224A107}"/>
              </a:ext>
            </a:extLst>
          </p:cNvPr>
          <p:cNvGrpSpPr/>
          <p:nvPr/>
        </p:nvGrpSpPr>
        <p:grpSpPr>
          <a:xfrm>
            <a:off x="2965450" y="3998512"/>
            <a:ext cx="4191044" cy="2337599"/>
            <a:chOff x="2967038" y="4029450"/>
            <a:chExt cx="4191044" cy="2337599"/>
          </a:xfrm>
        </p:grpSpPr>
        <p:grpSp>
          <p:nvGrpSpPr>
            <p:cNvPr id="37" name="グループ化 36">
              <a:extLst>
                <a:ext uri="{FF2B5EF4-FFF2-40B4-BE49-F238E27FC236}">
                  <a16:creationId xmlns:a16="http://schemas.microsoft.com/office/drawing/2014/main" id="{DD39F294-60D6-4190-A112-A74F6D3D03EE}"/>
                </a:ext>
              </a:extLst>
            </p:cNvPr>
            <p:cNvGrpSpPr/>
            <p:nvPr/>
          </p:nvGrpSpPr>
          <p:grpSpPr>
            <a:xfrm>
              <a:off x="3468819" y="4029450"/>
              <a:ext cx="3272157" cy="1148362"/>
              <a:chOff x="9801039" y="4128272"/>
              <a:chExt cx="3272157" cy="1148362"/>
            </a:xfrm>
          </p:grpSpPr>
          <p:sp>
            <p:nvSpPr>
              <p:cNvPr id="27" name="正方形/長方形 26">
                <a:extLst>
                  <a:ext uri="{FF2B5EF4-FFF2-40B4-BE49-F238E27FC236}">
                    <a16:creationId xmlns:a16="http://schemas.microsoft.com/office/drawing/2014/main" id="{CA3DE88D-601D-420D-AE61-5F4DC3781CA6}"/>
                  </a:ext>
                </a:extLst>
              </p:cNvPr>
              <p:cNvSpPr/>
              <p:nvPr/>
            </p:nvSpPr>
            <p:spPr>
              <a:xfrm>
                <a:off x="9801039" y="4128272"/>
                <a:ext cx="643125"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係数</a:t>
                </a:r>
                <a:r>
                  <a:rPr lang="en-US" altLang="ja-JP" sz="1400" baseline="30000" dirty="0">
                    <a:solidFill>
                      <a:srgbClr val="000000"/>
                    </a:solidFill>
                    <a:latin typeface="MS Gothic" panose="020B0609070205080204" pitchFamily="49" charset="-128"/>
                    <a:ea typeface="MS Gothic" panose="020B0609070205080204" pitchFamily="49" charset="-128"/>
                  </a:rPr>
                  <a:t>a</a:t>
                </a:r>
                <a:r>
                  <a:rPr lang="en-US" altLang="ja-JP" sz="1400" dirty="0"/>
                  <a:t> </a:t>
                </a:r>
                <a:endParaRPr lang="ja-JP" altLang="en-US" sz="1400" dirty="0"/>
              </a:p>
            </p:txBody>
          </p:sp>
          <p:sp>
            <p:nvSpPr>
              <p:cNvPr id="36" name="四角形: 角を丸くする 35">
                <a:extLst>
                  <a:ext uri="{FF2B5EF4-FFF2-40B4-BE49-F238E27FC236}">
                    <a16:creationId xmlns:a16="http://schemas.microsoft.com/office/drawing/2014/main" id="{9B87A522-8E3B-45A2-A074-27AABDEC1ED1}"/>
                  </a:ext>
                </a:extLst>
              </p:cNvPr>
              <p:cNvSpPr/>
              <p:nvPr/>
            </p:nvSpPr>
            <p:spPr>
              <a:xfrm>
                <a:off x="12593136" y="5036818"/>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25" name="四角形: 角を丸くする 24">
              <a:extLst>
                <a:ext uri="{FF2B5EF4-FFF2-40B4-BE49-F238E27FC236}">
                  <a16:creationId xmlns:a16="http://schemas.microsoft.com/office/drawing/2014/main" id="{059B212C-CF15-4909-BD63-D724D967FDED}"/>
                </a:ext>
              </a:extLst>
            </p:cNvPr>
            <p:cNvSpPr/>
            <p:nvPr/>
          </p:nvSpPr>
          <p:spPr>
            <a:xfrm>
              <a:off x="6254452" y="5755765"/>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四角形: 角を丸くする 28">
              <a:extLst>
                <a:ext uri="{FF2B5EF4-FFF2-40B4-BE49-F238E27FC236}">
                  <a16:creationId xmlns:a16="http://schemas.microsoft.com/office/drawing/2014/main" id="{16A6C159-E54D-46AA-8437-8A57EE360163}"/>
                </a:ext>
              </a:extLst>
            </p:cNvPr>
            <p:cNvSpPr/>
            <p:nvPr/>
          </p:nvSpPr>
          <p:spPr>
            <a:xfrm>
              <a:off x="2988759" y="5728744"/>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a:extLst>
                <a:ext uri="{FF2B5EF4-FFF2-40B4-BE49-F238E27FC236}">
                  <a16:creationId xmlns:a16="http://schemas.microsoft.com/office/drawing/2014/main" id="{06C2D65E-5283-48C8-91F1-206ADD707C9F}"/>
                </a:ext>
              </a:extLst>
            </p:cNvPr>
            <p:cNvSpPr txBox="1"/>
            <p:nvPr/>
          </p:nvSpPr>
          <p:spPr>
            <a:xfrm>
              <a:off x="6734512" y="4908458"/>
              <a:ext cx="415498" cy="369332"/>
            </a:xfrm>
            <a:prstGeom prst="rect">
              <a:avLst/>
            </a:prstGeom>
            <a:noFill/>
          </p:spPr>
          <p:txBody>
            <a:bodyPr wrap="none" rtlCol="0">
              <a:spAutoFit/>
            </a:bodyPr>
            <a:lstStyle/>
            <a:p>
              <a:r>
                <a:rPr kumimoji="1" lang="ja-JP" altLang="en-US" b="1" dirty="0"/>
                <a:t>①</a:t>
              </a:r>
            </a:p>
          </p:txBody>
        </p:sp>
        <p:sp>
          <p:nvSpPr>
            <p:cNvPr id="31" name="テキスト ボックス 30">
              <a:extLst>
                <a:ext uri="{FF2B5EF4-FFF2-40B4-BE49-F238E27FC236}">
                  <a16:creationId xmlns:a16="http://schemas.microsoft.com/office/drawing/2014/main" id="{CFD19181-23A3-43F1-AD73-AA7AEB6B0697}"/>
                </a:ext>
              </a:extLst>
            </p:cNvPr>
            <p:cNvSpPr txBox="1"/>
            <p:nvPr/>
          </p:nvSpPr>
          <p:spPr>
            <a:xfrm>
              <a:off x="6740980" y="5768090"/>
              <a:ext cx="417102" cy="369332"/>
            </a:xfrm>
            <a:prstGeom prst="rect">
              <a:avLst/>
            </a:prstGeom>
            <a:noFill/>
          </p:spPr>
          <p:txBody>
            <a:bodyPr wrap="none" rtlCol="0">
              <a:spAutoFit/>
            </a:bodyPr>
            <a:lstStyle/>
            <a:p>
              <a:r>
                <a:rPr kumimoji="1" lang="ja-JP" altLang="en-US" b="1" dirty="0"/>
                <a:t>②</a:t>
              </a:r>
            </a:p>
          </p:txBody>
        </p:sp>
        <p:sp>
          <p:nvSpPr>
            <p:cNvPr id="32" name="テキスト ボックス 31">
              <a:extLst>
                <a:ext uri="{FF2B5EF4-FFF2-40B4-BE49-F238E27FC236}">
                  <a16:creationId xmlns:a16="http://schemas.microsoft.com/office/drawing/2014/main" id="{DB3466AD-4BB3-4692-A207-023EBEED210C}"/>
                </a:ext>
              </a:extLst>
            </p:cNvPr>
            <p:cNvSpPr txBox="1"/>
            <p:nvPr/>
          </p:nvSpPr>
          <p:spPr>
            <a:xfrm>
              <a:off x="2967038" y="5997717"/>
              <a:ext cx="417102" cy="369332"/>
            </a:xfrm>
            <a:prstGeom prst="rect">
              <a:avLst/>
            </a:prstGeom>
            <a:noFill/>
          </p:spPr>
          <p:txBody>
            <a:bodyPr wrap="none" rtlCol="0">
              <a:spAutoFit/>
            </a:bodyPr>
            <a:lstStyle/>
            <a:p>
              <a:r>
                <a:rPr kumimoji="1" lang="ja-JP" altLang="en-US" b="1" dirty="0"/>
                <a:t>③</a:t>
              </a:r>
            </a:p>
          </p:txBody>
        </p:sp>
      </p:grpSp>
      <p:sp>
        <p:nvSpPr>
          <p:cNvPr id="33" name="正方形/長方形 32">
            <a:extLst>
              <a:ext uri="{FF2B5EF4-FFF2-40B4-BE49-F238E27FC236}">
                <a16:creationId xmlns:a16="http://schemas.microsoft.com/office/drawing/2014/main" id="{104C3E5F-BF24-45E7-80CE-5E0388C8F009}"/>
              </a:ext>
            </a:extLst>
          </p:cNvPr>
          <p:cNvSpPr/>
          <p:nvPr/>
        </p:nvSpPr>
        <p:spPr>
          <a:xfrm>
            <a:off x="839788" y="3062103"/>
            <a:ext cx="4929054" cy="230832"/>
          </a:xfrm>
          <a:prstGeom prst="rect">
            <a:avLst/>
          </a:prstGeom>
        </p:spPr>
        <p:txBody>
          <a:bodyPr wrap="square">
            <a:spAutoFit/>
          </a:bodyPr>
          <a:lstStyle/>
          <a:p>
            <a:r>
              <a:rPr lang="en-US" altLang="ja-JP" sz="900" dirty="0">
                <a:solidFill>
                  <a:srgbClr val="000000"/>
                </a:solidFill>
                <a:latin typeface="+mn-ea"/>
              </a:rPr>
              <a:t>a. </a:t>
            </a:r>
            <a:r>
              <a:rPr lang="ja-JP" altLang="en-US" sz="900" dirty="0">
                <a:solidFill>
                  <a:srgbClr val="000000"/>
                </a:solidFill>
                <a:latin typeface="+mn-ea"/>
              </a:rPr>
              <a:t>予測値</a:t>
            </a:r>
            <a:r>
              <a:rPr lang="en-US" altLang="ja-JP" sz="900" dirty="0">
                <a:solidFill>
                  <a:srgbClr val="000000"/>
                </a:solidFill>
                <a:latin typeface="+mn-ea"/>
              </a:rPr>
              <a:t>: (</a:t>
            </a:r>
            <a:r>
              <a:rPr lang="ja-JP" altLang="en-US" sz="900" dirty="0">
                <a:solidFill>
                  <a:srgbClr val="000000"/>
                </a:solidFill>
                <a:latin typeface="+mn-ea"/>
              </a:rPr>
              <a:t>定数</a:t>
            </a:r>
            <a:r>
              <a:rPr lang="en-US" altLang="ja-JP" sz="900" dirty="0">
                <a:solidFill>
                  <a:srgbClr val="000000"/>
                </a:solidFill>
                <a:latin typeface="+mn-ea"/>
              </a:rPr>
              <a:t>)</a:t>
            </a:r>
            <a:r>
              <a:rPr lang="ja-JP" altLang="en-US" sz="900" dirty="0">
                <a:solidFill>
                  <a:srgbClr val="000000"/>
                </a:solidFill>
                <a:latin typeface="+mn-ea"/>
              </a:rPr>
              <a:t>、ダミー*評価</a:t>
            </a:r>
            <a:r>
              <a:rPr lang="en-US" altLang="ja-JP" sz="900" dirty="0">
                <a:solidFill>
                  <a:srgbClr val="000000"/>
                </a:solidFill>
                <a:latin typeface="+mn-ea"/>
              </a:rPr>
              <a:t>, </a:t>
            </a:r>
            <a:r>
              <a:rPr lang="ja-JP" altLang="en-US" sz="900" dirty="0">
                <a:solidFill>
                  <a:srgbClr val="000000"/>
                </a:solidFill>
                <a:latin typeface="+mn-ea"/>
              </a:rPr>
              <a:t>件数</a:t>
            </a:r>
            <a:r>
              <a:rPr lang="en-US" altLang="ja-JP" sz="900" dirty="0">
                <a:solidFill>
                  <a:srgbClr val="000000"/>
                </a:solidFill>
                <a:latin typeface="+mn-ea"/>
              </a:rPr>
              <a:t>(</a:t>
            </a:r>
            <a:r>
              <a:rPr lang="ja-JP" altLang="en-US" sz="900" dirty="0">
                <a:solidFill>
                  <a:srgbClr val="000000"/>
                </a:solidFill>
                <a:latin typeface="+mn-ea"/>
              </a:rPr>
              <a:t>対数</a:t>
            </a:r>
            <a:r>
              <a:rPr lang="en-US" altLang="ja-JP" sz="900" dirty="0">
                <a:solidFill>
                  <a:srgbClr val="000000"/>
                </a:solidFill>
                <a:latin typeface="+mn-ea"/>
              </a:rPr>
              <a:t>), </a:t>
            </a:r>
            <a:r>
              <a:rPr lang="ja-JP" altLang="en-US" sz="900" dirty="0">
                <a:solidFill>
                  <a:srgbClr val="000000"/>
                </a:solidFill>
                <a:latin typeface="+mn-ea"/>
              </a:rPr>
              <a:t>標準偏差</a:t>
            </a:r>
            <a:r>
              <a:rPr lang="en-US" altLang="ja-JP" sz="900" dirty="0">
                <a:solidFill>
                  <a:srgbClr val="000000"/>
                </a:solidFill>
                <a:latin typeface="+mn-ea"/>
              </a:rPr>
              <a:t>(</a:t>
            </a:r>
            <a:r>
              <a:rPr lang="ja-JP" altLang="en-US" sz="900" dirty="0">
                <a:solidFill>
                  <a:srgbClr val="000000"/>
                </a:solidFill>
                <a:latin typeface="+mn-ea"/>
              </a:rPr>
              <a:t>対数</a:t>
            </a:r>
            <a:r>
              <a:rPr lang="en-US" altLang="ja-JP" sz="900" dirty="0">
                <a:solidFill>
                  <a:srgbClr val="000000"/>
                </a:solidFill>
                <a:latin typeface="+mn-ea"/>
              </a:rPr>
              <a:t>), </a:t>
            </a:r>
            <a:r>
              <a:rPr lang="ja-JP" altLang="en-US" sz="900" dirty="0">
                <a:solidFill>
                  <a:srgbClr val="000000"/>
                </a:solidFill>
                <a:latin typeface="+mn-ea"/>
              </a:rPr>
              <a:t>評価</a:t>
            </a:r>
            <a:r>
              <a:rPr lang="en-US" altLang="ja-JP" sz="900" dirty="0">
                <a:solidFill>
                  <a:srgbClr val="000000"/>
                </a:solidFill>
                <a:latin typeface="+mn-ea"/>
              </a:rPr>
              <a:t>, </a:t>
            </a:r>
            <a:r>
              <a:rPr lang="ja-JP" altLang="en-US" sz="900" dirty="0">
                <a:solidFill>
                  <a:srgbClr val="000000"/>
                </a:solidFill>
                <a:latin typeface="+mn-ea"/>
              </a:rPr>
              <a:t>価格</a:t>
            </a:r>
            <a:r>
              <a:rPr lang="en-US" altLang="ja-JP" sz="900" dirty="0">
                <a:solidFill>
                  <a:srgbClr val="000000"/>
                </a:solidFill>
                <a:latin typeface="+mn-ea"/>
              </a:rPr>
              <a:t>(</a:t>
            </a:r>
            <a:r>
              <a:rPr lang="ja-JP" altLang="en-US" sz="900" dirty="0">
                <a:solidFill>
                  <a:srgbClr val="000000"/>
                </a:solidFill>
                <a:latin typeface="+mn-ea"/>
              </a:rPr>
              <a:t>対数</a:t>
            </a:r>
            <a:r>
              <a:rPr lang="en-US" altLang="ja-JP" sz="900" dirty="0">
                <a:solidFill>
                  <a:srgbClr val="000000"/>
                </a:solidFill>
                <a:latin typeface="+mn-ea"/>
              </a:rPr>
              <a:t>)</a:t>
            </a:r>
            <a:r>
              <a:rPr lang="ja-JP" altLang="en-US" sz="900" dirty="0">
                <a:solidFill>
                  <a:srgbClr val="000000"/>
                </a:solidFill>
                <a:latin typeface="+mn-ea"/>
              </a:rPr>
              <a:t>。</a:t>
            </a:r>
            <a:r>
              <a:rPr lang="ja-JP" altLang="en-US" sz="900" dirty="0">
                <a:latin typeface="+mn-ea"/>
              </a:rPr>
              <a:t> </a:t>
            </a:r>
          </a:p>
        </p:txBody>
      </p:sp>
      <p:sp>
        <p:nvSpPr>
          <p:cNvPr id="34" name="正方形/長方形 33">
            <a:extLst>
              <a:ext uri="{FF2B5EF4-FFF2-40B4-BE49-F238E27FC236}">
                <a16:creationId xmlns:a16="http://schemas.microsoft.com/office/drawing/2014/main" id="{9C930FE9-9565-4C57-B85B-B984D79952C0}"/>
              </a:ext>
            </a:extLst>
          </p:cNvPr>
          <p:cNvSpPr/>
          <p:nvPr/>
        </p:nvSpPr>
        <p:spPr>
          <a:xfrm>
            <a:off x="6335116" y="3195748"/>
            <a:ext cx="1478290" cy="230832"/>
          </a:xfrm>
          <a:prstGeom prst="rect">
            <a:avLst/>
          </a:prstGeom>
        </p:spPr>
        <p:txBody>
          <a:bodyPr wrap="none">
            <a:spAutoFit/>
          </a:bodyPr>
          <a:lstStyle/>
          <a:p>
            <a:r>
              <a:rPr lang="en-US" altLang="zh-CN" sz="900" dirty="0">
                <a:solidFill>
                  <a:srgbClr val="000000"/>
                </a:solidFill>
                <a:latin typeface="ＭＳ Ｐゴシック" panose="020B0600070205080204" pitchFamily="50" charset="-128"/>
                <a:ea typeface="ＭＳ Ｐゴシック" panose="020B0600070205080204" pitchFamily="50" charset="-128"/>
              </a:rPr>
              <a:t>a. </a:t>
            </a:r>
            <a:r>
              <a:rPr lang="zh-CN" altLang="en-US" sz="900" dirty="0">
                <a:solidFill>
                  <a:srgbClr val="000000"/>
                </a:solidFill>
                <a:latin typeface="ＭＳ Ｐゴシック" panose="020B0600070205080204" pitchFamily="50" charset="-128"/>
                <a:ea typeface="ＭＳ Ｐゴシック" panose="020B0600070205080204" pitchFamily="50" charset="-128"/>
              </a:rPr>
              <a:t>従属変数 関心度</a:t>
            </a:r>
            <a:r>
              <a:rPr lang="en-US" altLang="zh-CN" sz="900" dirty="0">
                <a:solidFill>
                  <a:srgbClr val="000000"/>
                </a:solidFill>
                <a:latin typeface="ＭＳ Ｐゴシック" panose="020B0600070205080204" pitchFamily="50" charset="-128"/>
                <a:ea typeface="ＭＳ Ｐゴシック" panose="020B0600070205080204" pitchFamily="50" charset="-128"/>
              </a:rPr>
              <a:t>(</a:t>
            </a:r>
            <a:r>
              <a:rPr lang="zh-CN" altLang="en-US" sz="900" dirty="0">
                <a:solidFill>
                  <a:srgbClr val="000000"/>
                </a:solidFill>
                <a:latin typeface="ＭＳ Ｐゴシック" panose="020B0600070205080204" pitchFamily="50" charset="-128"/>
                <a:ea typeface="ＭＳ Ｐゴシック" panose="020B0600070205080204" pitchFamily="50" charset="-128"/>
              </a:rPr>
              <a:t>対数</a:t>
            </a:r>
            <a:r>
              <a:rPr lang="en-US" altLang="zh-CN" sz="900" dirty="0">
                <a:solidFill>
                  <a:srgbClr val="000000"/>
                </a:solidFill>
                <a:latin typeface="ＭＳ Ｐゴシック" panose="020B0600070205080204" pitchFamily="50" charset="-128"/>
                <a:ea typeface="ＭＳ Ｐゴシック" panose="020B0600070205080204" pitchFamily="50" charset="-128"/>
              </a:rPr>
              <a:t>)</a:t>
            </a:r>
            <a:r>
              <a:rPr lang="zh-CN" altLang="en-US" sz="900" dirty="0">
                <a:latin typeface="ＭＳ Ｐゴシック" panose="020B0600070205080204" pitchFamily="50" charset="-128"/>
                <a:ea typeface="ＭＳ Ｐゴシック" panose="020B0600070205080204" pitchFamily="50" charset="-128"/>
              </a:rPr>
              <a:t> </a:t>
            </a:r>
            <a:endParaRPr lang="ja-JP" altLang="en-US" sz="900" dirty="0">
              <a:latin typeface="ＭＳ Ｐゴシック" panose="020B0600070205080204" pitchFamily="50" charset="-128"/>
              <a:ea typeface="ＭＳ Ｐゴシック" panose="020B0600070205080204" pitchFamily="50" charset="-128"/>
            </a:endParaRPr>
          </a:p>
        </p:txBody>
      </p:sp>
      <p:sp>
        <p:nvSpPr>
          <p:cNvPr id="40" name="正方形/長方形 39">
            <a:extLst>
              <a:ext uri="{FF2B5EF4-FFF2-40B4-BE49-F238E27FC236}">
                <a16:creationId xmlns:a16="http://schemas.microsoft.com/office/drawing/2014/main" id="{FC94B319-B564-46B8-AA42-72981751BED2}"/>
              </a:ext>
            </a:extLst>
          </p:cNvPr>
          <p:cNvSpPr/>
          <p:nvPr/>
        </p:nvSpPr>
        <p:spPr>
          <a:xfrm>
            <a:off x="6295960" y="3416600"/>
            <a:ext cx="3930080" cy="230832"/>
          </a:xfrm>
          <a:prstGeom prst="rect">
            <a:avLst/>
          </a:prstGeom>
        </p:spPr>
        <p:txBody>
          <a:bodyPr wrap="square">
            <a:spAutoFit/>
          </a:bodyPr>
          <a:lstStyle/>
          <a:p>
            <a:r>
              <a:rPr lang="en-US" altLang="ja-JP" sz="900" dirty="0"/>
              <a:t>b. </a:t>
            </a:r>
            <a:r>
              <a:rPr lang="ja-JP" altLang="en-US" sz="900" dirty="0"/>
              <a:t>予測値</a:t>
            </a:r>
            <a:r>
              <a:rPr lang="en-US" altLang="ja-JP" sz="900" dirty="0"/>
              <a:t>: (</a:t>
            </a:r>
            <a:r>
              <a:rPr lang="ja-JP" altLang="en-US" sz="900" dirty="0"/>
              <a:t>定数</a:t>
            </a:r>
            <a:r>
              <a:rPr lang="en-US" altLang="ja-JP" sz="900" dirty="0"/>
              <a:t>)</a:t>
            </a:r>
            <a:r>
              <a:rPr lang="ja-JP" altLang="en-US" sz="900" dirty="0"/>
              <a:t>、ダミー*評価</a:t>
            </a:r>
            <a:r>
              <a:rPr lang="en-US" altLang="ja-JP" sz="900" dirty="0"/>
              <a:t>, </a:t>
            </a:r>
            <a:r>
              <a:rPr lang="ja-JP" altLang="en-US" sz="900" dirty="0"/>
              <a:t>件数</a:t>
            </a:r>
            <a:r>
              <a:rPr lang="en-US" altLang="ja-JP" sz="900" dirty="0"/>
              <a:t>(</a:t>
            </a:r>
            <a:r>
              <a:rPr lang="ja-JP" altLang="en-US" sz="900" dirty="0"/>
              <a:t>対数</a:t>
            </a:r>
            <a:r>
              <a:rPr lang="en-US" altLang="ja-JP" sz="900" dirty="0"/>
              <a:t>), </a:t>
            </a:r>
            <a:r>
              <a:rPr lang="ja-JP" altLang="en-US" sz="900" dirty="0"/>
              <a:t>標準偏差</a:t>
            </a:r>
            <a:r>
              <a:rPr lang="en-US" altLang="ja-JP" sz="900" dirty="0"/>
              <a:t>(</a:t>
            </a:r>
            <a:r>
              <a:rPr lang="ja-JP" altLang="en-US" sz="900" dirty="0"/>
              <a:t>対数</a:t>
            </a:r>
            <a:r>
              <a:rPr lang="en-US" altLang="ja-JP" sz="900" dirty="0"/>
              <a:t>), </a:t>
            </a:r>
            <a:r>
              <a:rPr lang="ja-JP" altLang="en-US" sz="900" dirty="0"/>
              <a:t>評価</a:t>
            </a:r>
            <a:r>
              <a:rPr lang="en-US" altLang="ja-JP" sz="900" dirty="0"/>
              <a:t>, </a:t>
            </a:r>
            <a:r>
              <a:rPr lang="ja-JP" altLang="en-US" sz="900" dirty="0"/>
              <a:t>価格</a:t>
            </a:r>
            <a:r>
              <a:rPr lang="en-US" altLang="ja-JP" sz="900" dirty="0"/>
              <a:t>(</a:t>
            </a:r>
            <a:r>
              <a:rPr lang="ja-JP" altLang="en-US" sz="900" dirty="0"/>
              <a:t>対数</a:t>
            </a:r>
            <a:r>
              <a:rPr lang="en-US" altLang="ja-JP" sz="900" dirty="0"/>
              <a:t>)</a:t>
            </a:r>
            <a:r>
              <a:rPr lang="ja-JP" altLang="en-US" sz="900" dirty="0"/>
              <a:t>。 </a:t>
            </a:r>
          </a:p>
        </p:txBody>
      </p:sp>
      <p:sp>
        <p:nvSpPr>
          <p:cNvPr id="41" name="正方形/長方形 40">
            <a:extLst>
              <a:ext uri="{FF2B5EF4-FFF2-40B4-BE49-F238E27FC236}">
                <a16:creationId xmlns:a16="http://schemas.microsoft.com/office/drawing/2014/main" id="{0FF2E680-6405-4640-AF78-7640E18DAACE}"/>
              </a:ext>
            </a:extLst>
          </p:cNvPr>
          <p:cNvSpPr/>
          <p:nvPr/>
        </p:nvSpPr>
        <p:spPr>
          <a:xfrm>
            <a:off x="839788" y="5964643"/>
            <a:ext cx="1478290" cy="230832"/>
          </a:xfrm>
          <a:prstGeom prst="rect">
            <a:avLst/>
          </a:prstGeom>
        </p:spPr>
        <p:txBody>
          <a:bodyPr wrap="none">
            <a:spAutoFit/>
          </a:bodyPr>
          <a:lstStyle/>
          <a:p>
            <a:r>
              <a:rPr lang="en-US" altLang="zh-CN" sz="900" dirty="0">
                <a:latin typeface="ＭＳ Ｐゴシック" panose="020B0600070205080204" pitchFamily="50" charset="-128"/>
                <a:ea typeface="ＭＳ Ｐゴシック" panose="020B0600070205080204" pitchFamily="50" charset="-128"/>
              </a:rPr>
              <a:t>a. </a:t>
            </a:r>
            <a:r>
              <a:rPr lang="zh-CN" altLang="en-US" sz="900" dirty="0">
                <a:latin typeface="ＭＳ Ｐゴシック" panose="020B0600070205080204" pitchFamily="50" charset="-128"/>
                <a:ea typeface="ＭＳ Ｐゴシック" panose="020B0600070205080204" pitchFamily="50" charset="-128"/>
              </a:rPr>
              <a:t>従属変数 関心度</a:t>
            </a:r>
            <a:r>
              <a:rPr lang="en-US" altLang="zh-CN" sz="900" dirty="0">
                <a:latin typeface="ＭＳ Ｐゴシック" panose="020B0600070205080204" pitchFamily="50" charset="-128"/>
                <a:ea typeface="ＭＳ Ｐゴシック" panose="020B0600070205080204" pitchFamily="50" charset="-128"/>
              </a:rPr>
              <a:t>(</a:t>
            </a:r>
            <a:r>
              <a:rPr lang="zh-CN" altLang="en-US" sz="900" dirty="0">
                <a:latin typeface="ＭＳ Ｐゴシック" panose="020B0600070205080204" pitchFamily="50" charset="-128"/>
                <a:ea typeface="ＭＳ Ｐゴシック" panose="020B0600070205080204" pitchFamily="50" charset="-128"/>
              </a:rPr>
              <a:t>対数</a:t>
            </a:r>
            <a:r>
              <a:rPr lang="en-US" altLang="zh-CN" sz="900" dirty="0">
                <a:latin typeface="ＭＳ Ｐゴシック" panose="020B0600070205080204" pitchFamily="50" charset="-128"/>
                <a:ea typeface="ＭＳ Ｐゴシック" panose="020B0600070205080204" pitchFamily="50" charset="-128"/>
              </a:rPr>
              <a:t>)</a:t>
            </a:r>
            <a:r>
              <a:rPr lang="zh-CN" altLang="en-US" sz="900" dirty="0">
                <a:latin typeface="ＭＳ Ｐゴシック" panose="020B0600070205080204" pitchFamily="50" charset="-128"/>
                <a:ea typeface="ＭＳ Ｐゴシック" panose="020B0600070205080204" pitchFamily="50" charset="-128"/>
              </a:rPr>
              <a:t> </a:t>
            </a:r>
            <a:endParaRPr lang="ja-JP" altLang="en-US" sz="900" dirty="0">
              <a:latin typeface="ＭＳ Ｐゴシック" panose="020B0600070205080204" pitchFamily="50" charset="-128"/>
              <a:ea typeface="ＭＳ Ｐゴシック" panose="020B0600070205080204" pitchFamily="50" charset="-128"/>
            </a:endParaRPr>
          </a:p>
        </p:txBody>
      </p:sp>
      <p:sp>
        <p:nvSpPr>
          <p:cNvPr id="42" name="テキスト ボックス 41">
            <a:extLst>
              <a:ext uri="{FF2B5EF4-FFF2-40B4-BE49-F238E27FC236}">
                <a16:creationId xmlns:a16="http://schemas.microsoft.com/office/drawing/2014/main" id="{1EB23671-A704-412A-807E-A8EECECA88E7}"/>
              </a:ext>
            </a:extLst>
          </p:cNvPr>
          <p:cNvSpPr txBox="1"/>
          <p:nvPr/>
        </p:nvSpPr>
        <p:spPr>
          <a:xfrm>
            <a:off x="4466009" y="3943915"/>
            <a:ext cx="2273379" cy="338554"/>
          </a:xfrm>
          <a:prstGeom prst="rect">
            <a:avLst/>
          </a:prstGeom>
          <a:noFill/>
        </p:spPr>
        <p:txBody>
          <a:bodyPr wrap="none" rtlCol="0">
            <a:spAutoFit/>
          </a:bodyPr>
          <a:lstStyle/>
          <a:p>
            <a:pPr algn="r"/>
            <a:r>
              <a:rPr kumimoji="1" lang="ja-JP" altLang="en-US" sz="1600" dirty="0">
                <a:solidFill>
                  <a:schemeClr val="bg2">
                    <a:lumMod val="25000"/>
                  </a:schemeClr>
                </a:solidFill>
              </a:rPr>
              <a:t>＊見る順番：</a:t>
            </a:r>
            <a:r>
              <a:rPr lang="ja-JP" altLang="en-US" sz="1600" dirty="0">
                <a:solidFill>
                  <a:schemeClr val="bg2">
                    <a:lumMod val="25000"/>
                  </a:schemeClr>
                </a:solidFill>
              </a:rPr>
              <a:t>①→②→③</a:t>
            </a:r>
          </a:p>
        </p:txBody>
      </p:sp>
    </p:spTree>
    <p:extLst>
      <p:ext uri="{BB962C8B-B14F-4D97-AF65-F5344CB8AC3E}">
        <p14:creationId xmlns:p14="http://schemas.microsoft.com/office/powerpoint/2010/main" val="7017938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95EAC955-3044-4138-A805-C403BCA6E211}"/>
              </a:ext>
            </a:extLst>
          </p:cNvPr>
          <p:cNvPicPr>
            <a:picLocks noChangeAspect="1"/>
          </p:cNvPicPr>
          <p:nvPr/>
        </p:nvPicPr>
        <p:blipFill>
          <a:blip r:embed="rId2"/>
          <a:stretch>
            <a:fillRect/>
          </a:stretch>
        </p:blipFill>
        <p:spPr>
          <a:xfrm>
            <a:off x="849845" y="4336018"/>
            <a:ext cx="5918031" cy="1660672"/>
          </a:xfrm>
          <a:prstGeom prst="rect">
            <a:avLst/>
          </a:prstGeom>
        </p:spPr>
      </p:pic>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１．検証結果１</a:t>
            </a:r>
            <a:r>
              <a:rPr kumimoji="1" lang="en-US" altLang="ja-JP" dirty="0">
                <a:latin typeface="ＭＳ Ｐゴシック" panose="020B0600070205080204" pitchFamily="50" charset="-128"/>
                <a:ea typeface="ＭＳ Ｐゴシック" panose="020B0600070205080204" pitchFamily="50" charset="-128"/>
              </a:rPr>
              <a:t>c</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46</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テキスト ボックス 5">
            <a:extLst>
              <a:ext uri="{FF2B5EF4-FFF2-40B4-BE49-F238E27FC236}">
                <a16:creationId xmlns:a16="http://schemas.microsoft.com/office/drawing/2014/main" id="{9B64C1D7-A5D4-432A-B464-A08998634470}"/>
              </a:ext>
            </a:extLst>
          </p:cNvPr>
          <p:cNvSpPr txBox="1"/>
          <p:nvPr/>
        </p:nvSpPr>
        <p:spPr>
          <a:xfrm>
            <a:off x="838200" y="1690688"/>
            <a:ext cx="8316700" cy="400110"/>
          </a:xfrm>
          <a:prstGeom prst="rect">
            <a:avLst/>
          </a:prstGeom>
          <a:noFill/>
        </p:spPr>
        <p:txBody>
          <a:bodyPr wrap="none" rtlCol="0">
            <a:spAutoFit/>
          </a:bodyPr>
          <a:lstStyle/>
          <a:p>
            <a:r>
              <a:rPr kumimoji="1" lang="ja-JP" altLang="en-US" sz="2000" u="sng" dirty="0">
                <a:solidFill>
                  <a:srgbClr val="F9393E"/>
                </a:solidFill>
              </a:rPr>
              <a:t>仮説１</a:t>
            </a:r>
            <a:r>
              <a:rPr lang="en-US" altLang="ja-JP" sz="2000" u="sng" dirty="0">
                <a:solidFill>
                  <a:srgbClr val="F9393E"/>
                </a:solidFill>
              </a:rPr>
              <a:t>c</a:t>
            </a:r>
            <a:r>
              <a:rPr kumimoji="1" lang="ja-JP" altLang="en-US" sz="2000" dirty="0">
                <a:solidFill>
                  <a:schemeClr val="bg2">
                    <a:lumMod val="25000"/>
                  </a:schemeClr>
                </a:solidFill>
              </a:rPr>
              <a:t>：雰囲気は低価格帯より高価格帯の方が関心度への影響が大きい</a:t>
            </a:r>
          </a:p>
        </p:txBody>
      </p:sp>
      <p:grpSp>
        <p:nvGrpSpPr>
          <p:cNvPr id="15" name="グループ化 14">
            <a:extLst>
              <a:ext uri="{FF2B5EF4-FFF2-40B4-BE49-F238E27FC236}">
                <a16:creationId xmlns:a16="http://schemas.microsoft.com/office/drawing/2014/main" id="{479572EC-8643-47C7-B60E-ABAC5C4F76E3}"/>
              </a:ext>
            </a:extLst>
          </p:cNvPr>
          <p:cNvGrpSpPr/>
          <p:nvPr/>
        </p:nvGrpSpPr>
        <p:grpSpPr>
          <a:xfrm>
            <a:off x="842671" y="2157351"/>
            <a:ext cx="4788277" cy="902296"/>
            <a:chOff x="1168753" y="3121223"/>
            <a:chExt cx="4788277" cy="902296"/>
          </a:xfrm>
        </p:grpSpPr>
        <p:sp>
          <p:nvSpPr>
            <p:cNvPr id="9" name="正方形/長方形 8">
              <a:extLst>
                <a:ext uri="{FF2B5EF4-FFF2-40B4-BE49-F238E27FC236}">
                  <a16:creationId xmlns:a16="http://schemas.microsoft.com/office/drawing/2014/main" id="{888FA749-95A0-4C27-8EF3-F869A07A16C4}"/>
                </a:ext>
              </a:extLst>
            </p:cNvPr>
            <p:cNvSpPr/>
            <p:nvPr/>
          </p:nvSpPr>
          <p:spPr>
            <a:xfrm>
              <a:off x="2911911" y="3121223"/>
              <a:ext cx="1301959"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モデルの要約</a:t>
              </a:r>
              <a:r>
                <a:rPr lang="ja-JP" altLang="en-US" sz="1400" dirty="0"/>
                <a:t> </a:t>
              </a:r>
            </a:p>
          </p:txBody>
        </p:sp>
        <p:pic>
          <p:nvPicPr>
            <p:cNvPr id="8" name="図 7">
              <a:extLst>
                <a:ext uri="{FF2B5EF4-FFF2-40B4-BE49-F238E27FC236}">
                  <a16:creationId xmlns:a16="http://schemas.microsoft.com/office/drawing/2014/main" id="{781B0D7F-4867-4AF5-BAFB-982AF0BB8B1D}"/>
                </a:ext>
              </a:extLst>
            </p:cNvPr>
            <p:cNvPicPr>
              <a:picLocks noChangeAspect="1"/>
            </p:cNvPicPr>
            <p:nvPr/>
          </p:nvPicPr>
          <p:blipFill>
            <a:blip r:embed="rId3"/>
            <a:stretch>
              <a:fillRect/>
            </a:stretch>
          </p:blipFill>
          <p:spPr>
            <a:xfrm>
              <a:off x="1168753" y="3410543"/>
              <a:ext cx="4788277" cy="612976"/>
            </a:xfrm>
            <a:prstGeom prst="rect">
              <a:avLst/>
            </a:prstGeom>
          </p:spPr>
        </p:pic>
      </p:grpSp>
      <p:grpSp>
        <p:nvGrpSpPr>
          <p:cNvPr id="25" name="グループ化 24">
            <a:extLst>
              <a:ext uri="{FF2B5EF4-FFF2-40B4-BE49-F238E27FC236}">
                <a16:creationId xmlns:a16="http://schemas.microsoft.com/office/drawing/2014/main" id="{11763049-3712-43DF-874F-EC13856B08E0}"/>
              </a:ext>
            </a:extLst>
          </p:cNvPr>
          <p:cNvGrpSpPr/>
          <p:nvPr/>
        </p:nvGrpSpPr>
        <p:grpSpPr>
          <a:xfrm>
            <a:off x="6332117" y="2157351"/>
            <a:ext cx="5020096" cy="1034852"/>
            <a:chOff x="6332117" y="2356545"/>
            <a:chExt cx="5020096" cy="1034852"/>
          </a:xfrm>
        </p:grpSpPr>
        <p:pic>
          <p:nvPicPr>
            <p:cNvPr id="21" name="図 20">
              <a:extLst>
                <a:ext uri="{FF2B5EF4-FFF2-40B4-BE49-F238E27FC236}">
                  <a16:creationId xmlns:a16="http://schemas.microsoft.com/office/drawing/2014/main" id="{4E10DC64-08A1-46EF-8221-E75D5665A0D8}"/>
                </a:ext>
              </a:extLst>
            </p:cNvPr>
            <p:cNvPicPr>
              <a:picLocks noChangeAspect="1"/>
            </p:cNvPicPr>
            <p:nvPr/>
          </p:nvPicPr>
          <p:blipFill>
            <a:blip r:embed="rId4"/>
            <a:stretch>
              <a:fillRect/>
            </a:stretch>
          </p:blipFill>
          <p:spPr>
            <a:xfrm>
              <a:off x="6332117" y="2645865"/>
              <a:ext cx="5020096" cy="745532"/>
            </a:xfrm>
            <a:prstGeom prst="rect">
              <a:avLst/>
            </a:prstGeom>
          </p:spPr>
        </p:pic>
        <p:sp>
          <p:nvSpPr>
            <p:cNvPr id="22" name="正方形/長方形 21">
              <a:extLst>
                <a:ext uri="{FF2B5EF4-FFF2-40B4-BE49-F238E27FC236}">
                  <a16:creationId xmlns:a16="http://schemas.microsoft.com/office/drawing/2014/main" id="{95C6E4CC-6946-44B5-B725-7E4FBADA609F}"/>
                </a:ext>
              </a:extLst>
            </p:cNvPr>
            <p:cNvSpPr/>
            <p:nvPr/>
          </p:nvSpPr>
          <p:spPr>
            <a:xfrm>
              <a:off x="8340264" y="2356545"/>
              <a:ext cx="1003801"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分散分析</a:t>
              </a:r>
              <a:r>
                <a:rPr lang="en-US" altLang="ja-JP" sz="1400" baseline="30000" dirty="0">
                  <a:solidFill>
                    <a:srgbClr val="000000"/>
                  </a:solidFill>
                  <a:latin typeface="MS Gothic" panose="020B0609070205080204" pitchFamily="49" charset="-128"/>
                  <a:ea typeface="MS Gothic" panose="020B0609070205080204" pitchFamily="49" charset="-128"/>
                </a:rPr>
                <a:t>a</a:t>
              </a:r>
              <a:r>
                <a:rPr lang="en-US" altLang="ja-JP" sz="1400" dirty="0"/>
                <a:t> </a:t>
              </a:r>
              <a:endParaRPr lang="ja-JP" altLang="en-US" sz="1400" dirty="0"/>
            </a:p>
          </p:txBody>
        </p:sp>
      </p:grpSp>
      <p:sp>
        <p:nvSpPr>
          <p:cNvPr id="33" name="正方形/長方形 32">
            <a:extLst>
              <a:ext uri="{FF2B5EF4-FFF2-40B4-BE49-F238E27FC236}">
                <a16:creationId xmlns:a16="http://schemas.microsoft.com/office/drawing/2014/main" id="{05B9CF29-3E06-48DA-A4EF-E2FEB6AE4A3E}"/>
              </a:ext>
            </a:extLst>
          </p:cNvPr>
          <p:cNvSpPr/>
          <p:nvPr/>
        </p:nvSpPr>
        <p:spPr>
          <a:xfrm>
            <a:off x="3467231" y="4084192"/>
            <a:ext cx="643125"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係数</a:t>
            </a:r>
            <a:r>
              <a:rPr lang="en-US" altLang="ja-JP" sz="1400" baseline="30000" dirty="0">
                <a:solidFill>
                  <a:srgbClr val="000000"/>
                </a:solidFill>
                <a:latin typeface="MS Gothic" panose="020B0609070205080204" pitchFamily="49" charset="-128"/>
                <a:ea typeface="MS Gothic" panose="020B0609070205080204" pitchFamily="49" charset="-128"/>
              </a:rPr>
              <a:t>a</a:t>
            </a:r>
            <a:r>
              <a:rPr lang="en-US" altLang="ja-JP" sz="1400" dirty="0"/>
              <a:t> </a:t>
            </a:r>
            <a:endParaRPr lang="ja-JP" altLang="en-US" sz="1400" dirty="0"/>
          </a:p>
        </p:txBody>
      </p:sp>
      <p:grpSp>
        <p:nvGrpSpPr>
          <p:cNvPr id="38" name="グループ化 37">
            <a:extLst>
              <a:ext uri="{FF2B5EF4-FFF2-40B4-BE49-F238E27FC236}">
                <a16:creationId xmlns:a16="http://schemas.microsoft.com/office/drawing/2014/main" id="{89842313-49B9-4D51-BED0-7F2268326DC5}"/>
              </a:ext>
            </a:extLst>
          </p:cNvPr>
          <p:cNvGrpSpPr/>
          <p:nvPr/>
        </p:nvGrpSpPr>
        <p:grpSpPr>
          <a:xfrm>
            <a:off x="3060287" y="4956944"/>
            <a:ext cx="3715733" cy="1066007"/>
            <a:chOff x="3060287" y="4956944"/>
            <a:chExt cx="3715733" cy="1066007"/>
          </a:xfrm>
        </p:grpSpPr>
        <p:sp>
          <p:nvSpPr>
            <p:cNvPr id="35" name="四角形: 角を丸くする 34">
              <a:extLst>
                <a:ext uri="{FF2B5EF4-FFF2-40B4-BE49-F238E27FC236}">
                  <a16:creationId xmlns:a16="http://schemas.microsoft.com/office/drawing/2014/main" id="{161F9D08-BED7-4F77-B682-DEB9CEBBC437}"/>
                </a:ext>
              </a:extLst>
            </p:cNvPr>
            <p:cNvSpPr/>
            <p:nvPr/>
          </p:nvSpPr>
          <p:spPr>
            <a:xfrm>
              <a:off x="6260916" y="4956944"/>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6" name="四角形: 角を丸くする 35">
              <a:extLst>
                <a:ext uri="{FF2B5EF4-FFF2-40B4-BE49-F238E27FC236}">
                  <a16:creationId xmlns:a16="http://schemas.microsoft.com/office/drawing/2014/main" id="{02391CE8-56DE-4303-AF5B-DEBC6ED0D527}"/>
                </a:ext>
              </a:extLst>
            </p:cNvPr>
            <p:cNvSpPr/>
            <p:nvPr/>
          </p:nvSpPr>
          <p:spPr>
            <a:xfrm>
              <a:off x="6295960" y="5783135"/>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四角形: 角を丸くする 36">
              <a:extLst>
                <a:ext uri="{FF2B5EF4-FFF2-40B4-BE49-F238E27FC236}">
                  <a16:creationId xmlns:a16="http://schemas.microsoft.com/office/drawing/2014/main" id="{B24EAD1B-E54E-4519-B63A-C123E2D9C052}"/>
                </a:ext>
              </a:extLst>
            </p:cNvPr>
            <p:cNvSpPr/>
            <p:nvPr/>
          </p:nvSpPr>
          <p:spPr>
            <a:xfrm>
              <a:off x="3060287" y="5765521"/>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9" name="テキスト ボックス 38">
            <a:extLst>
              <a:ext uri="{FF2B5EF4-FFF2-40B4-BE49-F238E27FC236}">
                <a16:creationId xmlns:a16="http://schemas.microsoft.com/office/drawing/2014/main" id="{08CAE20B-1213-4277-94A9-C5A4116D55EA}"/>
              </a:ext>
            </a:extLst>
          </p:cNvPr>
          <p:cNvSpPr txBox="1"/>
          <p:nvPr/>
        </p:nvSpPr>
        <p:spPr>
          <a:xfrm>
            <a:off x="7231787" y="3747308"/>
            <a:ext cx="3220753" cy="646331"/>
          </a:xfrm>
          <a:prstGeom prst="rect">
            <a:avLst/>
          </a:prstGeom>
          <a:noFill/>
        </p:spPr>
        <p:txBody>
          <a:bodyPr wrap="none" rtlCol="0">
            <a:spAutoFit/>
          </a:bodyPr>
          <a:lstStyle/>
          <a:p>
            <a:r>
              <a:rPr kumimoji="1" lang="ja-JP" altLang="en-US" dirty="0">
                <a:solidFill>
                  <a:schemeClr val="bg2">
                    <a:lumMod val="25000"/>
                  </a:schemeClr>
                </a:solidFill>
              </a:rPr>
              <a:t>評価の有意確率</a:t>
            </a:r>
            <a:r>
              <a:rPr kumimoji="1" lang="en-US" altLang="ja-JP" dirty="0">
                <a:solidFill>
                  <a:schemeClr val="bg2">
                    <a:lumMod val="25000"/>
                  </a:schemeClr>
                </a:solidFill>
              </a:rPr>
              <a:t>0.000&lt;</a:t>
            </a:r>
            <a:r>
              <a:rPr lang="en-US" altLang="ja-JP" dirty="0">
                <a:solidFill>
                  <a:schemeClr val="bg2">
                    <a:lumMod val="25000"/>
                  </a:schemeClr>
                </a:solidFill>
              </a:rPr>
              <a:t>0.01</a:t>
            </a:r>
            <a:r>
              <a:rPr kumimoji="1" lang="ja-JP" altLang="en-US" dirty="0">
                <a:solidFill>
                  <a:schemeClr val="bg2">
                    <a:lumMod val="25000"/>
                  </a:schemeClr>
                </a:solidFill>
              </a:rPr>
              <a:t>より</a:t>
            </a:r>
            <a:endParaRPr kumimoji="1" lang="en-US" altLang="ja-JP" dirty="0">
              <a:solidFill>
                <a:schemeClr val="bg2">
                  <a:lumMod val="25000"/>
                </a:schemeClr>
              </a:solidFill>
            </a:endParaRPr>
          </a:p>
          <a:p>
            <a:r>
              <a:rPr lang="en-US" altLang="ja-JP" dirty="0">
                <a:solidFill>
                  <a:schemeClr val="bg2">
                    <a:lumMod val="25000"/>
                  </a:schemeClr>
                </a:solidFill>
              </a:rPr>
              <a:t>1</a:t>
            </a:r>
            <a:r>
              <a:rPr kumimoji="1" lang="en-US" altLang="ja-JP" dirty="0">
                <a:solidFill>
                  <a:schemeClr val="bg2">
                    <a:lumMod val="25000"/>
                  </a:schemeClr>
                </a:solidFill>
              </a:rPr>
              <a:t>%</a:t>
            </a:r>
            <a:r>
              <a:rPr kumimoji="1" lang="ja-JP" altLang="en-US" dirty="0">
                <a:solidFill>
                  <a:schemeClr val="bg2">
                    <a:lumMod val="25000"/>
                  </a:schemeClr>
                </a:solidFill>
              </a:rPr>
              <a:t>水準で統計的に有意</a:t>
            </a:r>
            <a:endParaRPr kumimoji="1" lang="en-US" altLang="ja-JP" dirty="0">
              <a:solidFill>
                <a:schemeClr val="bg2">
                  <a:lumMod val="25000"/>
                </a:schemeClr>
              </a:solidFill>
            </a:endParaRPr>
          </a:p>
        </p:txBody>
      </p:sp>
      <p:sp>
        <p:nvSpPr>
          <p:cNvPr id="40" name="テキスト ボックス 39">
            <a:extLst>
              <a:ext uri="{FF2B5EF4-FFF2-40B4-BE49-F238E27FC236}">
                <a16:creationId xmlns:a16="http://schemas.microsoft.com/office/drawing/2014/main" id="{FBAB7D38-3364-4598-8439-A85E3AA443C5}"/>
              </a:ext>
            </a:extLst>
          </p:cNvPr>
          <p:cNvSpPr txBox="1"/>
          <p:nvPr/>
        </p:nvSpPr>
        <p:spPr>
          <a:xfrm>
            <a:off x="7232729" y="4422312"/>
            <a:ext cx="3924472" cy="646331"/>
          </a:xfrm>
          <a:prstGeom prst="rect">
            <a:avLst/>
          </a:prstGeom>
          <a:noFill/>
        </p:spPr>
        <p:txBody>
          <a:bodyPr wrap="none" rtlCol="0">
            <a:spAutoFit/>
          </a:bodyPr>
          <a:lstStyle/>
          <a:p>
            <a:r>
              <a:rPr kumimoji="1" lang="ja-JP" altLang="en-US" dirty="0">
                <a:solidFill>
                  <a:schemeClr val="bg2">
                    <a:lumMod val="25000"/>
                  </a:schemeClr>
                </a:solidFill>
              </a:rPr>
              <a:t>ダミー</a:t>
            </a:r>
            <a:r>
              <a:rPr lang="en-US" altLang="ja-JP" dirty="0">
                <a:solidFill>
                  <a:schemeClr val="bg2">
                    <a:lumMod val="25000"/>
                  </a:schemeClr>
                </a:solidFill>
              </a:rPr>
              <a:t>*</a:t>
            </a:r>
            <a:r>
              <a:rPr lang="ja-JP" altLang="en-US" dirty="0">
                <a:solidFill>
                  <a:schemeClr val="bg2">
                    <a:lumMod val="25000"/>
                  </a:schemeClr>
                </a:solidFill>
              </a:rPr>
              <a:t>評価の有意確率</a:t>
            </a:r>
            <a:r>
              <a:rPr lang="en-US" altLang="ja-JP" dirty="0">
                <a:solidFill>
                  <a:schemeClr val="bg2">
                    <a:lumMod val="25000"/>
                  </a:schemeClr>
                </a:solidFill>
              </a:rPr>
              <a:t>0.039&lt;0.05</a:t>
            </a:r>
            <a:r>
              <a:rPr lang="ja-JP" altLang="en-US" dirty="0">
                <a:solidFill>
                  <a:schemeClr val="bg2">
                    <a:lumMod val="25000"/>
                  </a:schemeClr>
                </a:solidFill>
              </a:rPr>
              <a:t>より</a:t>
            </a:r>
            <a:endParaRPr lang="en-US" altLang="ja-JP" dirty="0">
              <a:solidFill>
                <a:schemeClr val="bg2">
                  <a:lumMod val="25000"/>
                </a:schemeClr>
              </a:solidFill>
            </a:endParaRPr>
          </a:p>
          <a:p>
            <a:r>
              <a:rPr kumimoji="1" lang="en-US" altLang="ja-JP" dirty="0">
                <a:solidFill>
                  <a:schemeClr val="bg2">
                    <a:lumMod val="25000"/>
                  </a:schemeClr>
                </a:solidFill>
              </a:rPr>
              <a:t>5%</a:t>
            </a:r>
            <a:r>
              <a:rPr kumimoji="1" lang="ja-JP" altLang="en-US" dirty="0">
                <a:solidFill>
                  <a:schemeClr val="bg2">
                    <a:lumMod val="25000"/>
                  </a:schemeClr>
                </a:solidFill>
              </a:rPr>
              <a:t>水準で統計的に有意</a:t>
            </a:r>
            <a:endParaRPr kumimoji="1" lang="en-US" altLang="ja-JP" dirty="0">
              <a:solidFill>
                <a:schemeClr val="bg2">
                  <a:lumMod val="25000"/>
                </a:schemeClr>
              </a:solidFill>
            </a:endParaRPr>
          </a:p>
        </p:txBody>
      </p:sp>
      <p:sp>
        <p:nvSpPr>
          <p:cNvPr id="27" name="テキスト ボックス 26">
            <a:extLst>
              <a:ext uri="{FF2B5EF4-FFF2-40B4-BE49-F238E27FC236}">
                <a16:creationId xmlns:a16="http://schemas.microsoft.com/office/drawing/2014/main" id="{E22D7971-2FB6-4CF8-B936-2DB2657D37A1}"/>
              </a:ext>
            </a:extLst>
          </p:cNvPr>
          <p:cNvSpPr txBox="1"/>
          <p:nvPr/>
        </p:nvSpPr>
        <p:spPr>
          <a:xfrm>
            <a:off x="6719272" y="4916078"/>
            <a:ext cx="415498" cy="369332"/>
          </a:xfrm>
          <a:prstGeom prst="rect">
            <a:avLst/>
          </a:prstGeom>
          <a:noFill/>
        </p:spPr>
        <p:txBody>
          <a:bodyPr wrap="none" rtlCol="0">
            <a:spAutoFit/>
          </a:bodyPr>
          <a:lstStyle/>
          <a:p>
            <a:r>
              <a:rPr kumimoji="1" lang="ja-JP" altLang="en-US" b="1" dirty="0"/>
              <a:t>①</a:t>
            </a:r>
          </a:p>
        </p:txBody>
      </p:sp>
      <p:sp>
        <p:nvSpPr>
          <p:cNvPr id="28" name="テキスト ボックス 27">
            <a:extLst>
              <a:ext uri="{FF2B5EF4-FFF2-40B4-BE49-F238E27FC236}">
                <a16:creationId xmlns:a16="http://schemas.microsoft.com/office/drawing/2014/main" id="{F7B48185-24CE-43DB-ACEB-03DD7452584E}"/>
              </a:ext>
            </a:extLst>
          </p:cNvPr>
          <p:cNvSpPr txBox="1"/>
          <p:nvPr/>
        </p:nvSpPr>
        <p:spPr>
          <a:xfrm>
            <a:off x="6708908" y="5761283"/>
            <a:ext cx="417102" cy="369332"/>
          </a:xfrm>
          <a:prstGeom prst="rect">
            <a:avLst/>
          </a:prstGeom>
          <a:noFill/>
        </p:spPr>
        <p:txBody>
          <a:bodyPr wrap="none" rtlCol="0">
            <a:spAutoFit/>
          </a:bodyPr>
          <a:lstStyle/>
          <a:p>
            <a:r>
              <a:rPr kumimoji="1" lang="ja-JP" altLang="en-US" b="1" dirty="0"/>
              <a:t>②</a:t>
            </a:r>
          </a:p>
        </p:txBody>
      </p:sp>
      <p:sp>
        <p:nvSpPr>
          <p:cNvPr id="29" name="テキスト ボックス 28">
            <a:extLst>
              <a:ext uri="{FF2B5EF4-FFF2-40B4-BE49-F238E27FC236}">
                <a16:creationId xmlns:a16="http://schemas.microsoft.com/office/drawing/2014/main" id="{6D8EC725-5CC0-47E4-B54D-6964C687B6A8}"/>
              </a:ext>
            </a:extLst>
          </p:cNvPr>
          <p:cNvSpPr txBox="1"/>
          <p:nvPr/>
        </p:nvSpPr>
        <p:spPr>
          <a:xfrm>
            <a:off x="2944178" y="6005337"/>
            <a:ext cx="417102" cy="369332"/>
          </a:xfrm>
          <a:prstGeom prst="rect">
            <a:avLst/>
          </a:prstGeom>
          <a:noFill/>
        </p:spPr>
        <p:txBody>
          <a:bodyPr wrap="none" rtlCol="0">
            <a:spAutoFit/>
          </a:bodyPr>
          <a:lstStyle/>
          <a:p>
            <a:r>
              <a:rPr kumimoji="1" lang="ja-JP" altLang="en-US" b="1" dirty="0"/>
              <a:t>③</a:t>
            </a:r>
          </a:p>
        </p:txBody>
      </p:sp>
      <p:sp>
        <p:nvSpPr>
          <p:cNvPr id="4" name="テキスト ボックス 3">
            <a:extLst>
              <a:ext uri="{FF2B5EF4-FFF2-40B4-BE49-F238E27FC236}">
                <a16:creationId xmlns:a16="http://schemas.microsoft.com/office/drawing/2014/main" id="{9E563AC5-8650-4756-9B11-6F8245A73FC4}"/>
              </a:ext>
            </a:extLst>
          </p:cNvPr>
          <p:cNvSpPr txBox="1"/>
          <p:nvPr/>
        </p:nvSpPr>
        <p:spPr>
          <a:xfrm>
            <a:off x="7231787" y="5088018"/>
            <a:ext cx="3813865" cy="646331"/>
          </a:xfrm>
          <a:prstGeom prst="rect">
            <a:avLst/>
          </a:prstGeom>
          <a:noFill/>
        </p:spPr>
        <p:txBody>
          <a:bodyPr wrap="none" rtlCol="0">
            <a:spAutoFit/>
          </a:bodyPr>
          <a:lstStyle/>
          <a:p>
            <a:r>
              <a:rPr kumimoji="1" lang="ja-JP" altLang="en-US" dirty="0">
                <a:solidFill>
                  <a:schemeClr val="bg2">
                    <a:lumMod val="25000"/>
                  </a:schemeClr>
                </a:solidFill>
              </a:rPr>
              <a:t>しかし、ダミー</a:t>
            </a:r>
            <a:r>
              <a:rPr kumimoji="1" lang="en-US" altLang="ja-JP" dirty="0">
                <a:solidFill>
                  <a:schemeClr val="bg2">
                    <a:lumMod val="25000"/>
                  </a:schemeClr>
                </a:solidFill>
              </a:rPr>
              <a:t>*</a:t>
            </a:r>
            <a:r>
              <a:rPr kumimoji="1" lang="ja-JP" altLang="en-US" dirty="0">
                <a:solidFill>
                  <a:schemeClr val="bg2">
                    <a:lumMod val="25000"/>
                  </a:schemeClr>
                </a:solidFill>
              </a:rPr>
              <a:t>評価がマイナスのため</a:t>
            </a:r>
            <a:endParaRPr kumimoji="1" lang="en-US" altLang="ja-JP" dirty="0">
              <a:solidFill>
                <a:schemeClr val="bg2">
                  <a:lumMod val="25000"/>
                </a:schemeClr>
              </a:solidFill>
            </a:endParaRPr>
          </a:p>
          <a:p>
            <a:r>
              <a:rPr kumimoji="1" lang="ja-JP" altLang="en-US" dirty="0">
                <a:solidFill>
                  <a:schemeClr val="bg2">
                    <a:lumMod val="25000"/>
                  </a:schemeClr>
                </a:solidFill>
              </a:rPr>
              <a:t>低価格の方が影響が大きい</a:t>
            </a:r>
          </a:p>
        </p:txBody>
      </p:sp>
      <p:sp>
        <p:nvSpPr>
          <p:cNvPr id="30" name="テキスト ボックス 29">
            <a:extLst>
              <a:ext uri="{FF2B5EF4-FFF2-40B4-BE49-F238E27FC236}">
                <a16:creationId xmlns:a16="http://schemas.microsoft.com/office/drawing/2014/main" id="{18F90EAA-46DB-40FB-B294-DC7E28989934}"/>
              </a:ext>
            </a:extLst>
          </p:cNvPr>
          <p:cNvSpPr txBox="1"/>
          <p:nvPr/>
        </p:nvSpPr>
        <p:spPr>
          <a:xfrm>
            <a:off x="7522872" y="5843011"/>
            <a:ext cx="3344185" cy="400110"/>
          </a:xfrm>
          <a:prstGeom prst="rect">
            <a:avLst/>
          </a:prstGeom>
          <a:noFill/>
        </p:spPr>
        <p:txBody>
          <a:bodyPr wrap="none" rtlCol="0">
            <a:spAutoFit/>
          </a:bodyPr>
          <a:lstStyle/>
          <a:p>
            <a:r>
              <a:rPr kumimoji="1" lang="ja-JP" altLang="en-US" sz="2000" u="sng" dirty="0">
                <a:solidFill>
                  <a:schemeClr val="bg2">
                    <a:lumMod val="25000"/>
                  </a:schemeClr>
                </a:solidFill>
              </a:rPr>
              <a:t>よって仮説１</a:t>
            </a:r>
            <a:r>
              <a:rPr lang="en-US" altLang="ja-JP" sz="2000" u="sng" dirty="0">
                <a:solidFill>
                  <a:schemeClr val="bg2">
                    <a:lumMod val="25000"/>
                  </a:schemeClr>
                </a:solidFill>
              </a:rPr>
              <a:t>c</a:t>
            </a:r>
            <a:r>
              <a:rPr kumimoji="1" lang="ja-JP" altLang="en-US" sz="2000" u="sng" dirty="0">
                <a:solidFill>
                  <a:schemeClr val="bg2">
                    <a:lumMod val="25000"/>
                  </a:schemeClr>
                </a:solidFill>
              </a:rPr>
              <a:t>は支持できない</a:t>
            </a:r>
          </a:p>
        </p:txBody>
      </p:sp>
      <p:sp>
        <p:nvSpPr>
          <p:cNvPr id="31" name="正方形/長方形 30">
            <a:extLst>
              <a:ext uri="{FF2B5EF4-FFF2-40B4-BE49-F238E27FC236}">
                <a16:creationId xmlns:a16="http://schemas.microsoft.com/office/drawing/2014/main" id="{BDC02908-3DC7-429B-9124-6B89B51F412A}"/>
              </a:ext>
            </a:extLst>
          </p:cNvPr>
          <p:cNvSpPr/>
          <p:nvPr/>
        </p:nvSpPr>
        <p:spPr>
          <a:xfrm>
            <a:off x="838200" y="3076787"/>
            <a:ext cx="4929054" cy="230832"/>
          </a:xfrm>
          <a:prstGeom prst="rect">
            <a:avLst/>
          </a:prstGeom>
        </p:spPr>
        <p:txBody>
          <a:bodyPr wrap="square">
            <a:spAutoFit/>
          </a:bodyPr>
          <a:lstStyle/>
          <a:p>
            <a:r>
              <a:rPr lang="en-US" altLang="ja-JP" sz="900" dirty="0">
                <a:solidFill>
                  <a:srgbClr val="000000"/>
                </a:solidFill>
                <a:latin typeface="+mn-ea"/>
              </a:rPr>
              <a:t>a. </a:t>
            </a:r>
            <a:r>
              <a:rPr lang="ja-JP" altLang="en-US" sz="900" dirty="0">
                <a:solidFill>
                  <a:srgbClr val="000000"/>
                </a:solidFill>
                <a:latin typeface="+mn-ea"/>
              </a:rPr>
              <a:t>予測値</a:t>
            </a:r>
            <a:r>
              <a:rPr lang="en-US" altLang="ja-JP" sz="900" dirty="0">
                <a:solidFill>
                  <a:srgbClr val="000000"/>
                </a:solidFill>
                <a:latin typeface="+mn-ea"/>
              </a:rPr>
              <a:t>: (</a:t>
            </a:r>
            <a:r>
              <a:rPr lang="ja-JP" altLang="en-US" sz="900" dirty="0">
                <a:solidFill>
                  <a:srgbClr val="000000"/>
                </a:solidFill>
                <a:latin typeface="+mn-ea"/>
              </a:rPr>
              <a:t>定数</a:t>
            </a:r>
            <a:r>
              <a:rPr lang="en-US" altLang="ja-JP" sz="900" dirty="0">
                <a:solidFill>
                  <a:srgbClr val="000000"/>
                </a:solidFill>
                <a:latin typeface="+mn-ea"/>
              </a:rPr>
              <a:t>)</a:t>
            </a:r>
            <a:r>
              <a:rPr lang="ja-JP" altLang="en-US" sz="900" dirty="0">
                <a:solidFill>
                  <a:srgbClr val="000000"/>
                </a:solidFill>
                <a:latin typeface="+mn-ea"/>
              </a:rPr>
              <a:t>、ダミー*評価</a:t>
            </a:r>
            <a:r>
              <a:rPr lang="en-US" altLang="ja-JP" sz="900" dirty="0">
                <a:solidFill>
                  <a:srgbClr val="000000"/>
                </a:solidFill>
                <a:latin typeface="+mn-ea"/>
              </a:rPr>
              <a:t>, </a:t>
            </a:r>
            <a:r>
              <a:rPr lang="ja-JP" altLang="en-US" sz="900" dirty="0">
                <a:solidFill>
                  <a:srgbClr val="000000"/>
                </a:solidFill>
                <a:latin typeface="+mn-ea"/>
              </a:rPr>
              <a:t>件数</a:t>
            </a:r>
            <a:r>
              <a:rPr lang="en-US" altLang="ja-JP" sz="900" dirty="0">
                <a:solidFill>
                  <a:srgbClr val="000000"/>
                </a:solidFill>
                <a:latin typeface="+mn-ea"/>
              </a:rPr>
              <a:t>(</a:t>
            </a:r>
            <a:r>
              <a:rPr lang="ja-JP" altLang="en-US" sz="900" dirty="0">
                <a:solidFill>
                  <a:srgbClr val="000000"/>
                </a:solidFill>
                <a:latin typeface="+mn-ea"/>
              </a:rPr>
              <a:t>対数</a:t>
            </a:r>
            <a:r>
              <a:rPr lang="en-US" altLang="ja-JP" sz="900" dirty="0">
                <a:solidFill>
                  <a:srgbClr val="000000"/>
                </a:solidFill>
                <a:latin typeface="+mn-ea"/>
              </a:rPr>
              <a:t>), </a:t>
            </a:r>
            <a:r>
              <a:rPr lang="ja-JP" altLang="en-US" sz="900" dirty="0">
                <a:solidFill>
                  <a:srgbClr val="000000"/>
                </a:solidFill>
                <a:latin typeface="+mn-ea"/>
              </a:rPr>
              <a:t>標準偏差</a:t>
            </a:r>
            <a:r>
              <a:rPr lang="en-US" altLang="ja-JP" sz="900" dirty="0">
                <a:solidFill>
                  <a:srgbClr val="000000"/>
                </a:solidFill>
                <a:latin typeface="+mn-ea"/>
              </a:rPr>
              <a:t>(</a:t>
            </a:r>
            <a:r>
              <a:rPr lang="ja-JP" altLang="en-US" sz="900" dirty="0">
                <a:solidFill>
                  <a:srgbClr val="000000"/>
                </a:solidFill>
                <a:latin typeface="+mn-ea"/>
              </a:rPr>
              <a:t>対数</a:t>
            </a:r>
            <a:r>
              <a:rPr lang="en-US" altLang="ja-JP" sz="900" dirty="0">
                <a:solidFill>
                  <a:srgbClr val="000000"/>
                </a:solidFill>
                <a:latin typeface="+mn-ea"/>
              </a:rPr>
              <a:t>), </a:t>
            </a:r>
            <a:r>
              <a:rPr lang="ja-JP" altLang="en-US" sz="900" dirty="0">
                <a:solidFill>
                  <a:srgbClr val="000000"/>
                </a:solidFill>
                <a:latin typeface="+mn-ea"/>
              </a:rPr>
              <a:t>評価</a:t>
            </a:r>
            <a:r>
              <a:rPr lang="en-US" altLang="ja-JP" sz="900" dirty="0">
                <a:solidFill>
                  <a:srgbClr val="000000"/>
                </a:solidFill>
                <a:latin typeface="+mn-ea"/>
              </a:rPr>
              <a:t>, </a:t>
            </a:r>
            <a:r>
              <a:rPr lang="ja-JP" altLang="en-US" sz="900" dirty="0">
                <a:solidFill>
                  <a:srgbClr val="000000"/>
                </a:solidFill>
                <a:latin typeface="+mn-ea"/>
              </a:rPr>
              <a:t>価格</a:t>
            </a:r>
            <a:r>
              <a:rPr lang="en-US" altLang="ja-JP" sz="900" dirty="0">
                <a:solidFill>
                  <a:srgbClr val="000000"/>
                </a:solidFill>
                <a:latin typeface="+mn-ea"/>
              </a:rPr>
              <a:t>(</a:t>
            </a:r>
            <a:r>
              <a:rPr lang="ja-JP" altLang="en-US" sz="900" dirty="0">
                <a:solidFill>
                  <a:srgbClr val="000000"/>
                </a:solidFill>
                <a:latin typeface="+mn-ea"/>
              </a:rPr>
              <a:t>対数</a:t>
            </a:r>
            <a:r>
              <a:rPr lang="en-US" altLang="ja-JP" sz="900" dirty="0">
                <a:solidFill>
                  <a:srgbClr val="000000"/>
                </a:solidFill>
                <a:latin typeface="+mn-ea"/>
              </a:rPr>
              <a:t>)</a:t>
            </a:r>
            <a:r>
              <a:rPr lang="ja-JP" altLang="en-US" sz="900" dirty="0">
                <a:solidFill>
                  <a:srgbClr val="000000"/>
                </a:solidFill>
                <a:latin typeface="+mn-ea"/>
              </a:rPr>
              <a:t>。</a:t>
            </a:r>
            <a:r>
              <a:rPr lang="ja-JP" altLang="en-US" sz="900" dirty="0">
                <a:latin typeface="+mn-ea"/>
              </a:rPr>
              <a:t> </a:t>
            </a:r>
          </a:p>
        </p:txBody>
      </p:sp>
      <p:sp>
        <p:nvSpPr>
          <p:cNvPr id="32" name="正方形/長方形 31">
            <a:extLst>
              <a:ext uri="{FF2B5EF4-FFF2-40B4-BE49-F238E27FC236}">
                <a16:creationId xmlns:a16="http://schemas.microsoft.com/office/drawing/2014/main" id="{E81D0C24-6AD0-47AC-ADE1-FC82FF306D80}"/>
              </a:ext>
            </a:extLst>
          </p:cNvPr>
          <p:cNvSpPr/>
          <p:nvPr/>
        </p:nvSpPr>
        <p:spPr>
          <a:xfrm>
            <a:off x="6335116" y="3195748"/>
            <a:ext cx="1478290" cy="230832"/>
          </a:xfrm>
          <a:prstGeom prst="rect">
            <a:avLst/>
          </a:prstGeom>
        </p:spPr>
        <p:txBody>
          <a:bodyPr wrap="none">
            <a:spAutoFit/>
          </a:bodyPr>
          <a:lstStyle/>
          <a:p>
            <a:r>
              <a:rPr lang="en-US" altLang="zh-CN" sz="900" dirty="0">
                <a:solidFill>
                  <a:srgbClr val="000000"/>
                </a:solidFill>
                <a:latin typeface="ＭＳ Ｐゴシック" panose="020B0600070205080204" pitchFamily="50" charset="-128"/>
                <a:ea typeface="ＭＳ Ｐゴシック" panose="020B0600070205080204" pitchFamily="50" charset="-128"/>
              </a:rPr>
              <a:t>a. </a:t>
            </a:r>
            <a:r>
              <a:rPr lang="zh-CN" altLang="en-US" sz="900" dirty="0">
                <a:solidFill>
                  <a:srgbClr val="000000"/>
                </a:solidFill>
                <a:latin typeface="ＭＳ Ｐゴシック" panose="020B0600070205080204" pitchFamily="50" charset="-128"/>
                <a:ea typeface="ＭＳ Ｐゴシック" panose="020B0600070205080204" pitchFamily="50" charset="-128"/>
              </a:rPr>
              <a:t>従属変数 関心度</a:t>
            </a:r>
            <a:r>
              <a:rPr lang="en-US" altLang="zh-CN" sz="900" dirty="0">
                <a:solidFill>
                  <a:srgbClr val="000000"/>
                </a:solidFill>
                <a:latin typeface="ＭＳ Ｐゴシック" panose="020B0600070205080204" pitchFamily="50" charset="-128"/>
                <a:ea typeface="ＭＳ Ｐゴシック" panose="020B0600070205080204" pitchFamily="50" charset="-128"/>
              </a:rPr>
              <a:t>(</a:t>
            </a:r>
            <a:r>
              <a:rPr lang="zh-CN" altLang="en-US" sz="900" dirty="0">
                <a:solidFill>
                  <a:srgbClr val="000000"/>
                </a:solidFill>
                <a:latin typeface="ＭＳ Ｐゴシック" panose="020B0600070205080204" pitchFamily="50" charset="-128"/>
                <a:ea typeface="ＭＳ Ｐゴシック" panose="020B0600070205080204" pitchFamily="50" charset="-128"/>
              </a:rPr>
              <a:t>対数</a:t>
            </a:r>
            <a:r>
              <a:rPr lang="en-US" altLang="zh-CN" sz="900" dirty="0">
                <a:solidFill>
                  <a:srgbClr val="000000"/>
                </a:solidFill>
                <a:latin typeface="ＭＳ Ｐゴシック" panose="020B0600070205080204" pitchFamily="50" charset="-128"/>
                <a:ea typeface="ＭＳ Ｐゴシック" panose="020B0600070205080204" pitchFamily="50" charset="-128"/>
              </a:rPr>
              <a:t>)</a:t>
            </a:r>
            <a:r>
              <a:rPr lang="zh-CN" altLang="en-US" sz="900" dirty="0">
                <a:latin typeface="ＭＳ Ｐゴシック" panose="020B0600070205080204" pitchFamily="50" charset="-128"/>
                <a:ea typeface="ＭＳ Ｐゴシック" panose="020B0600070205080204" pitchFamily="50" charset="-128"/>
              </a:rPr>
              <a:t> </a:t>
            </a:r>
            <a:endParaRPr lang="ja-JP" altLang="en-US" sz="900" dirty="0">
              <a:latin typeface="ＭＳ Ｐゴシック" panose="020B0600070205080204" pitchFamily="50" charset="-128"/>
              <a:ea typeface="ＭＳ Ｐゴシック" panose="020B0600070205080204" pitchFamily="50" charset="-128"/>
            </a:endParaRPr>
          </a:p>
        </p:txBody>
      </p:sp>
      <p:sp>
        <p:nvSpPr>
          <p:cNvPr id="41" name="正方形/長方形 40">
            <a:extLst>
              <a:ext uri="{FF2B5EF4-FFF2-40B4-BE49-F238E27FC236}">
                <a16:creationId xmlns:a16="http://schemas.microsoft.com/office/drawing/2014/main" id="{1FF27DA5-1195-4575-AE04-0C35C00FDFAF}"/>
              </a:ext>
            </a:extLst>
          </p:cNvPr>
          <p:cNvSpPr/>
          <p:nvPr/>
        </p:nvSpPr>
        <p:spPr>
          <a:xfrm>
            <a:off x="6295960" y="3416600"/>
            <a:ext cx="3930080" cy="230832"/>
          </a:xfrm>
          <a:prstGeom prst="rect">
            <a:avLst/>
          </a:prstGeom>
        </p:spPr>
        <p:txBody>
          <a:bodyPr wrap="square">
            <a:spAutoFit/>
          </a:bodyPr>
          <a:lstStyle/>
          <a:p>
            <a:r>
              <a:rPr lang="en-US" altLang="ja-JP" sz="900" dirty="0"/>
              <a:t>b. </a:t>
            </a:r>
            <a:r>
              <a:rPr lang="ja-JP" altLang="en-US" sz="900" dirty="0"/>
              <a:t>予測値</a:t>
            </a:r>
            <a:r>
              <a:rPr lang="en-US" altLang="ja-JP" sz="900" dirty="0"/>
              <a:t>: (</a:t>
            </a:r>
            <a:r>
              <a:rPr lang="ja-JP" altLang="en-US" sz="900" dirty="0"/>
              <a:t>定数</a:t>
            </a:r>
            <a:r>
              <a:rPr lang="en-US" altLang="ja-JP" sz="900" dirty="0"/>
              <a:t>)</a:t>
            </a:r>
            <a:r>
              <a:rPr lang="ja-JP" altLang="en-US" sz="900" dirty="0"/>
              <a:t>、ダミー*評価</a:t>
            </a:r>
            <a:r>
              <a:rPr lang="en-US" altLang="ja-JP" sz="900" dirty="0"/>
              <a:t>, </a:t>
            </a:r>
            <a:r>
              <a:rPr lang="ja-JP" altLang="en-US" sz="900" dirty="0"/>
              <a:t>件数</a:t>
            </a:r>
            <a:r>
              <a:rPr lang="en-US" altLang="ja-JP" sz="900" dirty="0"/>
              <a:t>(</a:t>
            </a:r>
            <a:r>
              <a:rPr lang="ja-JP" altLang="en-US" sz="900" dirty="0"/>
              <a:t>対数</a:t>
            </a:r>
            <a:r>
              <a:rPr lang="en-US" altLang="ja-JP" sz="900" dirty="0"/>
              <a:t>), </a:t>
            </a:r>
            <a:r>
              <a:rPr lang="ja-JP" altLang="en-US" sz="900" dirty="0"/>
              <a:t>標準偏差</a:t>
            </a:r>
            <a:r>
              <a:rPr lang="en-US" altLang="ja-JP" sz="900" dirty="0"/>
              <a:t>(</a:t>
            </a:r>
            <a:r>
              <a:rPr lang="ja-JP" altLang="en-US" sz="900" dirty="0"/>
              <a:t>対数</a:t>
            </a:r>
            <a:r>
              <a:rPr lang="en-US" altLang="ja-JP" sz="900" dirty="0"/>
              <a:t>), </a:t>
            </a:r>
            <a:r>
              <a:rPr lang="ja-JP" altLang="en-US" sz="900" dirty="0"/>
              <a:t>評価</a:t>
            </a:r>
            <a:r>
              <a:rPr lang="en-US" altLang="ja-JP" sz="900" dirty="0"/>
              <a:t>, </a:t>
            </a:r>
            <a:r>
              <a:rPr lang="ja-JP" altLang="en-US" sz="900" dirty="0"/>
              <a:t>価格</a:t>
            </a:r>
            <a:r>
              <a:rPr lang="en-US" altLang="ja-JP" sz="900" dirty="0"/>
              <a:t>(</a:t>
            </a:r>
            <a:r>
              <a:rPr lang="ja-JP" altLang="en-US" sz="900" dirty="0"/>
              <a:t>対数</a:t>
            </a:r>
            <a:r>
              <a:rPr lang="en-US" altLang="ja-JP" sz="900" dirty="0"/>
              <a:t>)</a:t>
            </a:r>
            <a:r>
              <a:rPr lang="ja-JP" altLang="en-US" sz="900" dirty="0"/>
              <a:t>。 </a:t>
            </a:r>
          </a:p>
        </p:txBody>
      </p:sp>
      <p:sp>
        <p:nvSpPr>
          <p:cNvPr id="42" name="正方形/長方形 41">
            <a:extLst>
              <a:ext uri="{FF2B5EF4-FFF2-40B4-BE49-F238E27FC236}">
                <a16:creationId xmlns:a16="http://schemas.microsoft.com/office/drawing/2014/main" id="{844B065E-233C-48CF-921E-B9EBD25395EB}"/>
              </a:ext>
            </a:extLst>
          </p:cNvPr>
          <p:cNvSpPr/>
          <p:nvPr/>
        </p:nvSpPr>
        <p:spPr>
          <a:xfrm>
            <a:off x="839788" y="6007404"/>
            <a:ext cx="1478290" cy="230832"/>
          </a:xfrm>
          <a:prstGeom prst="rect">
            <a:avLst/>
          </a:prstGeom>
        </p:spPr>
        <p:txBody>
          <a:bodyPr wrap="none">
            <a:spAutoFit/>
          </a:bodyPr>
          <a:lstStyle/>
          <a:p>
            <a:r>
              <a:rPr lang="en-US" altLang="zh-CN" sz="900" dirty="0">
                <a:latin typeface="ＭＳ Ｐゴシック" panose="020B0600070205080204" pitchFamily="50" charset="-128"/>
                <a:ea typeface="ＭＳ Ｐゴシック" panose="020B0600070205080204" pitchFamily="50" charset="-128"/>
              </a:rPr>
              <a:t>a. </a:t>
            </a:r>
            <a:r>
              <a:rPr lang="zh-CN" altLang="en-US" sz="900" dirty="0">
                <a:latin typeface="ＭＳ Ｐゴシック" panose="020B0600070205080204" pitchFamily="50" charset="-128"/>
                <a:ea typeface="ＭＳ Ｐゴシック" panose="020B0600070205080204" pitchFamily="50" charset="-128"/>
              </a:rPr>
              <a:t>従属変数 関心度</a:t>
            </a:r>
            <a:r>
              <a:rPr lang="en-US" altLang="zh-CN" sz="900" dirty="0">
                <a:latin typeface="ＭＳ Ｐゴシック" panose="020B0600070205080204" pitchFamily="50" charset="-128"/>
                <a:ea typeface="ＭＳ Ｐゴシック" panose="020B0600070205080204" pitchFamily="50" charset="-128"/>
              </a:rPr>
              <a:t>(</a:t>
            </a:r>
            <a:r>
              <a:rPr lang="zh-CN" altLang="en-US" sz="900" dirty="0">
                <a:latin typeface="ＭＳ Ｐゴシック" panose="020B0600070205080204" pitchFamily="50" charset="-128"/>
                <a:ea typeface="ＭＳ Ｐゴシック" panose="020B0600070205080204" pitchFamily="50" charset="-128"/>
              </a:rPr>
              <a:t>対数</a:t>
            </a:r>
            <a:r>
              <a:rPr lang="en-US" altLang="zh-CN" sz="900" dirty="0">
                <a:latin typeface="ＭＳ Ｐゴシック" panose="020B0600070205080204" pitchFamily="50" charset="-128"/>
                <a:ea typeface="ＭＳ Ｐゴシック" panose="020B0600070205080204" pitchFamily="50" charset="-128"/>
              </a:rPr>
              <a:t>)</a:t>
            </a:r>
            <a:r>
              <a:rPr lang="zh-CN" altLang="en-US" sz="900" dirty="0">
                <a:latin typeface="ＭＳ Ｐゴシック" panose="020B0600070205080204" pitchFamily="50" charset="-128"/>
                <a:ea typeface="ＭＳ Ｐゴシック" panose="020B0600070205080204" pitchFamily="50" charset="-128"/>
              </a:rPr>
              <a:t> </a:t>
            </a:r>
            <a:endParaRPr lang="ja-JP" altLang="en-US" sz="900" dirty="0">
              <a:latin typeface="ＭＳ Ｐゴシック" panose="020B0600070205080204" pitchFamily="50" charset="-128"/>
              <a:ea typeface="ＭＳ Ｐゴシック" panose="020B0600070205080204" pitchFamily="50" charset="-128"/>
            </a:endParaRPr>
          </a:p>
        </p:txBody>
      </p:sp>
      <p:sp>
        <p:nvSpPr>
          <p:cNvPr id="43" name="テキスト ボックス 42">
            <a:extLst>
              <a:ext uri="{FF2B5EF4-FFF2-40B4-BE49-F238E27FC236}">
                <a16:creationId xmlns:a16="http://schemas.microsoft.com/office/drawing/2014/main" id="{45A7B13B-4320-4B69-A7E4-7C316D75A394}"/>
              </a:ext>
            </a:extLst>
          </p:cNvPr>
          <p:cNvSpPr txBox="1"/>
          <p:nvPr/>
        </p:nvSpPr>
        <p:spPr>
          <a:xfrm>
            <a:off x="4534382" y="3987115"/>
            <a:ext cx="2273379" cy="338554"/>
          </a:xfrm>
          <a:prstGeom prst="rect">
            <a:avLst/>
          </a:prstGeom>
          <a:noFill/>
        </p:spPr>
        <p:txBody>
          <a:bodyPr wrap="none" rtlCol="0">
            <a:spAutoFit/>
          </a:bodyPr>
          <a:lstStyle/>
          <a:p>
            <a:pPr algn="r"/>
            <a:r>
              <a:rPr kumimoji="1" lang="ja-JP" altLang="en-US" sz="1600" dirty="0">
                <a:solidFill>
                  <a:schemeClr val="bg2">
                    <a:lumMod val="25000"/>
                  </a:schemeClr>
                </a:solidFill>
              </a:rPr>
              <a:t>＊見る順番：</a:t>
            </a:r>
            <a:r>
              <a:rPr lang="ja-JP" altLang="en-US" sz="1600" dirty="0">
                <a:solidFill>
                  <a:schemeClr val="bg2">
                    <a:lumMod val="25000"/>
                  </a:schemeClr>
                </a:solidFill>
              </a:rPr>
              <a:t>①→②→③</a:t>
            </a:r>
          </a:p>
        </p:txBody>
      </p:sp>
    </p:spTree>
    <p:extLst>
      <p:ext uri="{BB962C8B-B14F-4D97-AF65-F5344CB8AC3E}">
        <p14:creationId xmlns:p14="http://schemas.microsoft.com/office/powerpoint/2010/main" val="254144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71EC0A2A-B24E-48DC-82B2-9DB88B937628}"/>
              </a:ext>
            </a:extLst>
          </p:cNvPr>
          <p:cNvPicPr>
            <a:picLocks noChangeAspect="1"/>
          </p:cNvPicPr>
          <p:nvPr/>
        </p:nvPicPr>
        <p:blipFill>
          <a:blip r:embed="rId2"/>
          <a:stretch>
            <a:fillRect/>
          </a:stretch>
        </p:blipFill>
        <p:spPr>
          <a:xfrm>
            <a:off x="838200" y="4340640"/>
            <a:ext cx="5908926" cy="1658117"/>
          </a:xfrm>
          <a:prstGeom prst="rect">
            <a:avLst/>
          </a:prstGeom>
        </p:spPr>
      </p:pic>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１．検証結果１</a:t>
            </a:r>
            <a:r>
              <a:rPr kumimoji="1" lang="en-US" altLang="ja-JP" dirty="0">
                <a:latin typeface="ＭＳ Ｐゴシック" panose="020B0600070205080204" pitchFamily="50" charset="-128"/>
                <a:ea typeface="ＭＳ Ｐゴシック" panose="020B0600070205080204" pitchFamily="50" charset="-128"/>
              </a:rPr>
              <a:t>d</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47</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テキスト ボックス 5">
            <a:extLst>
              <a:ext uri="{FF2B5EF4-FFF2-40B4-BE49-F238E27FC236}">
                <a16:creationId xmlns:a16="http://schemas.microsoft.com/office/drawing/2014/main" id="{E1F98D95-3962-48F9-B156-6EF52CD75E87}"/>
              </a:ext>
            </a:extLst>
          </p:cNvPr>
          <p:cNvSpPr txBox="1"/>
          <p:nvPr/>
        </p:nvSpPr>
        <p:spPr>
          <a:xfrm>
            <a:off x="838200" y="1690688"/>
            <a:ext cx="7661072" cy="400110"/>
          </a:xfrm>
          <a:prstGeom prst="rect">
            <a:avLst/>
          </a:prstGeom>
          <a:noFill/>
        </p:spPr>
        <p:txBody>
          <a:bodyPr wrap="none" rtlCol="0">
            <a:spAutoFit/>
          </a:bodyPr>
          <a:lstStyle/>
          <a:p>
            <a:r>
              <a:rPr kumimoji="1" lang="ja-JP" altLang="en-US" sz="2000" u="sng" dirty="0">
                <a:solidFill>
                  <a:srgbClr val="F9393E"/>
                </a:solidFill>
              </a:rPr>
              <a:t>仮説１</a:t>
            </a:r>
            <a:r>
              <a:rPr kumimoji="1" lang="en-US" altLang="ja-JP" sz="2000" u="sng" dirty="0">
                <a:solidFill>
                  <a:srgbClr val="F9393E"/>
                </a:solidFill>
              </a:rPr>
              <a:t>d</a:t>
            </a:r>
            <a:r>
              <a:rPr kumimoji="1" lang="ja-JP" altLang="en-US" sz="2000" dirty="0">
                <a:solidFill>
                  <a:schemeClr val="bg2">
                    <a:lumMod val="25000"/>
                  </a:schemeClr>
                </a:solidFill>
              </a:rPr>
              <a:t>：</a:t>
            </a:r>
            <a:r>
              <a:rPr lang="en-US" altLang="ja-JP" sz="2000" dirty="0">
                <a:solidFill>
                  <a:schemeClr val="bg2">
                    <a:lumMod val="25000"/>
                  </a:schemeClr>
                </a:solidFill>
              </a:rPr>
              <a:t>CP</a:t>
            </a:r>
            <a:r>
              <a:rPr kumimoji="1" lang="ja-JP" altLang="en-US" sz="2000" dirty="0">
                <a:solidFill>
                  <a:schemeClr val="bg2">
                    <a:lumMod val="25000"/>
                  </a:schemeClr>
                </a:solidFill>
              </a:rPr>
              <a:t>は高価格帯より低価格帯の方が関心度への影響が大きい</a:t>
            </a:r>
          </a:p>
        </p:txBody>
      </p:sp>
      <p:grpSp>
        <p:nvGrpSpPr>
          <p:cNvPr id="24" name="グループ化 23">
            <a:extLst>
              <a:ext uri="{FF2B5EF4-FFF2-40B4-BE49-F238E27FC236}">
                <a16:creationId xmlns:a16="http://schemas.microsoft.com/office/drawing/2014/main" id="{8FF0E4E0-5DFF-44CF-AC80-53420C6FB9EC}"/>
              </a:ext>
            </a:extLst>
          </p:cNvPr>
          <p:cNvGrpSpPr/>
          <p:nvPr/>
        </p:nvGrpSpPr>
        <p:grpSpPr>
          <a:xfrm>
            <a:off x="838200" y="2136011"/>
            <a:ext cx="4788280" cy="915099"/>
            <a:chOff x="839788" y="2356545"/>
            <a:chExt cx="4788280" cy="915099"/>
          </a:xfrm>
        </p:grpSpPr>
        <p:pic>
          <p:nvPicPr>
            <p:cNvPr id="4" name="図 3">
              <a:extLst>
                <a:ext uri="{FF2B5EF4-FFF2-40B4-BE49-F238E27FC236}">
                  <a16:creationId xmlns:a16="http://schemas.microsoft.com/office/drawing/2014/main" id="{D0F500B3-0E5E-4BFC-9D83-C88731CE9CDE}"/>
                </a:ext>
              </a:extLst>
            </p:cNvPr>
            <p:cNvPicPr>
              <a:picLocks noChangeAspect="1"/>
            </p:cNvPicPr>
            <p:nvPr/>
          </p:nvPicPr>
          <p:blipFill>
            <a:blip r:embed="rId3"/>
            <a:stretch>
              <a:fillRect/>
            </a:stretch>
          </p:blipFill>
          <p:spPr>
            <a:xfrm>
              <a:off x="839788" y="2658668"/>
              <a:ext cx="4788280" cy="612976"/>
            </a:xfrm>
            <a:prstGeom prst="rect">
              <a:avLst/>
            </a:prstGeom>
          </p:spPr>
        </p:pic>
        <p:sp>
          <p:nvSpPr>
            <p:cNvPr id="22" name="正方形/長方形 21">
              <a:extLst>
                <a:ext uri="{FF2B5EF4-FFF2-40B4-BE49-F238E27FC236}">
                  <a16:creationId xmlns:a16="http://schemas.microsoft.com/office/drawing/2014/main" id="{C53105F0-C53D-4FC1-91D2-C50F2B44915F}"/>
                </a:ext>
              </a:extLst>
            </p:cNvPr>
            <p:cNvSpPr/>
            <p:nvPr/>
          </p:nvSpPr>
          <p:spPr>
            <a:xfrm>
              <a:off x="2585829" y="2356545"/>
              <a:ext cx="1301959"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モデルの要約</a:t>
              </a:r>
              <a:r>
                <a:rPr lang="ja-JP" altLang="en-US" sz="1400" dirty="0"/>
                <a:t> </a:t>
              </a:r>
            </a:p>
          </p:txBody>
        </p:sp>
      </p:grpSp>
      <p:grpSp>
        <p:nvGrpSpPr>
          <p:cNvPr id="29" name="グループ化 28">
            <a:extLst>
              <a:ext uri="{FF2B5EF4-FFF2-40B4-BE49-F238E27FC236}">
                <a16:creationId xmlns:a16="http://schemas.microsoft.com/office/drawing/2014/main" id="{80BE39D4-F49A-47CC-955B-1542C1C124AD}"/>
              </a:ext>
            </a:extLst>
          </p:cNvPr>
          <p:cNvGrpSpPr/>
          <p:nvPr/>
        </p:nvGrpSpPr>
        <p:grpSpPr>
          <a:xfrm>
            <a:off x="6394072" y="2133880"/>
            <a:ext cx="4999676" cy="1034851"/>
            <a:chOff x="6332117" y="2356545"/>
            <a:chExt cx="4999676" cy="1034851"/>
          </a:xfrm>
        </p:grpSpPr>
        <p:pic>
          <p:nvPicPr>
            <p:cNvPr id="25" name="図 24">
              <a:extLst>
                <a:ext uri="{FF2B5EF4-FFF2-40B4-BE49-F238E27FC236}">
                  <a16:creationId xmlns:a16="http://schemas.microsoft.com/office/drawing/2014/main" id="{45CBF848-3329-4839-8BBB-14FDAC7115FB}"/>
                </a:ext>
              </a:extLst>
            </p:cNvPr>
            <p:cNvPicPr>
              <a:picLocks noChangeAspect="1"/>
            </p:cNvPicPr>
            <p:nvPr/>
          </p:nvPicPr>
          <p:blipFill>
            <a:blip r:embed="rId4"/>
            <a:stretch>
              <a:fillRect/>
            </a:stretch>
          </p:blipFill>
          <p:spPr>
            <a:xfrm>
              <a:off x="6332117" y="2648897"/>
              <a:ext cx="4999676" cy="742499"/>
            </a:xfrm>
            <a:prstGeom prst="rect">
              <a:avLst/>
            </a:prstGeom>
          </p:spPr>
        </p:pic>
        <p:sp>
          <p:nvSpPr>
            <p:cNvPr id="26" name="正方形/長方形 25">
              <a:extLst>
                <a:ext uri="{FF2B5EF4-FFF2-40B4-BE49-F238E27FC236}">
                  <a16:creationId xmlns:a16="http://schemas.microsoft.com/office/drawing/2014/main" id="{2A69F18D-16D3-4510-B4B6-7DC11CC7AC55}"/>
                </a:ext>
              </a:extLst>
            </p:cNvPr>
            <p:cNvSpPr/>
            <p:nvPr/>
          </p:nvSpPr>
          <p:spPr>
            <a:xfrm>
              <a:off x="8340264" y="2356545"/>
              <a:ext cx="1003801"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分散分析</a:t>
              </a:r>
              <a:r>
                <a:rPr lang="en-US" altLang="ja-JP" sz="1400" baseline="30000" dirty="0">
                  <a:solidFill>
                    <a:srgbClr val="000000"/>
                  </a:solidFill>
                  <a:latin typeface="MS Gothic" panose="020B0609070205080204" pitchFamily="49" charset="-128"/>
                  <a:ea typeface="MS Gothic" panose="020B0609070205080204" pitchFamily="49" charset="-128"/>
                </a:rPr>
                <a:t>a</a:t>
              </a:r>
              <a:r>
                <a:rPr lang="en-US" altLang="ja-JP" sz="1400" dirty="0"/>
                <a:t> </a:t>
              </a:r>
              <a:endParaRPr lang="ja-JP" altLang="en-US" sz="1400" dirty="0"/>
            </a:p>
          </p:txBody>
        </p:sp>
      </p:grpSp>
      <p:sp>
        <p:nvSpPr>
          <p:cNvPr id="31" name="四角形: 角を丸くする 30">
            <a:extLst>
              <a:ext uri="{FF2B5EF4-FFF2-40B4-BE49-F238E27FC236}">
                <a16:creationId xmlns:a16="http://schemas.microsoft.com/office/drawing/2014/main" id="{3BD648FD-2E51-4DE6-B056-CFC4D9D71AB6}"/>
              </a:ext>
            </a:extLst>
          </p:cNvPr>
          <p:cNvSpPr/>
          <p:nvPr/>
        </p:nvSpPr>
        <p:spPr>
          <a:xfrm>
            <a:off x="6260916" y="4956944"/>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四角形: 角を丸くする 31">
            <a:extLst>
              <a:ext uri="{FF2B5EF4-FFF2-40B4-BE49-F238E27FC236}">
                <a16:creationId xmlns:a16="http://schemas.microsoft.com/office/drawing/2014/main" id="{BD34D2F0-ADC8-428B-9575-9B36CB4B7497}"/>
              </a:ext>
            </a:extLst>
          </p:cNvPr>
          <p:cNvSpPr/>
          <p:nvPr/>
        </p:nvSpPr>
        <p:spPr>
          <a:xfrm>
            <a:off x="6284084" y="5777366"/>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5E05C5F5-DBD6-4BCE-8F0C-CC69A17CF1A7}"/>
              </a:ext>
            </a:extLst>
          </p:cNvPr>
          <p:cNvSpPr/>
          <p:nvPr/>
        </p:nvSpPr>
        <p:spPr>
          <a:xfrm>
            <a:off x="3467231" y="4084192"/>
            <a:ext cx="643125"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係数</a:t>
            </a:r>
            <a:r>
              <a:rPr lang="en-US" altLang="ja-JP" sz="1400" baseline="30000" dirty="0">
                <a:solidFill>
                  <a:srgbClr val="000000"/>
                </a:solidFill>
                <a:latin typeface="MS Gothic" panose="020B0609070205080204" pitchFamily="49" charset="-128"/>
                <a:ea typeface="MS Gothic" panose="020B0609070205080204" pitchFamily="49" charset="-128"/>
              </a:rPr>
              <a:t>a</a:t>
            </a:r>
            <a:r>
              <a:rPr lang="en-US" altLang="ja-JP" sz="1400" dirty="0"/>
              <a:t> </a:t>
            </a:r>
            <a:endParaRPr lang="ja-JP" altLang="en-US" sz="1400" dirty="0"/>
          </a:p>
        </p:txBody>
      </p:sp>
      <p:sp>
        <p:nvSpPr>
          <p:cNvPr id="36" name="テキスト ボックス 35">
            <a:extLst>
              <a:ext uri="{FF2B5EF4-FFF2-40B4-BE49-F238E27FC236}">
                <a16:creationId xmlns:a16="http://schemas.microsoft.com/office/drawing/2014/main" id="{7FC5DB2F-2652-4E0D-8BA2-3A7A6E892BD4}"/>
              </a:ext>
            </a:extLst>
          </p:cNvPr>
          <p:cNvSpPr txBox="1"/>
          <p:nvPr/>
        </p:nvSpPr>
        <p:spPr>
          <a:xfrm>
            <a:off x="7235144" y="3875785"/>
            <a:ext cx="3220753" cy="646331"/>
          </a:xfrm>
          <a:prstGeom prst="rect">
            <a:avLst/>
          </a:prstGeom>
          <a:noFill/>
        </p:spPr>
        <p:txBody>
          <a:bodyPr wrap="none" rtlCol="0">
            <a:spAutoFit/>
          </a:bodyPr>
          <a:lstStyle/>
          <a:p>
            <a:r>
              <a:rPr kumimoji="1" lang="ja-JP" altLang="en-US" dirty="0">
                <a:solidFill>
                  <a:schemeClr val="bg2">
                    <a:lumMod val="25000"/>
                  </a:schemeClr>
                </a:solidFill>
              </a:rPr>
              <a:t>評価の有意確率</a:t>
            </a:r>
            <a:r>
              <a:rPr lang="en-US" altLang="ja-JP" dirty="0">
                <a:solidFill>
                  <a:schemeClr val="bg2">
                    <a:lumMod val="25000"/>
                  </a:schemeClr>
                </a:solidFill>
              </a:rPr>
              <a:t>0.001</a:t>
            </a:r>
            <a:r>
              <a:rPr kumimoji="1" lang="en-US" altLang="ja-JP" dirty="0">
                <a:solidFill>
                  <a:schemeClr val="bg2">
                    <a:lumMod val="25000"/>
                  </a:schemeClr>
                </a:solidFill>
              </a:rPr>
              <a:t>&lt;0.01</a:t>
            </a:r>
            <a:r>
              <a:rPr kumimoji="1" lang="ja-JP" altLang="en-US" dirty="0">
                <a:solidFill>
                  <a:schemeClr val="bg2">
                    <a:lumMod val="25000"/>
                  </a:schemeClr>
                </a:solidFill>
              </a:rPr>
              <a:t>より</a:t>
            </a:r>
            <a:endParaRPr kumimoji="1" lang="en-US" altLang="ja-JP" dirty="0">
              <a:solidFill>
                <a:schemeClr val="bg2">
                  <a:lumMod val="25000"/>
                </a:schemeClr>
              </a:solidFill>
            </a:endParaRPr>
          </a:p>
          <a:p>
            <a:r>
              <a:rPr lang="en-US" altLang="ja-JP" dirty="0">
                <a:solidFill>
                  <a:schemeClr val="bg2">
                    <a:lumMod val="25000"/>
                  </a:schemeClr>
                </a:solidFill>
              </a:rPr>
              <a:t>1</a:t>
            </a:r>
            <a:r>
              <a:rPr kumimoji="1" lang="en-US" altLang="ja-JP" dirty="0">
                <a:solidFill>
                  <a:schemeClr val="bg2">
                    <a:lumMod val="25000"/>
                  </a:schemeClr>
                </a:solidFill>
              </a:rPr>
              <a:t>%</a:t>
            </a:r>
            <a:r>
              <a:rPr kumimoji="1" lang="ja-JP" altLang="en-US" dirty="0">
                <a:solidFill>
                  <a:schemeClr val="bg2">
                    <a:lumMod val="25000"/>
                  </a:schemeClr>
                </a:solidFill>
              </a:rPr>
              <a:t>水準で統計的に有意</a:t>
            </a:r>
            <a:endParaRPr kumimoji="1" lang="en-US" altLang="ja-JP" dirty="0">
              <a:solidFill>
                <a:schemeClr val="bg2">
                  <a:lumMod val="25000"/>
                </a:schemeClr>
              </a:solidFill>
            </a:endParaRPr>
          </a:p>
        </p:txBody>
      </p:sp>
      <p:sp>
        <p:nvSpPr>
          <p:cNvPr id="37" name="テキスト ボックス 36">
            <a:extLst>
              <a:ext uri="{FF2B5EF4-FFF2-40B4-BE49-F238E27FC236}">
                <a16:creationId xmlns:a16="http://schemas.microsoft.com/office/drawing/2014/main" id="{DFD18427-E3AA-465D-AFCC-B403C691C5B5}"/>
              </a:ext>
            </a:extLst>
          </p:cNvPr>
          <p:cNvSpPr txBox="1"/>
          <p:nvPr/>
        </p:nvSpPr>
        <p:spPr>
          <a:xfrm>
            <a:off x="7235144" y="4570327"/>
            <a:ext cx="3924472" cy="646331"/>
          </a:xfrm>
          <a:prstGeom prst="rect">
            <a:avLst/>
          </a:prstGeom>
          <a:noFill/>
        </p:spPr>
        <p:txBody>
          <a:bodyPr wrap="none" rtlCol="0">
            <a:spAutoFit/>
          </a:bodyPr>
          <a:lstStyle/>
          <a:p>
            <a:r>
              <a:rPr kumimoji="1" lang="ja-JP" altLang="en-US" dirty="0">
                <a:solidFill>
                  <a:schemeClr val="bg2">
                    <a:lumMod val="25000"/>
                  </a:schemeClr>
                </a:solidFill>
              </a:rPr>
              <a:t>ダミー</a:t>
            </a:r>
            <a:r>
              <a:rPr lang="en-US" altLang="ja-JP" dirty="0">
                <a:solidFill>
                  <a:schemeClr val="bg2">
                    <a:lumMod val="25000"/>
                  </a:schemeClr>
                </a:solidFill>
              </a:rPr>
              <a:t>*</a:t>
            </a:r>
            <a:r>
              <a:rPr lang="ja-JP" altLang="en-US" dirty="0">
                <a:solidFill>
                  <a:schemeClr val="bg2">
                    <a:lumMod val="25000"/>
                  </a:schemeClr>
                </a:solidFill>
              </a:rPr>
              <a:t>評価の有意確率</a:t>
            </a:r>
            <a:r>
              <a:rPr lang="en-US" altLang="ja-JP" dirty="0">
                <a:solidFill>
                  <a:schemeClr val="bg2">
                    <a:lumMod val="25000"/>
                  </a:schemeClr>
                </a:solidFill>
              </a:rPr>
              <a:t>0.283&gt;0.05</a:t>
            </a:r>
            <a:r>
              <a:rPr lang="ja-JP" altLang="en-US" dirty="0">
                <a:solidFill>
                  <a:schemeClr val="bg2">
                    <a:lumMod val="25000"/>
                  </a:schemeClr>
                </a:solidFill>
              </a:rPr>
              <a:t>より</a:t>
            </a:r>
            <a:endParaRPr lang="en-US" altLang="ja-JP" dirty="0">
              <a:solidFill>
                <a:schemeClr val="bg2">
                  <a:lumMod val="25000"/>
                </a:schemeClr>
              </a:solidFill>
            </a:endParaRPr>
          </a:p>
          <a:p>
            <a:r>
              <a:rPr kumimoji="1" lang="en-US" altLang="ja-JP" dirty="0">
                <a:solidFill>
                  <a:schemeClr val="bg2">
                    <a:lumMod val="25000"/>
                  </a:schemeClr>
                </a:solidFill>
              </a:rPr>
              <a:t>5%</a:t>
            </a:r>
            <a:r>
              <a:rPr kumimoji="1" lang="ja-JP" altLang="en-US" dirty="0">
                <a:solidFill>
                  <a:schemeClr val="bg2">
                    <a:lumMod val="25000"/>
                  </a:schemeClr>
                </a:solidFill>
              </a:rPr>
              <a:t>水準で統計的に非有意</a:t>
            </a:r>
            <a:endParaRPr kumimoji="1" lang="en-US" altLang="ja-JP" dirty="0">
              <a:solidFill>
                <a:schemeClr val="bg2">
                  <a:lumMod val="25000"/>
                </a:schemeClr>
              </a:solidFill>
            </a:endParaRPr>
          </a:p>
        </p:txBody>
      </p:sp>
      <p:sp>
        <p:nvSpPr>
          <p:cNvPr id="38" name="四角形: 角を丸くする 37">
            <a:extLst>
              <a:ext uri="{FF2B5EF4-FFF2-40B4-BE49-F238E27FC236}">
                <a16:creationId xmlns:a16="http://schemas.microsoft.com/office/drawing/2014/main" id="{CA346E85-C007-4E2C-91B2-F6F8914B36E2}"/>
              </a:ext>
            </a:extLst>
          </p:cNvPr>
          <p:cNvSpPr/>
          <p:nvPr/>
        </p:nvSpPr>
        <p:spPr>
          <a:xfrm>
            <a:off x="3026406" y="5767588"/>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a:extLst>
              <a:ext uri="{FF2B5EF4-FFF2-40B4-BE49-F238E27FC236}">
                <a16:creationId xmlns:a16="http://schemas.microsoft.com/office/drawing/2014/main" id="{4E949408-5342-4631-8FCD-60FA132C8FFC}"/>
              </a:ext>
            </a:extLst>
          </p:cNvPr>
          <p:cNvSpPr txBox="1"/>
          <p:nvPr/>
        </p:nvSpPr>
        <p:spPr>
          <a:xfrm>
            <a:off x="6696412" y="4916078"/>
            <a:ext cx="415498" cy="369332"/>
          </a:xfrm>
          <a:prstGeom prst="rect">
            <a:avLst/>
          </a:prstGeom>
          <a:noFill/>
        </p:spPr>
        <p:txBody>
          <a:bodyPr wrap="none" rtlCol="0">
            <a:spAutoFit/>
          </a:bodyPr>
          <a:lstStyle/>
          <a:p>
            <a:r>
              <a:rPr kumimoji="1" lang="ja-JP" altLang="en-US" b="1" dirty="0"/>
              <a:t>①</a:t>
            </a:r>
          </a:p>
        </p:txBody>
      </p:sp>
      <p:sp>
        <p:nvSpPr>
          <p:cNvPr id="40" name="テキスト ボックス 39">
            <a:extLst>
              <a:ext uri="{FF2B5EF4-FFF2-40B4-BE49-F238E27FC236}">
                <a16:creationId xmlns:a16="http://schemas.microsoft.com/office/drawing/2014/main" id="{500F85DA-D330-406B-BC86-3100414719DE}"/>
              </a:ext>
            </a:extLst>
          </p:cNvPr>
          <p:cNvSpPr txBox="1"/>
          <p:nvPr/>
        </p:nvSpPr>
        <p:spPr>
          <a:xfrm>
            <a:off x="6710500" y="5760470"/>
            <a:ext cx="417102" cy="369332"/>
          </a:xfrm>
          <a:prstGeom prst="rect">
            <a:avLst/>
          </a:prstGeom>
          <a:noFill/>
        </p:spPr>
        <p:txBody>
          <a:bodyPr wrap="none" rtlCol="0">
            <a:spAutoFit/>
          </a:bodyPr>
          <a:lstStyle/>
          <a:p>
            <a:r>
              <a:rPr kumimoji="1" lang="ja-JP" altLang="en-US" b="1" dirty="0"/>
              <a:t>②</a:t>
            </a:r>
          </a:p>
        </p:txBody>
      </p:sp>
      <p:sp>
        <p:nvSpPr>
          <p:cNvPr id="41" name="テキスト ボックス 40">
            <a:extLst>
              <a:ext uri="{FF2B5EF4-FFF2-40B4-BE49-F238E27FC236}">
                <a16:creationId xmlns:a16="http://schemas.microsoft.com/office/drawing/2014/main" id="{E013FC86-054D-4912-99B1-459DB5F9A4C3}"/>
              </a:ext>
            </a:extLst>
          </p:cNvPr>
          <p:cNvSpPr txBox="1"/>
          <p:nvPr/>
        </p:nvSpPr>
        <p:spPr>
          <a:xfrm>
            <a:off x="2959418" y="6012957"/>
            <a:ext cx="417102" cy="369332"/>
          </a:xfrm>
          <a:prstGeom prst="rect">
            <a:avLst/>
          </a:prstGeom>
          <a:noFill/>
        </p:spPr>
        <p:txBody>
          <a:bodyPr wrap="none" rtlCol="0">
            <a:spAutoFit/>
          </a:bodyPr>
          <a:lstStyle/>
          <a:p>
            <a:r>
              <a:rPr kumimoji="1" lang="ja-JP" altLang="en-US" b="1" dirty="0"/>
              <a:t>③</a:t>
            </a:r>
          </a:p>
        </p:txBody>
      </p:sp>
      <p:sp>
        <p:nvSpPr>
          <p:cNvPr id="42" name="テキスト ボックス 41">
            <a:extLst>
              <a:ext uri="{FF2B5EF4-FFF2-40B4-BE49-F238E27FC236}">
                <a16:creationId xmlns:a16="http://schemas.microsoft.com/office/drawing/2014/main" id="{DF1B225D-E661-4E47-B25E-35FE17E39264}"/>
              </a:ext>
            </a:extLst>
          </p:cNvPr>
          <p:cNvSpPr txBox="1"/>
          <p:nvPr/>
        </p:nvSpPr>
        <p:spPr>
          <a:xfrm>
            <a:off x="7522872" y="5461753"/>
            <a:ext cx="3344185" cy="400110"/>
          </a:xfrm>
          <a:prstGeom prst="rect">
            <a:avLst/>
          </a:prstGeom>
          <a:noFill/>
        </p:spPr>
        <p:txBody>
          <a:bodyPr wrap="none" rtlCol="0">
            <a:spAutoFit/>
          </a:bodyPr>
          <a:lstStyle/>
          <a:p>
            <a:r>
              <a:rPr kumimoji="1" lang="ja-JP" altLang="en-US" sz="2000" u="sng" dirty="0">
                <a:solidFill>
                  <a:schemeClr val="bg2">
                    <a:lumMod val="25000"/>
                  </a:schemeClr>
                </a:solidFill>
              </a:rPr>
              <a:t>よって仮説１</a:t>
            </a:r>
            <a:r>
              <a:rPr kumimoji="1" lang="en-US" altLang="ja-JP" sz="2000" u="sng" dirty="0">
                <a:solidFill>
                  <a:schemeClr val="bg2">
                    <a:lumMod val="25000"/>
                  </a:schemeClr>
                </a:solidFill>
              </a:rPr>
              <a:t>d</a:t>
            </a:r>
            <a:r>
              <a:rPr kumimoji="1" lang="ja-JP" altLang="en-US" sz="2000" u="sng" dirty="0">
                <a:solidFill>
                  <a:schemeClr val="bg2">
                    <a:lumMod val="25000"/>
                  </a:schemeClr>
                </a:solidFill>
              </a:rPr>
              <a:t>は支持できない</a:t>
            </a:r>
          </a:p>
        </p:txBody>
      </p:sp>
      <p:sp>
        <p:nvSpPr>
          <p:cNvPr id="43" name="正方形/長方形 42">
            <a:extLst>
              <a:ext uri="{FF2B5EF4-FFF2-40B4-BE49-F238E27FC236}">
                <a16:creationId xmlns:a16="http://schemas.microsoft.com/office/drawing/2014/main" id="{04CE8F4D-A5E4-4506-864D-98CC30FB2F8D}"/>
              </a:ext>
            </a:extLst>
          </p:cNvPr>
          <p:cNvSpPr/>
          <p:nvPr/>
        </p:nvSpPr>
        <p:spPr>
          <a:xfrm>
            <a:off x="839788" y="3051041"/>
            <a:ext cx="4929054" cy="230832"/>
          </a:xfrm>
          <a:prstGeom prst="rect">
            <a:avLst/>
          </a:prstGeom>
        </p:spPr>
        <p:txBody>
          <a:bodyPr wrap="square">
            <a:spAutoFit/>
          </a:bodyPr>
          <a:lstStyle/>
          <a:p>
            <a:r>
              <a:rPr lang="en-US" altLang="ja-JP" sz="900" dirty="0">
                <a:solidFill>
                  <a:srgbClr val="000000"/>
                </a:solidFill>
                <a:latin typeface="+mn-ea"/>
              </a:rPr>
              <a:t>a. </a:t>
            </a:r>
            <a:r>
              <a:rPr lang="ja-JP" altLang="en-US" sz="900" dirty="0">
                <a:solidFill>
                  <a:srgbClr val="000000"/>
                </a:solidFill>
                <a:latin typeface="+mn-ea"/>
              </a:rPr>
              <a:t>予測値</a:t>
            </a:r>
            <a:r>
              <a:rPr lang="en-US" altLang="ja-JP" sz="900" dirty="0">
                <a:solidFill>
                  <a:srgbClr val="000000"/>
                </a:solidFill>
                <a:latin typeface="+mn-ea"/>
              </a:rPr>
              <a:t>: (</a:t>
            </a:r>
            <a:r>
              <a:rPr lang="ja-JP" altLang="en-US" sz="900" dirty="0">
                <a:solidFill>
                  <a:srgbClr val="000000"/>
                </a:solidFill>
                <a:latin typeface="+mn-ea"/>
              </a:rPr>
              <a:t>定数</a:t>
            </a:r>
            <a:r>
              <a:rPr lang="en-US" altLang="ja-JP" sz="900" dirty="0">
                <a:solidFill>
                  <a:srgbClr val="000000"/>
                </a:solidFill>
                <a:latin typeface="+mn-ea"/>
              </a:rPr>
              <a:t>)</a:t>
            </a:r>
            <a:r>
              <a:rPr lang="ja-JP" altLang="en-US" sz="900" dirty="0">
                <a:solidFill>
                  <a:srgbClr val="000000"/>
                </a:solidFill>
                <a:latin typeface="+mn-ea"/>
              </a:rPr>
              <a:t>、ダミー*評価</a:t>
            </a:r>
            <a:r>
              <a:rPr lang="en-US" altLang="ja-JP" sz="900" dirty="0">
                <a:solidFill>
                  <a:srgbClr val="000000"/>
                </a:solidFill>
                <a:latin typeface="+mn-ea"/>
              </a:rPr>
              <a:t>, </a:t>
            </a:r>
            <a:r>
              <a:rPr lang="ja-JP" altLang="en-US" sz="900" dirty="0">
                <a:solidFill>
                  <a:srgbClr val="000000"/>
                </a:solidFill>
                <a:latin typeface="+mn-ea"/>
              </a:rPr>
              <a:t>件数</a:t>
            </a:r>
            <a:r>
              <a:rPr lang="en-US" altLang="ja-JP" sz="900" dirty="0">
                <a:solidFill>
                  <a:srgbClr val="000000"/>
                </a:solidFill>
                <a:latin typeface="+mn-ea"/>
              </a:rPr>
              <a:t>(</a:t>
            </a:r>
            <a:r>
              <a:rPr lang="ja-JP" altLang="en-US" sz="900" dirty="0">
                <a:solidFill>
                  <a:srgbClr val="000000"/>
                </a:solidFill>
                <a:latin typeface="+mn-ea"/>
              </a:rPr>
              <a:t>対数</a:t>
            </a:r>
            <a:r>
              <a:rPr lang="en-US" altLang="ja-JP" sz="900" dirty="0">
                <a:solidFill>
                  <a:srgbClr val="000000"/>
                </a:solidFill>
                <a:latin typeface="+mn-ea"/>
              </a:rPr>
              <a:t>), </a:t>
            </a:r>
            <a:r>
              <a:rPr lang="ja-JP" altLang="en-US" sz="900" dirty="0">
                <a:solidFill>
                  <a:srgbClr val="000000"/>
                </a:solidFill>
                <a:latin typeface="+mn-ea"/>
              </a:rPr>
              <a:t>標準偏差</a:t>
            </a:r>
            <a:r>
              <a:rPr lang="en-US" altLang="ja-JP" sz="900" dirty="0">
                <a:solidFill>
                  <a:srgbClr val="000000"/>
                </a:solidFill>
                <a:latin typeface="+mn-ea"/>
              </a:rPr>
              <a:t>(</a:t>
            </a:r>
            <a:r>
              <a:rPr lang="ja-JP" altLang="en-US" sz="900" dirty="0">
                <a:solidFill>
                  <a:srgbClr val="000000"/>
                </a:solidFill>
                <a:latin typeface="+mn-ea"/>
              </a:rPr>
              <a:t>対数</a:t>
            </a:r>
            <a:r>
              <a:rPr lang="en-US" altLang="ja-JP" sz="900" dirty="0">
                <a:solidFill>
                  <a:srgbClr val="000000"/>
                </a:solidFill>
                <a:latin typeface="+mn-ea"/>
              </a:rPr>
              <a:t>), </a:t>
            </a:r>
            <a:r>
              <a:rPr lang="ja-JP" altLang="en-US" sz="900" dirty="0">
                <a:solidFill>
                  <a:srgbClr val="000000"/>
                </a:solidFill>
                <a:latin typeface="+mn-ea"/>
              </a:rPr>
              <a:t>評価</a:t>
            </a:r>
            <a:r>
              <a:rPr lang="en-US" altLang="ja-JP" sz="900" dirty="0">
                <a:solidFill>
                  <a:srgbClr val="000000"/>
                </a:solidFill>
                <a:latin typeface="+mn-ea"/>
              </a:rPr>
              <a:t>, </a:t>
            </a:r>
            <a:r>
              <a:rPr lang="ja-JP" altLang="en-US" sz="900" dirty="0">
                <a:solidFill>
                  <a:srgbClr val="000000"/>
                </a:solidFill>
                <a:latin typeface="+mn-ea"/>
              </a:rPr>
              <a:t>価格</a:t>
            </a:r>
            <a:r>
              <a:rPr lang="en-US" altLang="ja-JP" sz="900" dirty="0">
                <a:solidFill>
                  <a:srgbClr val="000000"/>
                </a:solidFill>
                <a:latin typeface="+mn-ea"/>
              </a:rPr>
              <a:t>(</a:t>
            </a:r>
            <a:r>
              <a:rPr lang="ja-JP" altLang="en-US" sz="900" dirty="0">
                <a:solidFill>
                  <a:srgbClr val="000000"/>
                </a:solidFill>
                <a:latin typeface="+mn-ea"/>
              </a:rPr>
              <a:t>対数</a:t>
            </a:r>
            <a:r>
              <a:rPr lang="en-US" altLang="ja-JP" sz="900" dirty="0">
                <a:solidFill>
                  <a:srgbClr val="000000"/>
                </a:solidFill>
                <a:latin typeface="+mn-ea"/>
              </a:rPr>
              <a:t>)</a:t>
            </a:r>
            <a:r>
              <a:rPr lang="ja-JP" altLang="en-US" sz="900" dirty="0">
                <a:solidFill>
                  <a:srgbClr val="000000"/>
                </a:solidFill>
                <a:latin typeface="+mn-ea"/>
              </a:rPr>
              <a:t>。</a:t>
            </a:r>
            <a:r>
              <a:rPr lang="ja-JP" altLang="en-US" sz="900" dirty="0">
                <a:latin typeface="+mn-ea"/>
              </a:rPr>
              <a:t> </a:t>
            </a:r>
          </a:p>
        </p:txBody>
      </p:sp>
      <p:sp>
        <p:nvSpPr>
          <p:cNvPr id="44" name="正方形/長方形 43">
            <a:extLst>
              <a:ext uri="{FF2B5EF4-FFF2-40B4-BE49-F238E27FC236}">
                <a16:creationId xmlns:a16="http://schemas.microsoft.com/office/drawing/2014/main" id="{5CD15CC8-4BAF-4EE5-8817-E91821D621A6}"/>
              </a:ext>
            </a:extLst>
          </p:cNvPr>
          <p:cNvSpPr/>
          <p:nvPr/>
        </p:nvSpPr>
        <p:spPr>
          <a:xfrm>
            <a:off x="6335116" y="3195748"/>
            <a:ext cx="1478290" cy="230832"/>
          </a:xfrm>
          <a:prstGeom prst="rect">
            <a:avLst/>
          </a:prstGeom>
        </p:spPr>
        <p:txBody>
          <a:bodyPr wrap="none">
            <a:spAutoFit/>
          </a:bodyPr>
          <a:lstStyle/>
          <a:p>
            <a:r>
              <a:rPr lang="en-US" altLang="zh-CN" sz="900" dirty="0">
                <a:solidFill>
                  <a:srgbClr val="000000"/>
                </a:solidFill>
                <a:latin typeface="ＭＳ Ｐゴシック" panose="020B0600070205080204" pitchFamily="50" charset="-128"/>
                <a:ea typeface="ＭＳ Ｐゴシック" panose="020B0600070205080204" pitchFamily="50" charset="-128"/>
              </a:rPr>
              <a:t>a. </a:t>
            </a:r>
            <a:r>
              <a:rPr lang="zh-CN" altLang="en-US" sz="900" dirty="0">
                <a:solidFill>
                  <a:srgbClr val="000000"/>
                </a:solidFill>
                <a:latin typeface="ＭＳ Ｐゴシック" panose="020B0600070205080204" pitchFamily="50" charset="-128"/>
                <a:ea typeface="ＭＳ Ｐゴシック" panose="020B0600070205080204" pitchFamily="50" charset="-128"/>
              </a:rPr>
              <a:t>従属変数 関心度</a:t>
            </a:r>
            <a:r>
              <a:rPr lang="en-US" altLang="zh-CN" sz="900" dirty="0">
                <a:solidFill>
                  <a:srgbClr val="000000"/>
                </a:solidFill>
                <a:latin typeface="ＭＳ Ｐゴシック" panose="020B0600070205080204" pitchFamily="50" charset="-128"/>
                <a:ea typeface="ＭＳ Ｐゴシック" panose="020B0600070205080204" pitchFamily="50" charset="-128"/>
              </a:rPr>
              <a:t>(</a:t>
            </a:r>
            <a:r>
              <a:rPr lang="zh-CN" altLang="en-US" sz="900" dirty="0">
                <a:solidFill>
                  <a:srgbClr val="000000"/>
                </a:solidFill>
                <a:latin typeface="ＭＳ Ｐゴシック" panose="020B0600070205080204" pitchFamily="50" charset="-128"/>
                <a:ea typeface="ＭＳ Ｐゴシック" panose="020B0600070205080204" pitchFamily="50" charset="-128"/>
              </a:rPr>
              <a:t>対数</a:t>
            </a:r>
            <a:r>
              <a:rPr lang="en-US" altLang="zh-CN" sz="900" dirty="0">
                <a:solidFill>
                  <a:srgbClr val="000000"/>
                </a:solidFill>
                <a:latin typeface="ＭＳ Ｐゴシック" panose="020B0600070205080204" pitchFamily="50" charset="-128"/>
                <a:ea typeface="ＭＳ Ｐゴシック" panose="020B0600070205080204" pitchFamily="50" charset="-128"/>
              </a:rPr>
              <a:t>)</a:t>
            </a:r>
            <a:r>
              <a:rPr lang="zh-CN" altLang="en-US" sz="900" dirty="0">
                <a:latin typeface="ＭＳ Ｐゴシック" panose="020B0600070205080204" pitchFamily="50" charset="-128"/>
                <a:ea typeface="ＭＳ Ｐゴシック" panose="020B0600070205080204" pitchFamily="50" charset="-128"/>
              </a:rPr>
              <a:t> </a:t>
            </a:r>
            <a:endParaRPr lang="ja-JP" altLang="en-US" sz="900" dirty="0">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72E3B11A-F49A-43AD-82FF-8B07233C5FEC}"/>
              </a:ext>
            </a:extLst>
          </p:cNvPr>
          <p:cNvSpPr/>
          <p:nvPr/>
        </p:nvSpPr>
        <p:spPr>
          <a:xfrm>
            <a:off x="6295960" y="3416600"/>
            <a:ext cx="3930080" cy="230832"/>
          </a:xfrm>
          <a:prstGeom prst="rect">
            <a:avLst/>
          </a:prstGeom>
        </p:spPr>
        <p:txBody>
          <a:bodyPr wrap="square">
            <a:spAutoFit/>
          </a:bodyPr>
          <a:lstStyle/>
          <a:p>
            <a:r>
              <a:rPr lang="en-US" altLang="ja-JP" sz="900" dirty="0"/>
              <a:t>b. </a:t>
            </a:r>
            <a:r>
              <a:rPr lang="ja-JP" altLang="en-US" sz="900" dirty="0"/>
              <a:t>予測値</a:t>
            </a:r>
            <a:r>
              <a:rPr lang="en-US" altLang="ja-JP" sz="900" dirty="0"/>
              <a:t>: (</a:t>
            </a:r>
            <a:r>
              <a:rPr lang="ja-JP" altLang="en-US" sz="900" dirty="0"/>
              <a:t>定数</a:t>
            </a:r>
            <a:r>
              <a:rPr lang="en-US" altLang="ja-JP" sz="900" dirty="0"/>
              <a:t>)</a:t>
            </a:r>
            <a:r>
              <a:rPr lang="ja-JP" altLang="en-US" sz="900" dirty="0"/>
              <a:t>、ダミー*評価</a:t>
            </a:r>
            <a:r>
              <a:rPr lang="en-US" altLang="ja-JP" sz="900" dirty="0"/>
              <a:t>, </a:t>
            </a:r>
            <a:r>
              <a:rPr lang="ja-JP" altLang="en-US" sz="900" dirty="0"/>
              <a:t>件数</a:t>
            </a:r>
            <a:r>
              <a:rPr lang="en-US" altLang="ja-JP" sz="900" dirty="0"/>
              <a:t>(</a:t>
            </a:r>
            <a:r>
              <a:rPr lang="ja-JP" altLang="en-US" sz="900" dirty="0"/>
              <a:t>対数</a:t>
            </a:r>
            <a:r>
              <a:rPr lang="en-US" altLang="ja-JP" sz="900" dirty="0"/>
              <a:t>), </a:t>
            </a:r>
            <a:r>
              <a:rPr lang="ja-JP" altLang="en-US" sz="900" dirty="0"/>
              <a:t>標準偏差</a:t>
            </a:r>
            <a:r>
              <a:rPr lang="en-US" altLang="ja-JP" sz="900" dirty="0"/>
              <a:t>(</a:t>
            </a:r>
            <a:r>
              <a:rPr lang="ja-JP" altLang="en-US" sz="900" dirty="0"/>
              <a:t>対数</a:t>
            </a:r>
            <a:r>
              <a:rPr lang="en-US" altLang="ja-JP" sz="900" dirty="0"/>
              <a:t>), </a:t>
            </a:r>
            <a:r>
              <a:rPr lang="ja-JP" altLang="en-US" sz="900" dirty="0"/>
              <a:t>評価</a:t>
            </a:r>
            <a:r>
              <a:rPr lang="en-US" altLang="ja-JP" sz="900" dirty="0"/>
              <a:t>, </a:t>
            </a:r>
            <a:r>
              <a:rPr lang="ja-JP" altLang="en-US" sz="900" dirty="0"/>
              <a:t>価格</a:t>
            </a:r>
            <a:r>
              <a:rPr lang="en-US" altLang="ja-JP" sz="900" dirty="0"/>
              <a:t>(</a:t>
            </a:r>
            <a:r>
              <a:rPr lang="ja-JP" altLang="en-US" sz="900" dirty="0"/>
              <a:t>対数</a:t>
            </a:r>
            <a:r>
              <a:rPr lang="en-US" altLang="ja-JP" sz="900" dirty="0"/>
              <a:t>)</a:t>
            </a:r>
            <a:r>
              <a:rPr lang="ja-JP" altLang="en-US" sz="900" dirty="0"/>
              <a:t>。 </a:t>
            </a:r>
          </a:p>
        </p:txBody>
      </p:sp>
      <p:sp>
        <p:nvSpPr>
          <p:cNvPr id="46" name="正方形/長方形 45">
            <a:extLst>
              <a:ext uri="{FF2B5EF4-FFF2-40B4-BE49-F238E27FC236}">
                <a16:creationId xmlns:a16="http://schemas.microsoft.com/office/drawing/2014/main" id="{9286F295-9345-4273-A618-B227145E00CA}"/>
              </a:ext>
            </a:extLst>
          </p:cNvPr>
          <p:cNvSpPr/>
          <p:nvPr/>
        </p:nvSpPr>
        <p:spPr>
          <a:xfrm>
            <a:off x="839788" y="6007404"/>
            <a:ext cx="1478290" cy="230832"/>
          </a:xfrm>
          <a:prstGeom prst="rect">
            <a:avLst/>
          </a:prstGeom>
        </p:spPr>
        <p:txBody>
          <a:bodyPr wrap="none">
            <a:spAutoFit/>
          </a:bodyPr>
          <a:lstStyle/>
          <a:p>
            <a:r>
              <a:rPr lang="en-US" altLang="zh-CN" sz="900" dirty="0">
                <a:latin typeface="ＭＳ Ｐゴシック" panose="020B0600070205080204" pitchFamily="50" charset="-128"/>
                <a:ea typeface="ＭＳ Ｐゴシック" panose="020B0600070205080204" pitchFamily="50" charset="-128"/>
              </a:rPr>
              <a:t>a. </a:t>
            </a:r>
            <a:r>
              <a:rPr lang="zh-CN" altLang="en-US" sz="900" dirty="0">
                <a:latin typeface="ＭＳ Ｐゴシック" panose="020B0600070205080204" pitchFamily="50" charset="-128"/>
                <a:ea typeface="ＭＳ Ｐゴシック" panose="020B0600070205080204" pitchFamily="50" charset="-128"/>
              </a:rPr>
              <a:t>従属変数 関心度</a:t>
            </a:r>
            <a:r>
              <a:rPr lang="en-US" altLang="zh-CN" sz="900" dirty="0">
                <a:latin typeface="ＭＳ Ｐゴシック" panose="020B0600070205080204" pitchFamily="50" charset="-128"/>
                <a:ea typeface="ＭＳ Ｐゴシック" panose="020B0600070205080204" pitchFamily="50" charset="-128"/>
              </a:rPr>
              <a:t>(</a:t>
            </a:r>
            <a:r>
              <a:rPr lang="zh-CN" altLang="en-US" sz="900" dirty="0">
                <a:latin typeface="ＭＳ Ｐゴシック" panose="020B0600070205080204" pitchFamily="50" charset="-128"/>
                <a:ea typeface="ＭＳ Ｐゴシック" panose="020B0600070205080204" pitchFamily="50" charset="-128"/>
              </a:rPr>
              <a:t>対数</a:t>
            </a:r>
            <a:r>
              <a:rPr lang="en-US" altLang="zh-CN" sz="900" dirty="0">
                <a:latin typeface="ＭＳ Ｐゴシック" panose="020B0600070205080204" pitchFamily="50" charset="-128"/>
                <a:ea typeface="ＭＳ Ｐゴシック" panose="020B0600070205080204" pitchFamily="50" charset="-128"/>
              </a:rPr>
              <a:t>)</a:t>
            </a:r>
            <a:r>
              <a:rPr lang="zh-CN" altLang="en-US" sz="900" dirty="0">
                <a:latin typeface="ＭＳ Ｐゴシック" panose="020B0600070205080204" pitchFamily="50" charset="-128"/>
                <a:ea typeface="ＭＳ Ｐゴシック" panose="020B0600070205080204" pitchFamily="50" charset="-128"/>
              </a:rPr>
              <a:t> </a:t>
            </a:r>
            <a:endParaRPr lang="ja-JP" altLang="en-US" sz="900" dirty="0">
              <a:latin typeface="ＭＳ Ｐゴシック" panose="020B0600070205080204" pitchFamily="50" charset="-128"/>
              <a:ea typeface="ＭＳ Ｐゴシック" panose="020B0600070205080204" pitchFamily="50" charset="-128"/>
            </a:endParaRPr>
          </a:p>
        </p:txBody>
      </p:sp>
      <p:sp>
        <p:nvSpPr>
          <p:cNvPr id="47" name="テキスト ボックス 46">
            <a:extLst>
              <a:ext uri="{FF2B5EF4-FFF2-40B4-BE49-F238E27FC236}">
                <a16:creationId xmlns:a16="http://schemas.microsoft.com/office/drawing/2014/main" id="{88EEFAD2-212F-47A5-9D91-46FCBA0536FE}"/>
              </a:ext>
            </a:extLst>
          </p:cNvPr>
          <p:cNvSpPr txBox="1"/>
          <p:nvPr/>
        </p:nvSpPr>
        <p:spPr>
          <a:xfrm>
            <a:off x="4506082" y="4029673"/>
            <a:ext cx="2273379" cy="338554"/>
          </a:xfrm>
          <a:prstGeom prst="rect">
            <a:avLst/>
          </a:prstGeom>
          <a:noFill/>
        </p:spPr>
        <p:txBody>
          <a:bodyPr wrap="none" rtlCol="0">
            <a:spAutoFit/>
          </a:bodyPr>
          <a:lstStyle/>
          <a:p>
            <a:pPr algn="r"/>
            <a:r>
              <a:rPr kumimoji="1" lang="ja-JP" altLang="en-US" sz="1600" dirty="0">
                <a:solidFill>
                  <a:schemeClr val="bg2">
                    <a:lumMod val="25000"/>
                  </a:schemeClr>
                </a:solidFill>
              </a:rPr>
              <a:t>＊見る順番：</a:t>
            </a:r>
            <a:r>
              <a:rPr lang="ja-JP" altLang="en-US" sz="1600" dirty="0">
                <a:solidFill>
                  <a:schemeClr val="bg2">
                    <a:lumMod val="25000"/>
                  </a:schemeClr>
                </a:solidFill>
              </a:rPr>
              <a:t>①→②→③</a:t>
            </a:r>
          </a:p>
        </p:txBody>
      </p:sp>
    </p:spTree>
    <p:extLst>
      <p:ext uri="{BB962C8B-B14F-4D97-AF65-F5344CB8AC3E}">
        <p14:creationId xmlns:p14="http://schemas.microsoft.com/office/powerpoint/2010/main" val="31528929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E7FA750F-312A-4174-B29E-1943AE74ADB0}"/>
              </a:ext>
            </a:extLst>
          </p:cNvPr>
          <p:cNvPicPr>
            <a:picLocks noChangeAspect="1"/>
          </p:cNvPicPr>
          <p:nvPr/>
        </p:nvPicPr>
        <p:blipFill>
          <a:blip r:embed="rId2"/>
          <a:stretch>
            <a:fillRect/>
          </a:stretch>
        </p:blipFill>
        <p:spPr>
          <a:xfrm>
            <a:off x="849846" y="4340640"/>
            <a:ext cx="5901556" cy="1656049"/>
          </a:xfrm>
          <a:prstGeom prst="rect">
            <a:avLst/>
          </a:prstGeom>
        </p:spPr>
      </p:pic>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１．検証結果１</a:t>
            </a:r>
            <a:r>
              <a:rPr kumimoji="1" lang="en-US" altLang="ja-JP" dirty="0">
                <a:latin typeface="ＭＳ Ｐゴシック" panose="020B0600070205080204" pitchFamily="50" charset="-128"/>
                <a:ea typeface="ＭＳ Ｐゴシック" panose="020B0600070205080204" pitchFamily="50" charset="-128"/>
              </a:rPr>
              <a:t>e</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48</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テキスト ボックス 5">
            <a:extLst>
              <a:ext uri="{FF2B5EF4-FFF2-40B4-BE49-F238E27FC236}">
                <a16:creationId xmlns:a16="http://schemas.microsoft.com/office/drawing/2014/main" id="{2D8F2B69-481F-4405-8115-F98FE1C303DD}"/>
              </a:ext>
            </a:extLst>
          </p:cNvPr>
          <p:cNvSpPr txBox="1"/>
          <p:nvPr/>
        </p:nvSpPr>
        <p:spPr>
          <a:xfrm>
            <a:off x="838200" y="1690688"/>
            <a:ext cx="8315097" cy="400110"/>
          </a:xfrm>
          <a:prstGeom prst="rect">
            <a:avLst/>
          </a:prstGeom>
          <a:noFill/>
        </p:spPr>
        <p:txBody>
          <a:bodyPr wrap="none" rtlCol="0">
            <a:spAutoFit/>
          </a:bodyPr>
          <a:lstStyle/>
          <a:p>
            <a:r>
              <a:rPr kumimoji="1" lang="ja-JP" altLang="en-US" sz="2000" u="sng" dirty="0">
                <a:solidFill>
                  <a:srgbClr val="F9393E"/>
                </a:solidFill>
              </a:rPr>
              <a:t>仮説１</a:t>
            </a:r>
            <a:r>
              <a:rPr lang="en-US" altLang="ja-JP" sz="2000" u="sng" dirty="0">
                <a:solidFill>
                  <a:srgbClr val="F9393E"/>
                </a:solidFill>
              </a:rPr>
              <a:t>e</a:t>
            </a:r>
            <a:r>
              <a:rPr kumimoji="1" lang="ja-JP" altLang="en-US" sz="2000" dirty="0">
                <a:solidFill>
                  <a:schemeClr val="bg2">
                    <a:lumMod val="25000"/>
                  </a:schemeClr>
                </a:solidFill>
              </a:rPr>
              <a:t>：ドリンクは低価格帯より高価格帯の方が関心度への影響が大きい</a:t>
            </a:r>
          </a:p>
        </p:txBody>
      </p:sp>
      <p:grpSp>
        <p:nvGrpSpPr>
          <p:cNvPr id="23" name="グループ化 22">
            <a:extLst>
              <a:ext uri="{FF2B5EF4-FFF2-40B4-BE49-F238E27FC236}">
                <a16:creationId xmlns:a16="http://schemas.microsoft.com/office/drawing/2014/main" id="{09B5B283-1E2C-4363-BFC7-5A29A28AE05B}"/>
              </a:ext>
            </a:extLst>
          </p:cNvPr>
          <p:cNvGrpSpPr/>
          <p:nvPr/>
        </p:nvGrpSpPr>
        <p:grpSpPr>
          <a:xfrm>
            <a:off x="838200" y="2164655"/>
            <a:ext cx="4744113" cy="923746"/>
            <a:chOff x="838199" y="2356545"/>
            <a:chExt cx="4744113" cy="923746"/>
          </a:xfrm>
        </p:grpSpPr>
        <p:pic>
          <p:nvPicPr>
            <p:cNvPr id="4" name="図 3">
              <a:extLst>
                <a:ext uri="{FF2B5EF4-FFF2-40B4-BE49-F238E27FC236}">
                  <a16:creationId xmlns:a16="http://schemas.microsoft.com/office/drawing/2014/main" id="{24AEF598-C53C-4CB1-8F1D-AA3F5E163BC2}"/>
                </a:ext>
              </a:extLst>
            </p:cNvPr>
            <p:cNvPicPr>
              <a:picLocks noChangeAspect="1"/>
            </p:cNvPicPr>
            <p:nvPr/>
          </p:nvPicPr>
          <p:blipFill>
            <a:blip r:embed="rId3"/>
            <a:stretch>
              <a:fillRect/>
            </a:stretch>
          </p:blipFill>
          <p:spPr>
            <a:xfrm>
              <a:off x="838199" y="2672969"/>
              <a:ext cx="4744113" cy="607322"/>
            </a:xfrm>
            <a:prstGeom prst="rect">
              <a:avLst/>
            </a:prstGeom>
          </p:spPr>
        </p:pic>
        <p:sp>
          <p:nvSpPr>
            <p:cNvPr id="21" name="正方形/長方形 20">
              <a:extLst>
                <a:ext uri="{FF2B5EF4-FFF2-40B4-BE49-F238E27FC236}">
                  <a16:creationId xmlns:a16="http://schemas.microsoft.com/office/drawing/2014/main" id="{09B535A7-05FE-47E1-9282-DDACC66C7E29}"/>
                </a:ext>
              </a:extLst>
            </p:cNvPr>
            <p:cNvSpPr/>
            <p:nvPr/>
          </p:nvSpPr>
          <p:spPr>
            <a:xfrm>
              <a:off x="2585829" y="2356545"/>
              <a:ext cx="1301959"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モデルの要約</a:t>
              </a:r>
              <a:r>
                <a:rPr lang="ja-JP" altLang="en-US" sz="1400" dirty="0"/>
                <a:t> </a:t>
              </a:r>
            </a:p>
          </p:txBody>
        </p:sp>
      </p:grpSp>
      <p:grpSp>
        <p:nvGrpSpPr>
          <p:cNvPr id="28" name="グループ化 27">
            <a:extLst>
              <a:ext uri="{FF2B5EF4-FFF2-40B4-BE49-F238E27FC236}">
                <a16:creationId xmlns:a16="http://schemas.microsoft.com/office/drawing/2014/main" id="{ED499DCA-D276-491F-A37E-15FA4338B9C7}"/>
              </a:ext>
            </a:extLst>
          </p:cNvPr>
          <p:cNvGrpSpPr/>
          <p:nvPr/>
        </p:nvGrpSpPr>
        <p:grpSpPr>
          <a:xfrm>
            <a:off x="6364077" y="2166340"/>
            <a:ext cx="4988134" cy="1033136"/>
            <a:chOff x="6332117" y="2356545"/>
            <a:chExt cx="4988134" cy="1033136"/>
          </a:xfrm>
        </p:grpSpPr>
        <p:pic>
          <p:nvPicPr>
            <p:cNvPr id="24" name="図 23">
              <a:extLst>
                <a:ext uri="{FF2B5EF4-FFF2-40B4-BE49-F238E27FC236}">
                  <a16:creationId xmlns:a16="http://schemas.microsoft.com/office/drawing/2014/main" id="{A1001580-53E9-443E-8F78-20B71B2939DB}"/>
                </a:ext>
              </a:extLst>
            </p:cNvPr>
            <p:cNvPicPr>
              <a:picLocks noChangeAspect="1"/>
            </p:cNvPicPr>
            <p:nvPr/>
          </p:nvPicPr>
          <p:blipFill>
            <a:blip r:embed="rId4"/>
            <a:stretch>
              <a:fillRect/>
            </a:stretch>
          </p:blipFill>
          <p:spPr>
            <a:xfrm>
              <a:off x="6332117" y="2648896"/>
              <a:ext cx="4988134" cy="740785"/>
            </a:xfrm>
            <a:prstGeom prst="rect">
              <a:avLst/>
            </a:prstGeom>
          </p:spPr>
        </p:pic>
        <p:sp>
          <p:nvSpPr>
            <p:cNvPr id="25" name="正方形/長方形 24">
              <a:extLst>
                <a:ext uri="{FF2B5EF4-FFF2-40B4-BE49-F238E27FC236}">
                  <a16:creationId xmlns:a16="http://schemas.microsoft.com/office/drawing/2014/main" id="{D3668726-103C-44E6-AFBB-5E78F9869510}"/>
                </a:ext>
              </a:extLst>
            </p:cNvPr>
            <p:cNvSpPr/>
            <p:nvPr/>
          </p:nvSpPr>
          <p:spPr>
            <a:xfrm>
              <a:off x="8340264" y="2356545"/>
              <a:ext cx="1003801"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分散分析</a:t>
              </a:r>
              <a:r>
                <a:rPr lang="en-US" altLang="ja-JP" sz="1400" baseline="30000" dirty="0">
                  <a:solidFill>
                    <a:srgbClr val="000000"/>
                  </a:solidFill>
                  <a:latin typeface="MS Gothic" panose="020B0609070205080204" pitchFamily="49" charset="-128"/>
                  <a:ea typeface="MS Gothic" panose="020B0609070205080204" pitchFamily="49" charset="-128"/>
                </a:rPr>
                <a:t>a</a:t>
              </a:r>
              <a:r>
                <a:rPr lang="en-US" altLang="ja-JP" sz="1400" dirty="0"/>
                <a:t> </a:t>
              </a:r>
              <a:endParaRPr lang="ja-JP" altLang="en-US" sz="1400" dirty="0"/>
            </a:p>
          </p:txBody>
        </p:sp>
      </p:grpSp>
      <p:grpSp>
        <p:nvGrpSpPr>
          <p:cNvPr id="35" name="グループ化 34">
            <a:extLst>
              <a:ext uri="{FF2B5EF4-FFF2-40B4-BE49-F238E27FC236}">
                <a16:creationId xmlns:a16="http://schemas.microsoft.com/office/drawing/2014/main" id="{8D3BD163-04F9-4F61-AC35-C80A03889C19}"/>
              </a:ext>
            </a:extLst>
          </p:cNvPr>
          <p:cNvGrpSpPr/>
          <p:nvPr/>
        </p:nvGrpSpPr>
        <p:grpSpPr>
          <a:xfrm>
            <a:off x="3467231" y="4084192"/>
            <a:ext cx="3273745" cy="1912497"/>
            <a:chOff x="3467231" y="4084192"/>
            <a:chExt cx="3273745" cy="1912497"/>
          </a:xfrm>
        </p:grpSpPr>
        <p:sp>
          <p:nvSpPr>
            <p:cNvPr id="30" name="正方形/長方形 29">
              <a:extLst>
                <a:ext uri="{FF2B5EF4-FFF2-40B4-BE49-F238E27FC236}">
                  <a16:creationId xmlns:a16="http://schemas.microsoft.com/office/drawing/2014/main" id="{87E7195D-D538-4EAA-936C-5982F87268EC}"/>
                </a:ext>
              </a:extLst>
            </p:cNvPr>
            <p:cNvSpPr/>
            <p:nvPr/>
          </p:nvSpPr>
          <p:spPr>
            <a:xfrm>
              <a:off x="3467231" y="4084192"/>
              <a:ext cx="643125"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係数</a:t>
              </a:r>
              <a:r>
                <a:rPr lang="en-US" altLang="ja-JP" sz="1400" baseline="30000" dirty="0">
                  <a:solidFill>
                    <a:srgbClr val="000000"/>
                  </a:solidFill>
                  <a:latin typeface="MS Gothic" panose="020B0609070205080204" pitchFamily="49" charset="-128"/>
                  <a:ea typeface="MS Gothic" panose="020B0609070205080204" pitchFamily="49" charset="-128"/>
                </a:rPr>
                <a:t>a</a:t>
              </a:r>
              <a:r>
                <a:rPr lang="en-US" altLang="ja-JP" sz="1400" dirty="0"/>
                <a:t> </a:t>
              </a:r>
              <a:endParaRPr lang="ja-JP" altLang="en-US" sz="1400" dirty="0"/>
            </a:p>
          </p:txBody>
        </p:sp>
        <p:sp>
          <p:nvSpPr>
            <p:cNvPr id="33" name="四角形: 角を丸くする 32">
              <a:extLst>
                <a:ext uri="{FF2B5EF4-FFF2-40B4-BE49-F238E27FC236}">
                  <a16:creationId xmlns:a16="http://schemas.microsoft.com/office/drawing/2014/main" id="{6A4122BE-8325-4B30-9320-314748D06927}"/>
                </a:ext>
              </a:extLst>
            </p:cNvPr>
            <p:cNvSpPr/>
            <p:nvPr/>
          </p:nvSpPr>
          <p:spPr>
            <a:xfrm>
              <a:off x="6260916" y="4956944"/>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4" name="四角形: 角を丸くする 33">
              <a:extLst>
                <a:ext uri="{FF2B5EF4-FFF2-40B4-BE49-F238E27FC236}">
                  <a16:creationId xmlns:a16="http://schemas.microsoft.com/office/drawing/2014/main" id="{D51F0E9E-EFA2-4173-95C4-D6325370B31F}"/>
                </a:ext>
              </a:extLst>
            </p:cNvPr>
            <p:cNvSpPr/>
            <p:nvPr/>
          </p:nvSpPr>
          <p:spPr>
            <a:xfrm>
              <a:off x="6260916" y="5756873"/>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8" name="テキスト ボックス 37">
            <a:extLst>
              <a:ext uri="{FF2B5EF4-FFF2-40B4-BE49-F238E27FC236}">
                <a16:creationId xmlns:a16="http://schemas.microsoft.com/office/drawing/2014/main" id="{F58D8AB2-1C94-41F6-BF2B-43FD9F503B59}"/>
              </a:ext>
            </a:extLst>
          </p:cNvPr>
          <p:cNvSpPr txBox="1"/>
          <p:nvPr/>
        </p:nvSpPr>
        <p:spPr>
          <a:xfrm>
            <a:off x="7127602" y="4011026"/>
            <a:ext cx="3220753" cy="646331"/>
          </a:xfrm>
          <a:prstGeom prst="rect">
            <a:avLst/>
          </a:prstGeom>
          <a:noFill/>
        </p:spPr>
        <p:txBody>
          <a:bodyPr wrap="none" rtlCol="0">
            <a:spAutoFit/>
          </a:bodyPr>
          <a:lstStyle/>
          <a:p>
            <a:r>
              <a:rPr kumimoji="1" lang="ja-JP" altLang="en-US" dirty="0">
                <a:solidFill>
                  <a:schemeClr val="bg2">
                    <a:lumMod val="25000"/>
                  </a:schemeClr>
                </a:solidFill>
              </a:rPr>
              <a:t>評価の有意確率</a:t>
            </a:r>
            <a:r>
              <a:rPr lang="en-US" altLang="ja-JP" dirty="0">
                <a:solidFill>
                  <a:schemeClr val="bg2">
                    <a:lumMod val="25000"/>
                  </a:schemeClr>
                </a:solidFill>
              </a:rPr>
              <a:t>0.051</a:t>
            </a:r>
            <a:r>
              <a:rPr kumimoji="1" lang="en-US" altLang="ja-JP" dirty="0">
                <a:solidFill>
                  <a:schemeClr val="bg2">
                    <a:lumMod val="25000"/>
                  </a:schemeClr>
                </a:solidFill>
              </a:rPr>
              <a:t>&lt;</a:t>
            </a:r>
            <a:r>
              <a:rPr lang="en-US" altLang="ja-JP" dirty="0">
                <a:solidFill>
                  <a:schemeClr val="bg2">
                    <a:lumMod val="25000"/>
                  </a:schemeClr>
                </a:solidFill>
              </a:rPr>
              <a:t>0.10</a:t>
            </a:r>
            <a:r>
              <a:rPr kumimoji="1" lang="ja-JP" altLang="en-US" dirty="0">
                <a:solidFill>
                  <a:schemeClr val="bg2">
                    <a:lumMod val="25000"/>
                  </a:schemeClr>
                </a:solidFill>
              </a:rPr>
              <a:t>より</a:t>
            </a:r>
            <a:endParaRPr kumimoji="1" lang="en-US" altLang="ja-JP" dirty="0">
              <a:solidFill>
                <a:schemeClr val="bg2">
                  <a:lumMod val="25000"/>
                </a:schemeClr>
              </a:solidFill>
            </a:endParaRPr>
          </a:p>
          <a:p>
            <a:r>
              <a:rPr lang="en-US" altLang="ja-JP" dirty="0">
                <a:solidFill>
                  <a:schemeClr val="bg2">
                    <a:lumMod val="25000"/>
                  </a:schemeClr>
                </a:solidFill>
              </a:rPr>
              <a:t>10</a:t>
            </a:r>
            <a:r>
              <a:rPr kumimoji="1" lang="en-US" altLang="ja-JP" dirty="0">
                <a:solidFill>
                  <a:schemeClr val="bg2">
                    <a:lumMod val="25000"/>
                  </a:schemeClr>
                </a:solidFill>
              </a:rPr>
              <a:t>%</a:t>
            </a:r>
            <a:r>
              <a:rPr kumimoji="1" lang="ja-JP" altLang="en-US" dirty="0">
                <a:solidFill>
                  <a:schemeClr val="bg2">
                    <a:lumMod val="25000"/>
                  </a:schemeClr>
                </a:solidFill>
              </a:rPr>
              <a:t>水準で統計的に有意</a:t>
            </a:r>
            <a:endParaRPr kumimoji="1" lang="en-US" altLang="ja-JP" dirty="0">
              <a:solidFill>
                <a:schemeClr val="bg2">
                  <a:lumMod val="25000"/>
                </a:schemeClr>
              </a:solidFill>
            </a:endParaRPr>
          </a:p>
        </p:txBody>
      </p:sp>
      <p:sp>
        <p:nvSpPr>
          <p:cNvPr id="39" name="テキスト ボックス 38">
            <a:extLst>
              <a:ext uri="{FF2B5EF4-FFF2-40B4-BE49-F238E27FC236}">
                <a16:creationId xmlns:a16="http://schemas.microsoft.com/office/drawing/2014/main" id="{D1BBDDB0-5C81-436B-B507-4E2A6D6CB2D7}"/>
              </a:ext>
            </a:extLst>
          </p:cNvPr>
          <p:cNvSpPr txBox="1"/>
          <p:nvPr/>
        </p:nvSpPr>
        <p:spPr>
          <a:xfrm>
            <a:off x="7127602" y="4786729"/>
            <a:ext cx="3924472" cy="646331"/>
          </a:xfrm>
          <a:prstGeom prst="rect">
            <a:avLst/>
          </a:prstGeom>
          <a:noFill/>
        </p:spPr>
        <p:txBody>
          <a:bodyPr wrap="none" rtlCol="0">
            <a:spAutoFit/>
          </a:bodyPr>
          <a:lstStyle/>
          <a:p>
            <a:r>
              <a:rPr kumimoji="1" lang="ja-JP" altLang="en-US" dirty="0">
                <a:solidFill>
                  <a:schemeClr val="bg2">
                    <a:lumMod val="25000"/>
                  </a:schemeClr>
                </a:solidFill>
              </a:rPr>
              <a:t>ダミー</a:t>
            </a:r>
            <a:r>
              <a:rPr kumimoji="1" lang="en-US" altLang="ja-JP" dirty="0">
                <a:solidFill>
                  <a:schemeClr val="bg2">
                    <a:lumMod val="25000"/>
                  </a:schemeClr>
                </a:solidFill>
              </a:rPr>
              <a:t>*</a:t>
            </a:r>
            <a:r>
              <a:rPr kumimoji="1" lang="ja-JP" altLang="en-US" dirty="0">
                <a:solidFill>
                  <a:schemeClr val="bg2">
                    <a:lumMod val="25000"/>
                  </a:schemeClr>
                </a:solidFill>
              </a:rPr>
              <a:t>評価の有意確率</a:t>
            </a:r>
            <a:r>
              <a:rPr kumimoji="1" lang="en-US" altLang="ja-JP" dirty="0">
                <a:solidFill>
                  <a:schemeClr val="bg2">
                    <a:lumMod val="25000"/>
                  </a:schemeClr>
                </a:solidFill>
              </a:rPr>
              <a:t>0.159&gt;0.05</a:t>
            </a:r>
            <a:r>
              <a:rPr kumimoji="1" lang="ja-JP" altLang="en-US" dirty="0">
                <a:solidFill>
                  <a:schemeClr val="bg2">
                    <a:lumMod val="25000"/>
                  </a:schemeClr>
                </a:solidFill>
              </a:rPr>
              <a:t>より</a:t>
            </a:r>
            <a:endParaRPr kumimoji="1" lang="en-US" altLang="ja-JP" dirty="0">
              <a:solidFill>
                <a:schemeClr val="bg2">
                  <a:lumMod val="25000"/>
                </a:schemeClr>
              </a:solidFill>
            </a:endParaRPr>
          </a:p>
          <a:p>
            <a:r>
              <a:rPr lang="en-US" altLang="ja-JP" dirty="0">
                <a:solidFill>
                  <a:schemeClr val="bg2">
                    <a:lumMod val="25000"/>
                  </a:schemeClr>
                </a:solidFill>
              </a:rPr>
              <a:t>5%</a:t>
            </a:r>
            <a:r>
              <a:rPr lang="ja-JP" altLang="en-US" dirty="0">
                <a:solidFill>
                  <a:schemeClr val="bg2">
                    <a:lumMod val="25000"/>
                  </a:schemeClr>
                </a:solidFill>
              </a:rPr>
              <a:t>水準で統計的に非有意</a:t>
            </a:r>
            <a:endParaRPr kumimoji="1" lang="ja-JP" altLang="en-US" dirty="0">
              <a:solidFill>
                <a:schemeClr val="bg2">
                  <a:lumMod val="25000"/>
                </a:schemeClr>
              </a:solidFill>
            </a:endParaRPr>
          </a:p>
        </p:txBody>
      </p:sp>
      <p:sp>
        <p:nvSpPr>
          <p:cNvPr id="36" name="四角形: 角を丸くする 35">
            <a:extLst>
              <a:ext uri="{FF2B5EF4-FFF2-40B4-BE49-F238E27FC236}">
                <a16:creationId xmlns:a16="http://schemas.microsoft.com/office/drawing/2014/main" id="{A1304ED2-778B-4C7B-982A-F3F4ECD20764}"/>
              </a:ext>
            </a:extLst>
          </p:cNvPr>
          <p:cNvSpPr/>
          <p:nvPr/>
        </p:nvSpPr>
        <p:spPr>
          <a:xfrm>
            <a:off x="3058021" y="5761197"/>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a:extLst>
              <a:ext uri="{FF2B5EF4-FFF2-40B4-BE49-F238E27FC236}">
                <a16:creationId xmlns:a16="http://schemas.microsoft.com/office/drawing/2014/main" id="{27B0EF0D-8E76-46F3-B570-6D3791FD0566}"/>
              </a:ext>
            </a:extLst>
          </p:cNvPr>
          <p:cNvSpPr txBox="1"/>
          <p:nvPr/>
        </p:nvSpPr>
        <p:spPr>
          <a:xfrm>
            <a:off x="6704032" y="4916078"/>
            <a:ext cx="415498" cy="369332"/>
          </a:xfrm>
          <a:prstGeom prst="rect">
            <a:avLst/>
          </a:prstGeom>
          <a:noFill/>
        </p:spPr>
        <p:txBody>
          <a:bodyPr wrap="none" rtlCol="0">
            <a:spAutoFit/>
          </a:bodyPr>
          <a:lstStyle/>
          <a:p>
            <a:r>
              <a:rPr kumimoji="1" lang="ja-JP" altLang="en-US" b="1" dirty="0"/>
              <a:t>①</a:t>
            </a:r>
          </a:p>
        </p:txBody>
      </p:sp>
      <p:sp>
        <p:nvSpPr>
          <p:cNvPr id="40" name="テキスト ボックス 39">
            <a:extLst>
              <a:ext uri="{FF2B5EF4-FFF2-40B4-BE49-F238E27FC236}">
                <a16:creationId xmlns:a16="http://schemas.microsoft.com/office/drawing/2014/main" id="{97FC6291-270E-447D-A8F8-1CF4DD75939A}"/>
              </a:ext>
            </a:extLst>
          </p:cNvPr>
          <p:cNvSpPr txBox="1"/>
          <p:nvPr/>
        </p:nvSpPr>
        <p:spPr>
          <a:xfrm>
            <a:off x="6710500" y="5745230"/>
            <a:ext cx="417102" cy="369332"/>
          </a:xfrm>
          <a:prstGeom prst="rect">
            <a:avLst/>
          </a:prstGeom>
          <a:noFill/>
        </p:spPr>
        <p:txBody>
          <a:bodyPr wrap="none" rtlCol="0">
            <a:spAutoFit/>
          </a:bodyPr>
          <a:lstStyle/>
          <a:p>
            <a:r>
              <a:rPr kumimoji="1" lang="ja-JP" altLang="en-US" b="1" dirty="0"/>
              <a:t>②</a:t>
            </a:r>
          </a:p>
        </p:txBody>
      </p:sp>
      <p:sp>
        <p:nvSpPr>
          <p:cNvPr id="41" name="テキスト ボックス 40">
            <a:extLst>
              <a:ext uri="{FF2B5EF4-FFF2-40B4-BE49-F238E27FC236}">
                <a16:creationId xmlns:a16="http://schemas.microsoft.com/office/drawing/2014/main" id="{D5E7B5C2-696C-45A2-B958-F5F6588BD69F}"/>
              </a:ext>
            </a:extLst>
          </p:cNvPr>
          <p:cNvSpPr txBox="1"/>
          <p:nvPr/>
        </p:nvSpPr>
        <p:spPr>
          <a:xfrm>
            <a:off x="2944178" y="6005337"/>
            <a:ext cx="417102" cy="369332"/>
          </a:xfrm>
          <a:prstGeom prst="rect">
            <a:avLst/>
          </a:prstGeom>
          <a:noFill/>
        </p:spPr>
        <p:txBody>
          <a:bodyPr wrap="none" rtlCol="0">
            <a:spAutoFit/>
          </a:bodyPr>
          <a:lstStyle/>
          <a:p>
            <a:r>
              <a:rPr kumimoji="1" lang="ja-JP" altLang="en-US" b="1" dirty="0"/>
              <a:t>③</a:t>
            </a:r>
          </a:p>
        </p:txBody>
      </p:sp>
      <p:sp>
        <p:nvSpPr>
          <p:cNvPr id="42" name="テキスト ボックス 41">
            <a:extLst>
              <a:ext uri="{FF2B5EF4-FFF2-40B4-BE49-F238E27FC236}">
                <a16:creationId xmlns:a16="http://schemas.microsoft.com/office/drawing/2014/main" id="{5768C862-37E8-4955-AECB-8BC962949F48}"/>
              </a:ext>
            </a:extLst>
          </p:cNvPr>
          <p:cNvSpPr txBox="1"/>
          <p:nvPr/>
        </p:nvSpPr>
        <p:spPr>
          <a:xfrm>
            <a:off x="7481204" y="5545175"/>
            <a:ext cx="3344185" cy="400110"/>
          </a:xfrm>
          <a:prstGeom prst="rect">
            <a:avLst/>
          </a:prstGeom>
          <a:noFill/>
        </p:spPr>
        <p:txBody>
          <a:bodyPr wrap="none" rtlCol="0">
            <a:spAutoFit/>
          </a:bodyPr>
          <a:lstStyle/>
          <a:p>
            <a:r>
              <a:rPr kumimoji="1" lang="ja-JP" altLang="en-US" sz="2000" u="sng" dirty="0">
                <a:solidFill>
                  <a:schemeClr val="bg2">
                    <a:lumMod val="25000"/>
                  </a:schemeClr>
                </a:solidFill>
              </a:rPr>
              <a:t>よって仮説１</a:t>
            </a:r>
            <a:r>
              <a:rPr lang="en-US" altLang="ja-JP" sz="2000" u="sng" dirty="0">
                <a:solidFill>
                  <a:schemeClr val="bg2">
                    <a:lumMod val="25000"/>
                  </a:schemeClr>
                </a:solidFill>
              </a:rPr>
              <a:t>e</a:t>
            </a:r>
            <a:r>
              <a:rPr kumimoji="1" lang="ja-JP" altLang="en-US" sz="2000" u="sng" dirty="0">
                <a:solidFill>
                  <a:schemeClr val="bg2">
                    <a:lumMod val="25000"/>
                  </a:schemeClr>
                </a:solidFill>
              </a:rPr>
              <a:t>は支持できない</a:t>
            </a:r>
          </a:p>
        </p:txBody>
      </p:sp>
      <p:sp>
        <p:nvSpPr>
          <p:cNvPr id="43" name="正方形/長方形 42">
            <a:extLst>
              <a:ext uri="{FF2B5EF4-FFF2-40B4-BE49-F238E27FC236}">
                <a16:creationId xmlns:a16="http://schemas.microsoft.com/office/drawing/2014/main" id="{BEE58F27-CD4D-4CB6-9390-706C94A80153}"/>
              </a:ext>
            </a:extLst>
          </p:cNvPr>
          <p:cNvSpPr/>
          <p:nvPr/>
        </p:nvSpPr>
        <p:spPr>
          <a:xfrm>
            <a:off x="839788" y="3097048"/>
            <a:ext cx="4929054" cy="230832"/>
          </a:xfrm>
          <a:prstGeom prst="rect">
            <a:avLst/>
          </a:prstGeom>
        </p:spPr>
        <p:txBody>
          <a:bodyPr wrap="square">
            <a:spAutoFit/>
          </a:bodyPr>
          <a:lstStyle/>
          <a:p>
            <a:r>
              <a:rPr lang="en-US" altLang="ja-JP" sz="900" dirty="0">
                <a:solidFill>
                  <a:srgbClr val="000000"/>
                </a:solidFill>
                <a:latin typeface="+mn-ea"/>
              </a:rPr>
              <a:t>a. </a:t>
            </a:r>
            <a:r>
              <a:rPr lang="ja-JP" altLang="en-US" sz="900" dirty="0">
                <a:solidFill>
                  <a:srgbClr val="000000"/>
                </a:solidFill>
                <a:latin typeface="+mn-ea"/>
              </a:rPr>
              <a:t>予測値</a:t>
            </a:r>
            <a:r>
              <a:rPr lang="en-US" altLang="ja-JP" sz="900" dirty="0">
                <a:solidFill>
                  <a:srgbClr val="000000"/>
                </a:solidFill>
                <a:latin typeface="+mn-ea"/>
              </a:rPr>
              <a:t>: (</a:t>
            </a:r>
            <a:r>
              <a:rPr lang="ja-JP" altLang="en-US" sz="900" dirty="0">
                <a:solidFill>
                  <a:srgbClr val="000000"/>
                </a:solidFill>
                <a:latin typeface="+mn-ea"/>
              </a:rPr>
              <a:t>定数</a:t>
            </a:r>
            <a:r>
              <a:rPr lang="en-US" altLang="ja-JP" sz="900" dirty="0">
                <a:solidFill>
                  <a:srgbClr val="000000"/>
                </a:solidFill>
                <a:latin typeface="+mn-ea"/>
              </a:rPr>
              <a:t>)</a:t>
            </a:r>
            <a:r>
              <a:rPr lang="ja-JP" altLang="en-US" sz="900" dirty="0">
                <a:solidFill>
                  <a:srgbClr val="000000"/>
                </a:solidFill>
                <a:latin typeface="+mn-ea"/>
              </a:rPr>
              <a:t>、ダミー*評価</a:t>
            </a:r>
            <a:r>
              <a:rPr lang="en-US" altLang="ja-JP" sz="900" dirty="0">
                <a:solidFill>
                  <a:srgbClr val="000000"/>
                </a:solidFill>
                <a:latin typeface="+mn-ea"/>
              </a:rPr>
              <a:t>, </a:t>
            </a:r>
            <a:r>
              <a:rPr lang="ja-JP" altLang="en-US" sz="900" dirty="0">
                <a:solidFill>
                  <a:srgbClr val="000000"/>
                </a:solidFill>
                <a:latin typeface="+mn-ea"/>
              </a:rPr>
              <a:t>件数</a:t>
            </a:r>
            <a:r>
              <a:rPr lang="en-US" altLang="ja-JP" sz="900" dirty="0">
                <a:solidFill>
                  <a:srgbClr val="000000"/>
                </a:solidFill>
                <a:latin typeface="+mn-ea"/>
              </a:rPr>
              <a:t>(</a:t>
            </a:r>
            <a:r>
              <a:rPr lang="ja-JP" altLang="en-US" sz="900" dirty="0">
                <a:solidFill>
                  <a:srgbClr val="000000"/>
                </a:solidFill>
                <a:latin typeface="+mn-ea"/>
              </a:rPr>
              <a:t>対数</a:t>
            </a:r>
            <a:r>
              <a:rPr lang="en-US" altLang="ja-JP" sz="900" dirty="0">
                <a:solidFill>
                  <a:srgbClr val="000000"/>
                </a:solidFill>
                <a:latin typeface="+mn-ea"/>
              </a:rPr>
              <a:t>), </a:t>
            </a:r>
            <a:r>
              <a:rPr lang="ja-JP" altLang="en-US" sz="900" dirty="0">
                <a:solidFill>
                  <a:srgbClr val="000000"/>
                </a:solidFill>
                <a:latin typeface="+mn-ea"/>
              </a:rPr>
              <a:t>標準偏差</a:t>
            </a:r>
            <a:r>
              <a:rPr lang="en-US" altLang="ja-JP" sz="900" dirty="0">
                <a:solidFill>
                  <a:srgbClr val="000000"/>
                </a:solidFill>
                <a:latin typeface="+mn-ea"/>
              </a:rPr>
              <a:t>(</a:t>
            </a:r>
            <a:r>
              <a:rPr lang="ja-JP" altLang="en-US" sz="900" dirty="0">
                <a:solidFill>
                  <a:srgbClr val="000000"/>
                </a:solidFill>
                <a:latin typeface="+mn-ea"/>
              </a:rPr>
              <a:t>対数</a:t>
            </a:r>
            <a:r>
              <a:rPr lang="en-US" altLang="ja-JP" sz="900" dirty="0">
                <a:solidFill>
                  <a:srgbClr val="000000"/>
                </a:solidFill>
                <a:latin typeface="+mn-ea"/>
              </a:rPr>
              <a:t>), </a:t>
            </a:r>
            <a:r>
              <a:rPr lang="ja-JP" altLang="en-US" sz="900" dirty="0">
                <a:solidFill>
                  <a:srgbClr val="000000"/>
                </a:solidFill>
                <a:latin typeface="+mn-ea"/>
              </a:rPr>
              <a:t>評価</a:t>
            </a:r>
            <a:r>
              <a:rPr lang="en-US" altLang="ja-JP" sz="900" dirty="0">
                <a:solidFill>
                  <a:srgbClr val="000000"/>
                </a:solidFill>
                <a:latin typeface="+mn-ea"/>
              </a:rPr>
              <a:t>, </a:t>
            </a:r>
            <a:r>
              <a:rPr lang="ja-JP" altLang="en-US" sz="900" dirty="0">
                <a:solidFill>
                  <a:srgbClr val="000000"/>
                </a:solidFill>
                <a:latin typeface="+mn-ea"/>
              </a:rPr>
              <a:t>価格</a:t>
            </a:r>
            <a:r>
              <a:rPr lang="en-US" altLang="ja-JP" sz="900" dirty="0">
                <a:solidFill>
                  <a:srgbClr val="000000"/>
                </a:solidFill>
                <a:latin typeface="+mn-ea"/>
              </a:rPr>
              <a:t>(</a:t>
            </a:r>
            <a:r>
              <a:rPr lang="ja-JP" altLang="en-US" sz="900" dirty="0">
                <a:solidFill>
                  <a:srgbClr val="000000"/>
                </a:solidFill>
                <a:latin typeface="+mn-ea"/>
              </a:rPr>
              <a:t>対数</a:t>
            </a:r>
            <a:r>
              <a:rPr lang="en-US" altLang="ja-JP" sz="900" dirty="0">
                <a:solidFill>
                  <a:srgbClr val="000000"/>
                </a:solidFill>
                <a:latin typeface="+mn-ea"/>
              </a:rPr>
              <a:t>)</a:t>
            </a:r>
            <a:r>
              <a:rPr lang="ja-JP" altLang="en-US" sz="900" dirty="0">
                <a:solidFill>
                  <a:srgbClr val="000000"/>
                </a:solidFill>
                <a:latin typeface="+mn-ea"/>
              </a:rPr>
              <a:t>。</a:t>
            </a:r>
            <a:r>
              <a:rPr lang="ja-JP" altLang="en-US" sz="900" dirty="0">
                <a:latin typeface="+mn-ea"/>
              </a:rPr>
              <a:t> </a:t>
            </a:r>
          </a:p>
        </p:txBody>
      </p:sp>
      <p:sp>
        <p:nvSpPr>
          <p:cNvPr id="44" name="正方形/長方形 43">
            <a:extLst>
              <a:ext uri="{FF2B5EF4-FFF2-40B4-BE49-F238E27FC236}">
                <a16:creationId xmlns:a16="http://schemas.microsoft.com/office/drawing/2014/main" id="{A1E621AD-58E3-4750-9F55-9923F0F1BB57}"/>
              </a:ext>
            </a:extLst>
          </p:cNvPr>
          <p:cNvSpPr/>
          <p:nvPr/>
        </p:nvSpPr>
        <p:spPr>
          <a:xfrm>
            <a:off x="6335116" y="3195748"/>
            <a:ext cx="1478290" cy="230832"/>
          </a:xfrm>
          <a:prstGeom prst="rect">
            <a:avLst/>
          </a:prstGeom>
        </p:spPr>
        <p:txBody>
          <a:bodyPr wrap="none">
            <a:spAutoFit/>
          </a:bodyPr>
          <a:lstStyle/>
          <a:p>
            <a:r>
              <a:rPr lang="en-US" altLang="zh-CN" sz="900" dirty="0">
                <a:solidFill>
                  <a:srgbClr val="000000"/>
                </a:solidFill>
                <a:latin typeface="ＭＳ Ｐゴシック" panose="020B0600070205080204" pitchFamily="50" charset="-128"/>
                <a:ea typeface="ＭＳ Ｐゴシック" panose="020B0600070205080204" pitchFamily="50" charset="-128"/>
              </a:rPr>
              <a:t>a. </a:t>
            </a:r>
            <a:r>
              <a:rPr lang="zh-CN" altLang="en-US" sz="900" dirty="0">
                <a:solidFill>
                  <a:srgbClr val="000000"/>
                </a:solidFill>
                <a:latin typeface="ＭＳ Ｐゴシック" panose="020B0600070205080204" pitchFamily="50" charset="-128"/>
                <a:ea typeface="ＭＳ Ｐゴシック" panose="020B0600070205080204" pitchFamily="50" charset="-128"/>
              </a:rPr>
              <a:t>従属変数 関心度</a:t>
            </a:r>
            <a:r>
              <a:rPr lang="en-US" altLang="zh-CN" sz="900" dirty="0">
                <a:solidFill>
                  <a:srgbClr val="000000"/>
                </a:solidFill>
                <a:latin typeface="ＭＳ Ｐゴシック" panose="020B0600070205080204" pitchFamily="50" charset="-128"/>
                <a:ea typeface="ＭＳ Ｐゴシック" panose="020B0600070205080204" pitchFamily="50" charset="-128"/>
              </a:rPr>
              <a:t>(</a:t>
            </a:r>
            <a:r>
              <a:rPr lang="zh-CN" altLang="en-US" sz="900" dirty="0">
                <a:solidFill>
                  <a:srgbClr val="000000"/>
                </a:solidFill>
                <a:latin typeface="ＭＳ Ｐゴシック" panose="020B0600070205080204" pitchFamily="50" charset="-128"/>
                <a:ea typeface="ＭＳ Ｐゴシック" panose="020B0600070205080204" pitchFamily="50" charset="-128"/>
              </a:rPr>
              <a:t>対数</a:t>
            </a:r>
            <a:r>
              <a:rPr lang="en-US" altLang="zh-CN" sz="900" dirty="0">
                <a:solidFill>
                  <a:srgbClr val="000000"/>
                </a:solidFill>
                <a:latin typeface="ＭＳ Ｐゴシック" panose="020B0600070205080204" pitchFamily="50" charset="-128"/>
                <a:ea typeface="ＭＳ Ｐゴシック" panose="020B0600070205080204" pitchFamily="50" charset="-128"/>
              </a:rPr>
              <a:t>)</a:t>
            </a:r>
            <a:r>
              <a:rPr lang="zh-CN" altLang="en-US" sz="900" dirty="0">
                <a:latin typeface="ＭＳ Ｐゴシック" panose="020B0600070205080204" pitchFamily="50" charset="-128"/>
                <a:ea typeface="ＭＳ Ｐゴシック" panose="020B0600070205080204" pitchFamily="50" charset="-128"/>
              </a:rPr>
              <a:t> </a:t>
            </a:r>
            <a:endParaRPr lang="ja-JP" altLang="en-US" sz="900" dirty="0">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7818A800-6213-43A4-9D0C-39934028A234}"/>
              </a:ext>
            </a:extLst>
          </p:cNvPr>
          <p:cNvSpPr/>
          <p:nvPr/>
        </p:nvSpPr>
        <p:spPr>
          <a:xfrm>
            <a:off x="6295960" y="3416600"/>
            <a:ext cx="3930080" cy="230832"/>
          </a:xfrm>
          <a:prstGeom prst="rect">
            <a:avLst/>
          </a:prstGeom>
        </p:spPr>
        <p:txBody>
          <a:bodyPr wrap="square">
            <a:spAutoFit/>
          </a:bodyPr>
          <a:lstStyle/>
          <a:p>
            <a:r>
              <a:rPr lang="en-US" altLang="ja-JP" sz="900" dirty="0"/>
              <a:t>b. </a:t>
            </a:r>
            <a:r>
              <a:rPr lang="ja-JP" altLang="en-US" sz="900" dirty="0"/>
              <a:t>予測値</a:t>
            </a:r>
            <a:r>
              <a:rPr lang="en-US" altLang="ja-JP" sz="900" dirty="0"/>
              <a:t>: (</a:t>
            </a:r>
            <a:r>
              <a:rPr lang="ja-JP" altLang="en-US" sz="900" dirty="0"/>
              <a:t>定数</a:t>
            </a:r>
            <a:r>
              <a:rPr lang="en-US" altLang="ja-JP" sz="900" dirty="0"/>
              <a:t>)</a:t>
            </a:r>
            <a:r>
              <a:rPr lang="ja-JP" altLang="en-US" sz="900" dirty="0"/>
              <a:t>、ダミー*評価</a:t>
            </a:r>
            <a:r>
              <a:rPr lang="en-US" altLang="ja-JP" sz="900" dirty="0"/>
              <a:t>, </a:t>
            </a:r>
            <a:r>
              <a:rPr lang="ja-JP" altLang="en-US" sz="900" dirty="0"/>
              <a:t>件数</a:t>
            </a:r>
            <a:r>
              <a:rPr lang="en-US" altLang="ja-JP" sz="900" dirty="0"/>
              <a:t>(</a:t>
            </a:r>
            <a:r>
              <a:rPr lang="ja-JP" altLang="en-US" sz="900" dirty="0"/>
              <a:t>対数</a:t>
            </a:r>
            <a:r>
              <a:rPr lang="en-US" altLang="ja-JP" sz="900" dirty="0"/>
              <a:t>), </a:t>
            </a:r>
            <a:r>
              <a:rPr lang="ja-JP" altLang="en-US" sz="900" dirty="0"/>
              <a:t>標準偏差</a:t>
            </a:r>
            <a:r>
              <a:rPr lang="en-US" altLang="ja-JP" sz="900" dirty="0"/>
              <a:t>(</a:t>
            </a:r>
            <a:r>
              <a:rPr lang="ja-JP" altLang="en-US" sz="900" dirty="0"/>
              <a:t>対数</a:t>
            </a:r>
            <a:r>
              <a:rPr lang="en-US" altLang="ja-JP" sz="900" dirty="0"/>
              <a:t>), </a:t>
            </a:r>
            <a:r>
              <a:rPr lang="ja-JP" altLang="en-US" sz="900" dirty="0"/>
              <a:t>評価</a:t>
            </a:r>
            <a:r>
              <a:rPr lang="en-US" altLang="ja-JP" sz="900" dirty="0"/>
              <a:t>, </a:t>
            </a:r>
            <a:r>
              <a:rPr lang="ja-JP" altLang="en-US" sz="900" dirty="0"/>
              <a:t>価格</a:t>
            </a:r>
            <a:r>
              <a:rPr lang="en-US" altLang="ja-JP" sz="900" dirty="0"/>
              <a:t>(</a:t>
            </a:r>
            <a:r>
              <a:rPr lang="ja-JP" altLang="en-US" sz="900" dirty="0"/>
              <a:t>対数</a:t>
            </a:r>
            <a:r>
              <a:rPr lang="en-US" altLang="ja-JP" sz="900" dirty="0"/>
              <a:t>)</a:t>
            </a:r>
            <a:r>
              <a:rPr lang="ja-JP" altLang="en-US" sz="900" dirty="0"/>
              <a:t>。 </a:t>
            </a:r>
          </a:p>
        </p:txBody>
      </p:sp>
      <p:sp>
        <p:nvSpPr>
          <p:cNvPr id="46" name="正方形/長方形 45">
            <a:extLst>
              <a:ext uri="{FF2B5EF4-FFF2-40B4-BE49-F238E27FC236}">
                <a16:creationId xmlns:a16="http://schemas.microsoft.com/office/drawing/2014/main" id="{334622D2-1869-4E14-AC2E-8202FC0F8671}"/>
              </a:ext>
            </a:extLst>
          </p:cNvPr>
          <p:cNvSpPr/>
          <p:nvPr/>
        </p:nvSpPr>
        <p:spPr>
          <a:xfrm>
            <a:off x="839788" y="6007404"/>
            <a:ext cx="1478290" cy="230832"/>
          </a:xfrm>
          <a:prstGeom prst="rect">
            <a:avLst/>
          </a:prstGeom>
        </p:spPr>
        <p:txBody>
          <a:bodyPr wrap="none">
            <a:spAutoFit/>
          </a:bodyPr>
          <a:lstStyle/>
          <a:p>
            <a:r>
              <a:rPr lang="en-US" altLang="zh-CN" sz="900" dirty="0">
                <a:latin typeface="ＭＳ Ｐゴシック" panose="020B0600070205080204" pitchFamily="50" charset="-128"/>
                <a:ea typeface="ＭＳ Ｐゴシック" panose="020B0600070205080204" pitchFamily="50" charset="-128"/>
              </a:rPr>
              <a:t>a. </a:t>
            </a:r>
            <a:r>
              <a:rPr lang="zh-CN" altLang="en-US" sz="900" dirty="0">
                <a:latin typeface="ＭＳ Ｐゴシック" panose="020B0600070205080204" pitchFamily="50" charset="-128"/>
                <a:ea typeface="ＭＳ Ｐゴシック" panose="020B0600070205080204" pitchFamily="50" charset="-128"/>
              </a:rPr>
              <a:t>従属変数 関心度</a:t>
            </a:r>
            <a:r>
              <a:rPr lang="en-US" altLang="zh-CN" sz="900" dirty="0">
                <a:latin typeface="ＭＳ Ｐゴシック" panose="020B0600070205080204" pitchFamily="50" charset="-128"/>
                <a:ea typeface="ＭＳ Ｐゴシック" panose="020B0600070205080204" pitchFamily="50" charset="-128"/>
              </a:rPr>
              <a:t>(</a:t>
            </a:r>
            <a:r>
              <a:rPr lang="zh-CN" altLang="en-US" sz="900" dirty="0">
                <a:latin typeface="ＭＳ Ｐゴシック" panose="020B0600070205080204" pitchFamily="50" charset="-128"/>
                <a:ea typeface="ＭＳ Ｐゴシック" panose="020B0600070205080204" pitchFamily="50" charset="-128"/>
              </a:rPr>
              <a:t>対数</a:t>
            </a:r>
            <a:r>
              <a:rPr lang="en-US" altLang="zh-CN" sz="900" dirty="0">
                <a:latin typeface="ＭＳ Ｐゴシック" panose="020B0600070205080204" pitchFamily="50" charset="-128"/>
                <a:ea typeface="ＭＳ Ｐゴシック" panose="020B0600070205080204" pitchFamily="50" charset="-128"/>
              </a:rPr>
              <a:t>)</a:t>
            </a:r>
            <a:r>
              <a:rPr lang="zh-CN" altLang="en-US" sz="900" dirty="0">
                <a:latin typeface="ＭＳ Ｐゴシック" panose="020B0600070205080204" pitchFamily="50" charset="-128"/>
                <a:ea typeface="ＭＳ Ｐゴシック" panose="020B0600070205080204" pitchFamily="50" charset="-128"/>
              </a:rPr>
              <a:t> </a:t>
            </a:r>
            <a:endParaRPr lang="ja-JP" altLang="en-US" sz="900" dirty="0">
              <a:latin typeface="ＭＳ Ｐゴシック" panose="020B0600070205080204" pitchFamily="50" charset="-128"/>
              <a:ea typeface="ＭＳ Ｐゴシック" panose="020B0600070205080204" pitchFamily="50" charset="-128"/>
            </a:endParaRPr>
          </a:p>
        </p:txBody>
      </p:sp>
      <p:sp>
        <p:nvSpPr>
          <p:cNvPr id="47" name="テキスト ボックス 46">
            <a:extLst>
              <a:ext uri="{FF2B5EF4-FFF2-40B4-BE49-F238E27FC236}">
                <a16:creationId xmlns:a16="http://schemas.microsoft.com/office/drawing/2014/main" id="{516A1F83-1817-4E84-A4DF-64DD70AEAE57}"/>
              </a:ext>
            </a:extLst>
          </p:cNvPr>
          <p:cNvSpPr txBox="1"/>
          <p:nvPr/>
        </p:nvSpPr>
        <p:spPr>
          <a:xfrm>
            <a:off x="4496935" y="4031407"/>
            <a:ext cx="2273379" cy="338554"/>
          </a:xfrm>
          <a:prstGeom prst="rect">
            <a:avLst/>
          </a:prstGeom>
          <a:noFill/>
        </p:spPr>
        <p:txBody>
          <a:bodyPr wrap="none" rtlCol="0">
            <a:spAutoFit/>
          </a:bodyPr>
          <a:lstStyle/>
          <a:p>
            <a:pPr algn="r"/>
            <a:r>
              <a:rPr kumimoji="1" lang="ja-JP" altLang="en-US" sz="1600" dirty="0">
                <a:solidFill>
                  <a:schemeClr val="bg2">
                    <a:lumMod val="25000"/>
                  </a:schemeClr>
                </a:solidFill>
              </a:rPr>
              <a:t>＊見る順番：</a:t>
            </a:r>
            <a:r>
              <a:rPr lang="ja-JP" altLang="en-US" sz="1600" dirty="0">
                <a:solidFill>
                  <a:schemeClr val="bg2">
                    <a:lumMod val="25000"/>
                  </a:schemeClr>
                </a:solidFill>
              </a:rPr>
              <a:t>①→②→③</a:t>
            </a:r>
          </a:p>
        </p:txBody>
      </p:sp>
    </p:spTree>
    <p:extLst>
      <p:ext uri="{BB962C8B-B14F-4D97-AF65-F5344CB8AC3E}">
        <p14:creationId xmlns:p14="http://schemas.microsoft.com/office/powerpoint/2010/main" val="15255646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0868F52-295E-4B90-8B88-B04BF0815268}"/>
              </a:ext>
            </a:extLst>
          </p:cNvPr>
          <p:cNvPicPr>
            <a:picLocks noChangeAspect="1"/>
          </p:cNvPicPr>
          <p:nvPr/>
        </p:nvPicPr>
        <p:blipFill>
          <a:blip r:embed="rId2"/>
          <a:stretch>
            <a:fillRect/>
          </a:stretch>
        </p:blipFill>
        <p:spPr>
          <a:xfrm>
            <a:off x="838199" y="4645307"/>
            <a:ext cx="6250637" cy="1320219"/>
          </a:xfrm>
          <a:prstGeom prst="rect">
            <a:avLst/>
          </a:prstGeom>
        </p:spPr>
      </p:pic>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１．検証結果２</a:t>
            </a:r>
            <a:r>
              <a:rPr kumimoji="1" lang="en-US" altLang="ja-JP" dirty="0">
                <a:latin typeface="ＭＳ Ｐゴシック" panose="020B0600070205080204" pitchFamily="50" charset="-128"/>
                <a:ea typeface="ＭＳ Ｐゴシック" panose="020B0600070205080204" pitchFamily="50" charset="-128"/>
              </a:rPr>
              <a:t>a</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49</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4" name="テキスト ボックス 3">
            <a:extLst>
              <a:ext uri="{FF2B5EF4-FFF2-40B4-BE49-F238E27FC236}">
                <a16:creationId xmlns:a16="http://schemas.microsoft.com/office/drawing/2014/main" id="{22125D7B-A319-4CD9-919B-6B583EA34614}"/>
              </a:ext>
            </a:extLst>
          </p:cNvPr>
          <p:cNvSpPr txBox="1"/>
          <p:nvPr/>
        </p:nvSpPr>
        <p:spPr>
          <a:xfrm>
            <a:off x="838200" y="1690688"/>
            <a:ext cx="8085868" cy="400110"/>
          </a:xfrm>
          <a:prstGeom prst="rect">
            <a:avLst/>
          </a:prstGeom>
          <a:noFill/>
        </p:spPr>
        <p:txBody>
          <a:bodyPr wrap="none" rtlCol="0">
            <a:spAutoFit/>
          </a:bodyPr>
          <a:lstStyle/>
          <a:p>
            <a:r>
              <a:rPr kumimoji="1" lang="ja-JP" altLang="en-US" sz="2000" u="sng" dirty="0">
                <a:solidFill>
                  <a:srgbClr val="F9393E"/>
                </a:solidFill>
              </a:rPr>
              <a:t>仮説２</a:t>
            </a:r>
            <a:r>
              <a:rPr kumimoji="1" lang="en-US" altLang="ja-JP" sz="2000" u="sng" dirty="0">
                <a:solidFill>
                  <a:srgbClr val="F9393E"/>
                </a:solidFill>
              </a:rPr>
              <a:t>a</a:t>
            </a:r>
            <a:r>
              <a:rPr kumimoji="1" lang="ja-JP" altLang="en-US" sz="2000" dirty="0">
                <a:solidFill>
                  <a:schemeClr val="bg2">
                    <a:lumMod val="25000"/>
                  </a:schemeClr>
                </a:solidFill>
              </a:rPr>
              <a:t>：高価格帯におけるいいね数の増加は関心度に正の影響を与える</a:t>
            </a:r>
          </a:p>
        </p:txBody>
      </p:sp>
      <p:grpSp>
        <p:nvGrpSpPr>
          <p:cNvPr id="13" name="グループ化 12">
            <a:extLst>
              <a:ext uri="{FF2B5EF4-FFF2-40B4-BE49-F238E27FC236}">
                <a16:creationId xmlns:a16="http://schemas.microsoft.com/office/drawing/2014/main" id="{11723EEE-4A8F-4260-8A47-4F7F677EFAA6}"/>
              </a:ext>
            </a:extLst>
          </p:cNvPr>
          <p:cNvGrpSpPr/>
          <p:nvPr/>
        </p:nvGrpSpPr>
        <p:grpSpPr>
          <a:xfrm>
            <a:off x="839788" y="2356545"/>
            <a:ext cx="4707572" cy="1136477"/>
            <a:chOff x="839788" y="2627956"/>
            <a:chExt cx="4707572" cy="1136477"/>
          </a:xfrm>
        </p:grpSpPr>
        <p:pic>
          <p:nvPicPr>
            <p:cNvPr id="10" name="図 9">
              <a:extLst>
                <a:ext uri="{FF2B5EF4-FFF2-40B4-BE49-F238E27FC236}">
                  <a16:creationId xmlns:a16="http://schemas.microsoft.com/office/drawing/2014/main" id="{0BD3B8DA-6EE4-4C80-972F-68DEFE5662F2}"/>
                </a:ext>
              </a:extLst>
            </p:cNvPr>
            <p:cNvPicPr>
              <a:picLocks noChangeAspect="1"/>
            </p:cNvPicPr>
            <p:nvPr/>
          </p:nvPicPr>
          <p:blipFill>
            <a:blip r:embed="rId3"/>
            <a:stretch>
              <a:fillRect/>
            </a:stretch>
          </p:blipFill>
          <p:spPr>
            <a:xfrm>
              <a:off x="839788" y="2919498"/>
              <a:ext cx="4707572" cy="602644"/>
            </a:xfrm>
            <a:prstGeom prst="rect">
              <a:avLst/>
            </a:prstGeom>
          </p:spPr>
        </p:pic>
        <p:sp>
          <p:nvSpPr>
            <p:cNvPr id="11" name="正方形/長方形 10">
              <a:extLst>
                <a:ext uri="{FF2B5EF4-FFF2-40B4-BE49-F238E27FC236}">
                  <a16:creationId xmlns:a16="http://schemas.microsoft.com/office/drawing/2014/main" id="{11CBD3A6-74DB-48E8-95BC-BFFE96FF7239}"/>
                </a:ext>
              </a:extLst>
            </p:cNvPr>
            <p:cNvSpPr/>
            <p:nvPr/>
          </p:nvSpPr>
          <p:spPr>
            <a:xfrm>
              <a:off x="839788" y="3533601"/>
              <a:ext cx="3838892" cy="230832"/>
            </a:xfrm>
            <a:prstGeom prst="rect">
              <a:avLst/>
            </a:prstGeom>
          </p:spPr>
          <p:txBody>
            <a:bodyPr wrap="square">
              <a:spAutoFit/>
            </a:bodyPr>
            <a:lstStyle/>
            <a:p>
              <a:r>
                <a:rPr lang="en-US" altLang="ja-JP" sz="900" dirty="0">
                  <a:solidFill>
                    <a:srgbClr val="000000"/>
                  </a:solidFill>
                  <a:latin typeface="MS Gothic" panose="020B0609070205080204" pitchFamily="49" charset="-128"/>
                  <a:ea typeface="MS Gothic" panose="020B0609070205080204" pitchFamily="49" charset="-128"/>
                </a:rPr>
                <a:t>a. </a:t>
              </a:r>
              <a:r>
                <a:rPr lang="ja-JP" altLang="en-US" sz="900" dirty="0">
                  <a:solidFill>
                    <a:srgbClr val="000000"/>
                  </a:solidFill>
                  <a:latin typeface="MS Gothic" panose="020B0609070205080204" pitchFamily="49" charset="-128"/>
                  <a:ea typeface="MS Gothic" panose="020B0609070205080204" pitchFamily="49" charset="-128"/>
                </a:rPr>
                <a:t>予測値</a:t>
              </a:r>
              <a:r>
                <a:rPr lang="en-US" altLang="ja-JP" sz="900" dirty="0">
                  <a:solidFill>
                    <a:srgbClr val="000000"/>
                  </a:solidFill>
                  <a:latin typeface="MS Gothic" panose="020B0609070205080204" pitchFamily="49" charset="-128"/>
                  <a:ea typeface="MS Gothic" panose="020B0609070205080204" pitchFamily="49" charset="-128"/>
                </a:rPr>
                <a:t>: (</a:t>
              </a:r>
              <a:r>
                <a:rPr lang="ja-JP" altLang="en-US" sz="900" dirty="0">
                  <a:solidFill>
                    <a:srgbClr val="000000"/>
                  </a:solidFill>
                  <a:latin typeface="MS Gothic" panose="020B0609070205080204" pitchFamily="49" charset="-128"/>
                  <a:ea typeface="MS Gothic" panose="020B0609070205080204" pitchFamily="49" charset="-128"/>
                </a:rPr>
                <a:t>定数</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、件数</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 </a:t>
              </a:r>
              <a:r>
                <a:rPr lang="ja-JP" altLang="en-US" sz="900" dirty="0">
                  <a:solidFill>
                    <a:srgbClr val="000000"/>
                  </a:solidFill>
                  <a:latin typeface="MS Gothic" panose="020B0609070205080204" pitchFamily="49" charset="-128"/>
                  <a:ea typeface="MS Gothic" panose="020B0609070205080204" pitchFamily="49" charset="-128"/>
                </a:rPr>
                <a:t>いいね</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 </a:t>
              </a:r>
              <a:r>
                <a:rPr lang="ja-JP" altLang="en-US" sz="900" dirty="0">
                  <a:solidFill>
                    <a:srgbClr val="000000"/>
                  </a:solidFill>
                  <a:latin typeface="MS Gothic" panose="020B0609070205080204" pitchFamily="49" charset="-128"/>
                  <a:ea typeface="MS Gothic" panose="020B0609070205080204" pitchFamily="49" charset="-128"/>
                </a:rPr>
                <a:t>標準偏差</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t> </a:t>
              </a:r>
            </a:p>
          </p:txBody>
        </p:sp>
        <p:sp>
          <p:nvSpPr>
            <p:cNvPr id="12" name="正方形/長方形 11">
              <a:extLst>
                <a:ext uri="{FF2B5EF4-FFF2-40B4-BE49-F238E27FC236}">
                  <a16:creationId xmlns:a16="http://schemas.microsoft.com/office/drawing/2014/main" id="{068F8334-3EA9-4044-86EE-6DE0B2935A70}"/>
                </a:ext>
              </a:extLst>
            </p:cNvPr>
            <p:cNvSpPr/>
            <p:nvPr/>
          </p:nvSpPr>
          <p:spPr>
            <a:xfrm>
              <a:off x="2542595" y="2627956"/>
              <a:ext cx="1301958"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モデルの要約</a:t>
              </a:r>
              <a:r>
                <a:rPr lang="ja-JP" altLang="en-US" sz="1400" dirty="0"/>
                <a:t> </a:t>
              </a:r>
            </a:p>
          </p:txBody>
        </p:sp>
      </p:grpSp>
      <p:grpSp>
        <p:nvGrpSpPr>
          <p:cNvPr id="18" name="グループ化 17">
            <a:extLst>
              <a:ext uri="{FF2B5EF4-FFF2-40B4-BE49-F238E27FC236}">
                <a16:creationId xmlns:a16="http://schemas.microsoft.com/office/drawing/2014/main" id="{817B07FE-C6A0-4086-AE22-793F0687799E}"/>
              </a:ext>
            </a:extLst>
          </p:cNvPr>
          <p:cNvGrpSpPr/>
          <p:nvPr/>
        </p:nvGrpSpPr>
        <p:grpSpPr>
          <a:xfrm>
            <a:off x="6423660" y="2356545"/>
            <a:ext cx="4928552" cy="1480745"/>
            <a:chOff x="6423660" y="2356545"/>
            <a:chExt cx="4928552" cy="1480745"/>
          </a:xfrm>
        </p:grpSpPr>
        <p:pic>
          <p:nvPicPr>
            <p:cNvPr id="14" name="図 13">
              <a:extLst>
                <a:ext uri="{FF2B5EF4-FFF2-40B4-BE49-F238E27FC236}">
                  <a16:creationId xmlns:a16="http://schemas.microsoft.com/office/drawing/2014/main" id="{BFBE47DA-BFA3-4D15-90DC-F9E2F17CEEB1}"/>
                </a:ext>
              </a:extLst>
            </p:cNvPr>
            <p:cNvPicPr>
              <a:picLocks noChangeAspect="1"/>
            </p:cNvPicPr>
            <p:nvPr/>
          </p:nvPicPr>
          <p:blipFill>
            <a:blip r:embed="rId4"/>
            <a:stretch>
              <a:fillRect/>
            </a:stretch>
          </p:blipFill>
          <p:spPr>
            <a:xfrm>
              <a:off x="6427469" y="2648086"/>
              <a:ext cx="4924743" cy="731371"/>
            </a:xfrm>
            <a:prstGeom prst="rect">
              <a:avLst/>
            </a:prstGeom>
          </p:spPr>
        </p:pic>
        <p:sp>
          <p:nvSpPr>
            <p:cNvPr id="15" name="正方形/長方形 14">
              <a:extLst>
                <a:ext uri="{FF2B5EF4-FFF2-40B4-BE49-F238E27FC236}">
                  <a16:creationId xmlns:a16="http://schemas.microsoft.com/office/drawing/2014/main" id="{393882F3-8152-4F20-A676-B7419AF3733E}"/>
                </a:ext>
              </a:extLst>
            </p:cNvPr>
            <p:cNvSpPr/>
            <p:nvPr/>
          </p:nvSpPr>
          <p:spPr>
            <a:xfrm>
              <a:off x="8387940" y="2356545"/>
              <a:ext cx="1003800"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分散分析</a:t>
              </a:r>
              <a:r>
                <a:rPr lang="en-US" altLang="ja-JP" sz="1400" baseline="30000" dirty="0">
                  <a:solidFill>
                    <a:srgbClr val="000000"/>
                  </a:solidFill>
                  <a:latin typeface="MS Gothic" panose="020B0609070205080204" pitchFamily="49" charset="-128"/>
                  <a:ea typeface="MS Gothic" panose="020B0609070205080204" pitchFamily="49" charset="-128"/>
                </a:rPr>
                <a:t>a</a:t>
              </a:r>
              <a:r>
                <a:rPr lang="en-US" altLang="ja-JP" sz="1400" dirty="0"/>
                <a:t> </a:t>
              </a:r>
              <a:endParaRPr lang="ja-JP" altLang="en-US" sz="1400" dirty="0"/>
            </a:p>
          </p:txBody>
        </p:sp>
        <p:sp>
          <p:nvSpPr>
            <p:cNvPr id="16" name="正方形/長方形 15">
              <a:extLst>
                <a:ext uri="{FF2B5EF4-FFF2-40B4-BE49-F238E27FC236}">
                  <a16:creationId xmlns:a16="http://schemas.microsoft.com/office/drawing/2014/main" id="{D19E4BE6-C56A-4841-BD3E-35C85B53EB6A}"/>
                </a:ext>
              </a:extLst>
            </p:cNvPr>
            <p:cNvSpPr/>
            <p:nvPr/>
          </p:nvSpPr>
          <p:spPr>
            <a:xfrm>
              <a:off x="6427469" y="3377606"/>
              <a:ext cx="1595309" cy="230832"/>
            </a:xfrm>
            <a:prstGeom prst="rect">
              <a:avLst/>
            </a:prstGeom>
          </p:spPr>
          <p:txBody>
            <a:bodyPr wrap="none">
              <a:spAutoFit/>
            </a:bodyPr>
            <a:lstStyle/>
            <a:p>
              <a:r>
                <a:rPr lang="en-US" altLang="zh-CN" sz="900" dirty="0">
                  <a:solidFill>
                    <a:srgbClr val="000000"/>
                  </a:solidFill>
                  <a:latin typeface="MS Gothic" panose="020B0609070205080204" pitchFamily="49" charset="-128"/>
                  <a:ea typeface="MS Gothic" panose="020B0609070205080204" pitchFamily="49" charset="-128"/>
                </a:rPr>
                <a:t>a. </a:t>
              </a:r>
              <a:r>
                <a:rPr lang="zh-CN" altLang="en-US" sz="900" dirty="0">
                  <a:solidFill>
                    <a:srgbClr val="000000"/>
                  </a:solidFill>
                  <a:latin typeface="MS Gothic" panose="020B0609070205080204" pitchFamily="49" charset="-128"/>
                  <a:ea typeface="MS Gothic" panose="020B0609070205080204" pitchFamily="49" charset="-128"/>
                </a:rPr>
                <a:t>従属変数 関心度</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a:t>
              </a:r>
              <a:r>
                <a:rPr lang="zh-CN" altLang="en-US" sz="900" dirty="0"/>
                <a:t> </a:t>
              </a:r>
              <a:endParaRPr lang="ja-JP" altLang="en-US" sz="900" dirty="0"/>
            </a:p>
          </p:txBody>
        </p:sp>
        <p:sp>
          <p:nvSpPr>
            <p:cNvPr id="17" name="正方形/長方形 16">
              <a:extLst>
                <a:ext uri="{FF2B5EF4-FFF2-40B4-BE49-F238E27FC236}">
                  <a16:creationId xmlns:a16="http://schemas.microsoft.com/office/drawing/2014/main" id="{6F9885F0-02D5-4996-BCBB-68BCD78D473F}"/>
                </a:ext>
              </a:extLst>
            </p:cNvPr>
            <p:cNvSpPr/>
            <p:nvPr/>
          </p:nvSpPr>
          <p:spPr>
            <a:xfrm>
              <a:off x="6423660" y="3606458"/>
              <a:ext cx="3802380" cy="230832"/>
            </a:xfrm>
            <a:prstGeom prst="rect">
              <a:avLst/>
            </a:prstGeom>
          </p:spPr>
          <p:txBody>
            <a:bodyPr wrap="square">
              <a:spAutoFit/>
            </a:bodyPr>
            <a:lstStyle/>
            <a:p>
              <a:r>
                <a:rPr lang="en-US" altLang="ja-JP" sz="900" dirty="0">
                  <a:solidFill>
                    <a:srgbClr val="000000"/>
                  </a:solidFill>
                  <a:latin typeface="MS Gothic" panose="020B0609070205080204" pitchFamily="49" charset="-128"/>
                  <a:ea typeface="MS Gothic" panose="020B0609070205080204" pitchFamily="49" charset="-128"/>
                </a:rPr>
                <a:t>b. </a:t>
              </a:r>
              <a:r>
                <a:rPr lang="ja-JP" altLang="en-US" sz="900" dirty="0">
                  <a:solidFill>
                    <a:srgbClr val="000000"/>
                  </a:solidFill>
                  <a:latin typeface="MS Gothic" panose="020B0609070205080204" pitchFamily="49" charset="-128"/>
                  <a:ea typeface="MS Gothic" panose="020B0609070205080204" pitchFamily="49" charset="-128"/>
                </a:rPr>
                <a:t>予測値</a:t>
              </a:r>
              <a:r>
                <a:rPr lang="en-US" altLang="ja-JP" sz="900" dirty="0">
                  <a:solidFill>
                    <a:srgbClr val="000000"/>
                  </a:solidFill>
                  <a:latin typeface="MS Gothic" panose="020B0609070205080204" pitchFamily="49" charset="-128"/>
                  <a:ea typeface="MS Gothic" panose="020B0609070205080204" pitchFamily="49" charset="-128"/>
                </a:rPr>
                <a:t>: (</a:t>
              </a:r>
              <a:r>
                <a:rPr lang="ja-JP" altLang="en-US" sz="900" dirty="0">
                  <a:solidFill>
                    <a:srgbClr val="000000"/>
                  </a:solidFill>
                  <a:latin typeface="MS Gothic" panose="020B0609070205080204" pitchFamily="49" charset="-128"/>
                  <a:ea typeface="MS Gothic" panose="020B0609070205080204" pitchFamily="49" charset="-128"/>
                </a:rPr>
                <a:t>定数</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、件数</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 </a:t>
              </a:r>
              <a:r>
                <a:rPr lang="ja-JP" altLang="en-US" sz="900" dirty="0">
                  <a:solidFill>
                    <a:srgbClr val="000000"/>
                  </a:solidFill>
                  <a:latin typeface="MS Gothic" panose="020B0609070205080204" pitchFamily="49" charset="-128"/>
                  <a:ea typeface="MS Gothic" panose="020B0609070205080204" pitchFamily="49" charset="-128"/>
                </a:rPr>
                <a:t>いいね</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 </a:t>
              </a:r>
              <a:r>
                <a:rPr lang="ja-JP" altLang="en-US" sz="900" dirty="0">
                  <a:solidFill>
                    <a:srgbClr val="000000"/>
                  </a:solidFill>
                  <a:latin typeface="MS Gothic" panose="020B0609070205080204" pitchFamily="49" charset="-128"/>
                  <a:ea typeface="MS Gothic" panose="020B0609070205080204" pitchFamily="49" charset="-128"/>
                </a:rPr>
                <a:t>標準偏差</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a:t>
              </a:r>
              <a:endParaRPr lang="ja-JP" altLang="en-US" sz="900" dirty="0"/>
            </a:p>
          </p:txBody>
        </p:sp>
      </p:grpSp>
      <p:grpSp>
        <p:nvGrpSpPr>
          <p:cNvPr id="24" name="グループ化 23">
            <a:extLst>
              <a:ext uri="{FF2B5EF4-FFF2-40B4-BE49-F238E27FC236}">
                <a16:creationId xmlns:a16="http://schemas.microsoft.com/office/drawing/2014/main" id="{29019AC4-9743-4675-A7C3-9E354459E2D0}"/>
              </a:ext>
            </a:extLst>
          </p:cNvPr>
          <p:cNvGrpSpPr/>
          <p:nvPr/>
        </p:nvGrpSpPr>
        <p:grpSpPr>
          <a:xfrm>
            <a:off x="838199" y="4331782"/>
            <a:ext cx="6245709" cy="1870324"/>
            <a:chOff x="838199" y="4331782"/>
            <a:chExt cx="6245709" cy="1870324"/>
          </a:xfrm>
        </p:grpSpPr>
        <p:grpSp>
          <p:nvGrpSpPr>
            <p:cNvPr id="22" name="グループ化 21">
              <a:extLst>
                <a:ext uri="{FF2B5EF4-FFF2-40B4-BE49-F238E27FC236}">
                  <a16:creationId xmlns:a16="http://schemas.microsoft.com/office/drawing/2014/main" id="{954DAC2C-7B29-4972-926C-FC79A38434BC}"/>
                </a:ext>
              </a:extLst>
            </p:cNvPr>
            <p:cNvGrpSpPr/>
            <p:nvPr/>
          </p:nvGrpSpPr>
          <p:grpSpPr>
            <a:xfrm>
              <a:off x="838199" y="4331782"/>
              <a:ext cx="3447682" cy="1870324"/>
              <a:chOff x="838199" y="4331782"/>
              <a:chExt cx="3447682" cy="1870324"/>
            </a:xfrm>
          </p:grpSpPr>
          <p:sp>
            <p:nvSpPr>
              <p:cNvPr id="20" name="正方形/長方形 19">
                <a:extLst>
                  <a:ext uri="{FF2B5EF4-FFF2-40B4-BE49-F238E27FC236}">
                    <a16:creationId xmlns:a16="http://schemas.microsoft.com/office/drawing/2014/main" id="{6E51FE58-30C7-4BEB-AD02-6F95FC5709C7}"/>
                  </a:ext>
                </a:extLst>
              </p:cNvPr>
              <p:cNvSpPr/>
              <p:nvPr/>
            </p:nvSpPr>
            <p:spPr>
              <a:xfrm>
                <a:off x="3641153" y="4331782"/>
                <a:ext cx="644728"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係数</a:t>
                </a:r>
                <a:r>
                  <a:rPr lang="en-US" altLang="ja-JP" sz="1400" baseline="30000" dirty="0">
                    <a:solidFill>
                      <a:srgbClr val="000000"/>
                    </a:solidFill>
                    <a:latin typeface="MS Gothic" panose="020B0609070205080204" pitchFamily="49" charset="-128"/>
                    <a:ea typeface="MS Gothic" panose="020B0609070205080204" pitchFamily="49" charset="-128"/>
                  </a:rPr>
                  <a:t>a</a:t>
                </a:r>
                <a:r>
                  <a:rPr lang="en-US" altLang="ja-JP" sz="1400" dirty="0"/>
                  <a:t> </a:t>
                </a:r>
                <a:endParaRPr lang="ja-JP" altLang="en-US" sz="1400" dirty="0"/>
              </a:p>
            </p:txBody>
          </p:sp>
          <p:sp>
            <p:nvSpPr>
              <p:cNvPr id="21" name="正方形/長方形 20">
                <a:extLst>
                  <a:ext uri="{FF2B5EF4-FFF2-40B4-BE49-F238E27FC236}">
                    <a16:creationId xmlns:a16="http://schemas.microsoft.com/office/drawing/2014/main" id="{CDA82781-2D37-4DC9-B38C-A5C8EDA5A500}"/>
                  </a:ext>
                </a:extLst>
              </p:cNvPr>
              <p:cNvSpPr/>
              <p:nvPr/>
            </p:nvSpPr>
            <p:spPr>
              <a:xfrm>
                <a:off x="838199" y="5971274"/>
                <a:ext cx="1569660" cy="230832"/>
              </a:xfrm>
              <a:prstGeom prst="rect">
                <a:avLst/>
              </a:prstGeom>
            </p:spPr>
            <p:txBody>
              <a:bodyPr wrap="none">
                <a:spAutoFit/>
              </a:bodyPr>
              <a:lstStyle/>
              <a:p>
                <a:r>
                  <a:rPr lang="en-US" altLang="zh-CN" sz="900" dirty="0">
                    <a:solidFill>
                      <a:srgbClr val="000000"/>
                    </a:solidFill>
                    <a:latin typeface="MS Gothic" panose="020B0609070205080204" pitchFamily="49" charset="-128"/>
                    <a:ea typeface="MS Gothic" panose="020B0609070205080204" pitchFamily="49" charset="-128"/>
                  </a:rPr>
                  <a:t>a. </a:t>
                </a:r>
                <a:r>
                  <a:rPr lang="zh-CN" altLang="en-US" sz="900" dirty="0">
                    <a:solidFill>
                      <a:srgbClr val="000000"/>
                    </a:solidFill>
                    <a:latin typeface="MS Gothic" panose="020B0609070205080204" pitchFamily="49" charset="-128"/>
                    <a:ea typeface="MS Gothic" panose="020B0609070205080204" pitchFamily="49" charset="-128"/>
                  </a:rPr>
                  <a:t>従属変数 関心度</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a:t>
                </a:r>
                <a:endParaRPr lang="ja-JP" altLang="en-US" sz="900" dirty="0"/>
              </a:p>
            </p:txBody>
          </p:sp>
        </p:grpSp>
        <p:sp>
          <p:nvSpPr>
            <p:cNvPr id="23" name="四角形: 角を丸くする 22">
              <a:extLst>
                <a:ext uri="{FF2B5EF4-FFF2-40B4-BE49-F238E27FC236}">
                  <a16:creationId xmlns:a16="http://schemas.microsoft.com/office/drawing/2014/main" id="{3DD82D15-526B-42C8-BEA8-7CFFF6F2EAB6}"/>
                </a:ext>
              </a:extLst>
            </p:cNvPr>
            <p:cNvSpPr/>
            <p:nvPr/>
          </p:nvSpPr>
          <p:spPr>
            <a:xfrm>
              <a:off x="6603848" y="5300690"/>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25" name="テキスト ボックス 24">
            <a:extLst>
              <a:ext uri="{FF2B5EF4-FFF2-40B4-BE49-F238E27FC236}">
                <a16:creationId xmlns:a16="http://schemas.microsoft.com/office/drawing/2014/main" id="{141C7EAA-672F-4716-88E0-217B46E3B995}"/>
              </a:ext>
            </a:extLst>
          </p:cNvPr>
          <p:cNvSpPr txBox="1"/>
          <p:nvPr/>
        </p:nvSpPr>
        <p:spPr>
          <a:xfrm>
            <a:off x="7559040" y="4300461"/>
            <a:ext cx="3425938" cy="646331"/>
          </a:xfrm>
          <a:prstGeom prst="rect">
            <a:avLst/>
          </a:prstGeom>
          <a:noFill/>
        </p:spPr>
        <p:txBody>
          <a:bodyPr wrap="none" rtlCol="0">
            <a:spAutoFit/>
          </a:bodyPr>
          <a:lstStyle/>
          <a:p>
            <a:r>
              <a:rPr kumimoji="1" lang="ja-JP" altLang="en-US" dirty="0">
                <a:solidFill>
                  <a:schemeClr val="bg2">
                    <a:lumMod val="25000"/>
                  </a:schemeClr>
                </a:solidFill>
              </a:rPr>
              <a:t>いいねの有意確率</a:t>
            </a:r>
            <a:r>
              <a:rPr lang="en-US" altLang="ja-JP" dirty="0">
                <a:solidFill>
                  <a:schemeClr val="bg2">
                    <a:lumMod val="25000"/>
                  </a:schemeClr>
                </a:solidFill>
              </a:rPr>
              <a:t>0.009</a:t>
            </a:r>
            <a:r>
              <a:rPr kumimoji="1" lang="en-US" altLang="ja-JP" dirty="0">
                <a:solidFill>
                  <a:schemeClr val="bg2">
                    <a:lumMod val="25000"/>
                  </a:schemeClr>
                </a:solidFill>
              </a:rPr>
              <a:t>&lt;0.01</a:t>
            </a:r>
            <a:r>
              <a:rPr kumimoji="1" lang="ja-JP" altLang="en-US" dirty="0">
                <a:solidFill>
                  <a:schemeClr val="bg2">
                    <a:lumMod val="25000"/>
                  </a:schemeClr>
                </a:solidFill>
              </a:rPr>
              <a:t>より</a:t>
            </a:r>
            <a:endParaRPr kumimoji="1" lang="en-US" altLang="ja-JP" dirty="0">
              <a:solidFill>
                <a:schemeClr val="bg2">
                  <a:lumMod val="25000"/>
                </a:schemeClr>
              </a:solidFill>
            </a:endParaRPr>
          </a:p>
          <a:p>
            <a:r>
              <a:rPr lang="en-US" altLang="ja-JP" dirty="0">
                <a:solidFill>
                  <a:schemeClr val="bg2">
                    <a:lumMod val="25000"/>
                  </a:schemeClr>
                </a:solidFill>
              </a:rPr>
              <a:t>1</a:t>
            </a:r>
            <a:r>
              <a:rPr kumimoji="1" lang="en-US" altLang="ja-JP" dirty="0">
                <a:solidFill>
                  <a:schemeClr val="bg2">
                    <a:lumMod val="25000"/>
                  </a:schemeClr>
                </a:solidFill>
              </a:rPr>
              <a:t>%</a:t>
            </a:r>
            <a:r>
              <a:rPr kumimoji="1" lang="ja-JP" altLang="en-US" dirty="0">
                <a:solidFill>
                  <a:schemeClr val="bg2">
                    <a:lumMod val="25000"/>
                  </a:schemeClr>
                </a:solidFill>
              </a:rPr>
              <a:t>水準で統計的に有意</a:t>
            </a:r>
            <a:endParaRPr kumimoji="1" lang="en-US" altLang="ja-JP" dirty="0">
              <a:solidFill>
                <a:schemeClr val="bg2">
                  <a:lumMod val="25000"/>
                </a:schemeClr>
              </a:solidFill>
            </a:endParaRPr>
          </a:p>
        </p:txBody>
      </p:sp>
      <p:sp>
        <p:nvSpPr>
          <p:cNvPr id="26" name="テキスト ボックス 25">
            <a:extLst>
              <a:ext uri="{FF2B5EF4-FFF2-40B4-BE49-F238E27FC236}">
                <a16:creationId xmlns:a16="http://schemas.microsoft.com/office/drawing/2014/main" id="{D44D4774-F813-486F-A58F-152BA63628F5}"/>
              </a:ext>
            </a:extLst>
          </p:cNvPr>
          <p:cNvSpPr txBox="1"/>
          <p:nvPr/>
        </p:nvSpPr>
        <p:spPr>
          <a:xfrm>
            <a:off x="7559040" y="5113950"/>
            <a:ext cx="3114955" cy="400110"/>
          </a:xfrm>
          <a:prstGeom prst="rect">
            <a:avLst/>
          </a:prstGeom>
          <a:noFill/>
        </p:spPr>
        <p:txBody>
          <a:bodyPr wrap="none" rtlCol="0">
            <a:spAutoFit/>
          </a:bodyPr>
          <a:lstStyle/>
          <a:p>
            <a:r>
              <a:rPr kumimoji="1" lang="ja-JP" altLang="en-US" sz="2000" b="1" u="sng" dirty="0">
                <a:solidFill>
                  <a:srgbClr val="F9393E"/>
                </a:solidFill>
              </a:rPr>
              <a:t>よって仮説２</a:t>
            </a:r>
            <a:r>
              <a:rPr kumimoji="1" lang="en-US" altLang="ja-JP" sz="2000" b="1" u="sng" dirty="0">
                <a:solidFill>
                  <a:srgbClr val="F9393E"/>
                </a:solidFill>
              </a:rPr>
              <a:t>a</a:t>
            </a:r>
            <a:r>
              <a:rPr kumimoji="1" lang="ja-JP" altLang="en-US" sz="2000" b="1" u="sng" dirty="0">
                <a:solidFill>
                  <a:srgbClr val="F9393E"/>
                </a:solidFill>
              </a:rPr>
              <a:t>は支持された</a:t>
            </a:r>
          </a:p>
        </p:txBody>
      </p:sp>
    </p:spTree>
    <p:extLst>
      <p:ext uri="{BB962C8B-B14F-4D97-AF65-F5344CB8AC3E}">
        <p14:creationId xmlns:p14="http://schemas.microsoft.com/office/powerpoint/2010/main" val="1666845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１．はじめに</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5</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grpSp>
        <p:nvGrpSpPr>
          <p:cNvPr id="6" name="グループ化 5">
            <a:extLst>
              <a:ext uri="{FF2B5EF4-FFF2-40B4-BE49-F238E27FC236}">
                <a16:creationId xmlns:a16="http://schemas.microsoft.com/office/drawing/2014/main" id="{CE57CDF1-81B6-4472-B77A-318DBB24264A}"/>
              </a:ext>
            </a:extLst>
          </p:cNvPr>
          <p:cNvGrpSpPr/>
          <p:nvPr/>
        </p:nvGrpSpPr>
        <p:grpSpPr>
          <a:xfrm>
            <a:off x="2321567" y="2820075"/>
            <a:ext cx="7548861" cy="2210969"/>
            <a:chOff x="2321567" y="2820075"/>
            <a:chExt cx="7548861" cy="2210969"/>
          </a:xfrm>
        </p:grpSpPr>
        <p:sp>
          <p:nvSpPr>
            <p:cNvPr id="4" name="テキスト ボックス 3">
              <a:extLst>
                <a:ext uri="{FF2B5EF4-FFF2-40B4-BE49-F238E27FC236}">
                  <a16:creationId xmlns:a16="http://schemas.microsoft.com/office/drawing/2014/main" id="{B95BD340-0B99-4122-B930-437FA3328ABA}"/>
                </a:ext>
              </a:extLst>
            </p:cNvPr>
            <p:cNvSpPr txBox="1"/>
            <p:nvPr/>
          </p:nvSpPr>
          <p:spPr>
            <a:xfrm>
              <a:off x="2321567" y="2820075"/>
              <a:ext cx="7548861" cy="400110"/>
            </a:xfrm>
            <a:prstGeom prst="rect">
              <a:avLst/>
            </a:prstGeom>
            <a:noFill/>
          </p:spPr>
          <p:txBody>
            <a:bodyPr wrap="none" rtlCol="0">
              <a:spAutoFit/>
            </a:bodyPr>
            <a:lstStyle/>
            <a:p>
              <a:pPr algn="ctr"/>
              <a:r>
                <a:rPr kumimoji="1" lang="ja-JP" altLang="en-US" sz="2000" dirty="0">
                  <a:solidFill>
                    <a:schemeClr val="bg2">
                      <a:lumMod val="25000"/>
                    </a:schemeClr>
                  </a:solidFill>
                </a:rPr>
                <a:t>消費者の生の声を分析することで企業の売上向上につながるのでは</a:t>
              </a:r>
            </a:p>
          </p:txBody>
        </p:sp>
        <p:sp>
          <p:nvSpPr>
            <p:cNvPr id="5" name="二等辺三角形 4">
              <a:extLst>
                <a:ext uri="{FF2B5EF4-FFF2-40B4-BE49-F238E27FC236}">
                  <a16:creationId xmlns:a16="http://schemas.microsoft.com/office/drawing/2014/main" id="{8CA9DDDC-2E72-4C68-8ACD-AB101A8E3751}"/>
                </a:ext>
              </a:extLst>
            </p:cNvPr>
            <p:cNvSpPr/>
            <p:nvPr/>
          </p:nvSpPr>
          <p:spPr>
            <a:xfrm rot="10800000">
              <a:off x="5280660" y="3694728"/>
              <a:ext cx="1630680" cy="461664"/>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F13717F3-593C-4846-978F-9090BF511519}"/>
                </a:ext>
              </a:extLst>
            </p:cNvPr>
            <p:cNvSpPr txBox="1"/>
            <p:nvPr/>
          </p:nvSpPr>
          <p:spPr>
            <a:xfrm>
              <a:off x="3983524" y="4630934"/>
              <a:ext cx="4224952" cy="400110"/>
            </a:xfrm>
            <a:prstGeom prst="rect">
              <a:avLst/>
            </a:prstGeom>
            <a:noFill/>
          </p:spPr>
          <p:txBody>
            <a:bodyPr wrap="square" rtlCol="0">
              <a:spAutoFit/>
            </a:bodyPr>
            <a:lstStyle/>
            <a:p>
              <a:pPr algn="ctr"/>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現在のクチコミ研究を整理する</a:t>
              </a:r>
              <a:endParaRPr kumimoji="1" lang="en-US" altLang="ja-JP" sz="200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grpSp>
      <p:sp>
        <p:nvSpPr>
          <p:cNvPr id="10" name="テキスト ボックス 9">
            <a:extLst>
              <a:ext uri="{FF2B5EF4-FFF2-40B4-BE49-F238E27FC236}">
                <a16:creationId xmlns:a16="http://schemas.microsoft.com/office/drawing/2014/main" id="{6BA6F83C-972D-461F-B1FB-05E8F14B5550}"/>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Tree>
    <p:extLst>
      <p:ext uri="{BB962C8B-B14F-4D97-AF65-F5344CB8AC3E}">
        <p14:creationId xmlns:p14="http://schemas.microsoft.com/office/powerpoint/2010/main" val="318243220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8D4BD36D-9583-43FE-B566-B79028F0D653}"/>
              </a:ext>
            </a:extLst>
          </p:cNvPr>
          <p:cNvPicPr>
            <a:picLocks noChangeAspect="1"/>
          </p:cNvPicPr>
          <p:nvPr/>
        </p:nvPicPr>
        <p:blipFill>
          <a:blip r:embed="rId2"/>
          <a:stretch>
            <a:fillRect/>
          </a:stretch>
        </p:blipFill>
        <p:spPr>
          <a:xfrm>
            <a:off x="839788" y="4690650"/>
            <a:ext cx="6063932" cy="1280784"/>
          </a:xfrm>
          <a:prstGeom prst="rect">
            <a:avLst/>
          </a:prstGeom>
        </p:spPr>
      </p:pic>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１．検証結果２</a:t>
            </a:r>
            <a:r>
              <a:rPr kumimoji="1" lang="en-US" altLang="ja-JP" dirty="0">
                <a:latin typeface="ＭＳ Ｐゴシック" panose="020B0600070205080204" pitchFamily="50" charset="-128"/>
                <a:ea typeface="ＭＳ Ｐゴシック" panose="020B0600070205080204" pitchFamily="50" charset="-128"/>
              </a:rPr>
              <a:t>b</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50</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4" name="テキスト ボックス 3">
            <a:extLst>
              <a:ext uri="{FF2B5EF4-FFF2-40B4-BE49-F238E27FC236}">
                <a16:creationId xmlns:a16="http://schemas.microsoft.com/office/drawing/2014/main" id="{22125D7B-A319-4CD9-919B-6B583EA34614}"/>
              </a:ext>
            </a:extLst>
          </p:cNvPr>
          <p:cNvSpPr txBox="1"/>
          <p:nvPr/>
        </p:nvSpPr>
        <p:spPr>
          <a:xfrm>
            <a:off x="838200" y="1690688"/>
            <a:ext cx="8097088" cy="400110"/>
          </a:xfrm>
          <a:prstGeom prst="rect">
            <a:avLst/>
          </a:prstGeom>
          <a:noFill/>
        </p:spPr>
        <p:txBody>
          <a:bodyPr wrap="none" rtlCol="0">
            <a:spAutoFit/>
          </a:bodyPr>
          <a:lstStyle/>
          <a:p>
            <a:r>
              <a:rPr kumimoji="1" lang="ja-JP" altLang="en-US" sz="2000" u="sng" dirty="0">
                <a:solidFill>
                  <a:srgbClr val="F9393E"/>
                </a:solidFill>
              </a:rPr>
              <a:t>仮説２</a:t>
            </a:r>
            <a:r>
              <a:rPr kumimoji="1" lang="en-US" altLang="ja-JP" sz="2000" u="sng" dirty="0">
                <a:solidFill>
                  <a:srgbClr val="F9393E"/>
                </a:solidFill>
              </a:rPr>
              <a:t>b</a:t>
            </a:r>
            <a:r>
              <a:rPr kumimoji="1" lang="ja-JP" altLang="en-US" sz="2000" dirty="0">
                <a:solidFill>
                  <a:schemeClr val="bg2">
                    <a:lumMod val="25000"/>
                  </a:schemeClr>
                </a:solidFill>
              </a:rPr>
              <a:t>：低価格帯におけるいいね数の増加は関心度に正の影響を与える</a:t>
            </a:r>
          </a:p>
        </p:txBody>
      </p:sp>
      <p:grpSp>
        <p:nvGrpSpPr>
          <p:cNvPr id="25" name="グループ化 24">
            <a:extLst>
              <a:ext uri="{FF2B5EF4-FFF2-40B4-BE49-F238E27FC236}">
                <a16:creationId xmlns:a16="http://schemas.microsoft.com/office/drawing/2014/main" id="{F260AAA8-7BB7-4F39-B0FD-D810F1F078CC}"/>
              </a:ext>
            </a:extLst>
          </p:cNvPr>
          <p:cNvGrpSpPr/>
          <p:nvPr/>
        </p:nvGrpSpPr>
        <p:grpSpPr>
          <a:xfrm>
            <a:off x="838198" y="2356545"/>
            <a:ext cx="4707571" cy="1136477"/>
            <a:chOff x="838198" y="2356545"/>
            <a:chExt cx="4707571" cy="1136477"/>
          </a:xfrm>
        </p:grpSpPr>
        <p:pic>
          <p:nvPicPr>
            <p:cNvPr id="6" name="図 5">
              <a:extLst>
                <a:ext uri="{FF2B5EF4-FFF2-40B4-BE49-F238E27FC236}">
                  <a16:creationId xmlns:a16="http://schemas.microsoft.com/office/drawing/2014/main" id="{46167361-2B4B-45D6-9E5D-4CE256F63E61}"/>
                </a:ext>
              </a:extLst>
            </p:cNvPr>
            <p:cNvPicPr>
              <a:picLocks noChangeAspect="1"/>
            </p:cNvPicPr>
            <p:nvPr/>
          </p:nvPicPr>
          <p:blipFill>
            <a:blip r:embed="rId3"/>
            <a:stretch>
              <a:fillRect/>
            </a:stretch>
          </p:blipFill>
          <p:spPr>
            <a:xfrm>
              <a:off x="838198" y="2665524"/>
              <a:ext cx="4707571" cy="602644"/>
            </a:xfrm>
            <a:prstGeom prst="rect">
              <a:avLst/>
            </a:prstGeom>
          </p:spPr>
        </p:pic>
        <p:sp>
          <p:nvSpPr>
            <p:cNvPr id="23" name="正方形/長方形 22">
              <a:extLst>
                <a:ext uri="{FF2B5EF4-FFF2-40B4-BE49-F238E27FC236}">
                  <a16:creationId xmlns:a16="http://schemas.microsoft.com/office/drawing/2014/main" id="{01F21A4E-B528-4F05-9314-54F39BD5DD6B}"/>
                </a:ext>
              </a:extLst>
            </p:cNvPr>
            <p:cNvSpPr/>
            <p:nvPr/>
          </p:nvSpPr>
          <p:spPr>
            <a:xfrm>
              <a:off x="839788" y="3262190"/>
              <a:ext cx="3976052" cy="230832"/>
            </a:xfrm>
            <a:prstGeom prst="rect">
              <a:avLst/>
            </a:prstGeom>
          </p:spPr>
          <p:txBody>
            <a:bodyPr wrap="square">
              <a:spAutoFit/>
            </a:bodyPr>
            <a:lstStyle/>
            <a:p>
              <a:r>
                <a:rPr lang="en-US" altLang="ja-JP" sz="900" dirty="0">
                  <a:solidFill>
                    <a:srgbClr val="000000"/>
                  </a:solidFill>
                  <a:latin typeface="MS Gothic" panose="020B0609070205080204" pitchFamily="49" charset="-128"/>
                  <a:ea typeface="MS Gothic" panose="020B0609070205080204" pitchFamily="49" charset="-128"/>
                </a:rPr>
                <a:t>a. </a:t>
              </a:r>
              <a:r>
                <a:rPr lang="ja-JP" altLang="en-US" sz="900" dirty="0">
                  <a:solidFill>
                    <a:srgbClr val="000000"/>
                  </a:solidFill>
                  <a:latin typeface="MS Gothic" panose="020B0609070205080204" pitchFamily="49" charset="-128"/>
                  <a:ea typeface="MS Gothic" panose="020B0609070205080204" pitchFamily="49" charset="-128"/>
                </a:rPr>
                <a:t>予測値</a:t>
              </a:r>
              <a:r>
                <a:rPr lang="en-US" altLang="ja-JP" sz="900" dirty="0">
                  <a:solidFill>
                    <a:srgbClr val="000000"/>
                  </a:solidFill>
                  <a:latin typeface="MS Gothic" panose="020B0609070205080204" pitchFamily="49" charset="-128"/>
                  <a:ea typeface="MS Gothic" panose="020B0609070205080204" pitchFamily="49" charset="-128"/>
                </a:rPr>
                <a:t>: (</a:t>
              </a:r>
              <a:r>
                <a:rPr lang="ja-JP" altLang="en-US" sz="900" dirty="0">
                  <a:solidFill>
                    <a:srgbClr val="000000"/>
                  </a:solidFill>
                  <a:latin typeface="MS Gothic" panose="020B0609070205080204" pitchFamily="49" charset="-128"/>
                  <a:ea typeface="MS Gothic" panose="020B0609070205080204" pitchFamily="49" charset="-128"/>
                </a:rPr>
                <a:t>定数</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、件数</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 </a:t>
              </a:r>
              <a:r>
                <a:rPr lang="ja-JP" altLang="en-US" sz="900" dirty="0">
                  <a:solidFill>
                    <a:srgbClr val="000000"/>
                  </a:solidFill>
                  <a:latin typeface="MS Gothic" panose="020B0609070205080204" pitchFamily="49" charset="-128"/>
                  <a:ea typeface="MS Gothic" panose="020B0609070205080204" pitchFamily="49" charset="-128"/>
                </a:rPr>
                <a:t>いいね</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 </a:t>
              </a:r>
              <a:r>
                <a:rPr lang="ja-JP" altLang="en-US" sz="900" dirty="0">
                  <a:solidFill>
                    <a:srgbClr val="000000"/>
                  </a:solidFill>
                  <a:latin typeface="MS Gothic" panose="020B0609070205080204" pitchFamily="49" charset="-128"/>
                  <a:ea typeface="MS Gothic" panose="020B0609070205080204" pitchFamily="49" charset="-128"/>
                </a:rPr>
                <a:t>標準偏差</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t> </a:t>
              </a:r>
            </a:p>
          </p:txBody>
        </p:sp>
        <p:sp>
          <p:nvSpPr>
            <p:cNvPr id="24" name="正方形/長方形 23">
              <a:extLst>
                <a:ext uri="{FF2B5EF4-FFF2-40B4-BE49-F238E27FC236}">
                  <a16:creationId xmlns:a16="http://schemas.microsoft.com/office/drawing/2014/main" id="{F59CCEFD-5154-4277-8646-92F6CE957AFD}"/>
                </a:ext>
              </a:extLst>
            </p:cNvPr>
            <p:cNvSpPr/>
            <p:nvPr/>
          </p:nvSpPr>
          <p:spPr>
            <a:xfrm>
              <a:off x="2542595" y="2356545"/>
              <a:ext cx="1301958"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モデルの要約</a:t>
              </a:r>
              <a:r>
                <a:rPr lang="ja-JP" altLang="en-US" sz="1400" dirty="0"/>
                <a:t> </a:t>
              </a:r>
            </a:p>
          </p:txBody>
        </p:sp>
      </p:grpSp>
      <p:grpSp>
        <p:nvGrpSpPr>
          <p:cNvPr id="30" name="グループ化 29">
            <a:extLst>
              <a:ext uri="{FF2B5EF4-FFF2-40B4-BE49-F238E27FC236}">
                <a16:creationId xmlns:a16="http://schemas.microsoft.com/office/drawing/2014/main" id="{FCD15C8E-F15A-4EE1-8B5D-BBB3F1F9DF17}"/>
              </a:ext>
            </a:extLst>
          </p:cNvPr>
          <p:cNvGrpSpPr/>
          <p:nvPr/>
        </p:nvGrpSpPr>
        <p:grpSpPr>
          <a:xfrm>
            <a:off x="6423659" y="2356545"/>
            <a:ext cx="4924743" cy="1480745"/>
            <a:chOff x="6423659" y="2356545"/>
            <a:chExt cx="4924743" cy="1480745"/>
          </a:xfrm>
        </p:grpSpPr>
        <p:pic>
          <p:nvPicPr>
            <p:cNvPr id="26" name="図 25">
              <a:extLst>
                <a:ext uri="{FF2B5EF4-FFF2-40B4-BE49-F238E27FC236}">
                  <a16:creationId xmlns:a16="http://schemas.microsoft.com/office/drawing/2014/main" id="{56DBA671-0106-47E7-9FD4-B61CE94C838F}"/>
                </a:ext>
              </a:extLst>
            </p:cNvPr>
            <p:cNvPicPr>
              <a:picLocks noChangeAspect="1"/>
            </p:cNvPicPr>
            <p:nvPr/>
          </p:nvPicPr>
          <p:blipFill>
            <a:blip r:embed="rId4"/>
            <a:stretch>
              <a:fillRect/>
            </a:stretch>
          </p:blipFill>
          <p:spPr>
            <a:xfrm>
              <a:off x="6423659" y="2638587"/>
              <a:ext cx="4924743" cy="731371"/>
            </a:xfrm>
            <a:prstGeom prst="rect">
              <a:avLst/>
            </a:prstGeom>
          </p:spPr>
        </p:pic>
        <p:sp>
          <p:nvSpPr>
            <p:cNvPr id="27" name="正方形/長方形 26">
              <a:extLst>
                <a:ext uri="{FF2B5EF4-FFF2-40B4-BE49-F238E27FC236}">
                  <a16:creationId xmlns:a16="http://schemas.microsoft.com/office/drawing/2014/main" id="{5852CB8F-A697-4316-BC4F-0F3DE138FAB7}"/>
                </a:ext>
              </a:extLst>
            </p:cNvPr>
            <p:cNvSpPr/>
            <p:nvPr/>
          </p:nvSpPr>
          <p:spPr>
            <a:xfrm>
              <a:off x="8387940" y="2356545"/>
              <a:ext cx="1003800"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分散分析</a:t>
              </a:r>
              <a:r>
                <a:rPr lang="en-US" altLang="ja-JP" sz="1400" baseline="30000" dirty="0">
                  <a:solidFill>
                    <a:srgbClr val="000000"/>
                  </a:solidFill>
                  <a:latin typeface="MS Gothic" panose="020B0609070205080204" pitchFamily="49" charset="-128"/>
                  <a:ea typeface="MS Gothic" panose="020B0609070205080204" pitchFamily="49" charset="-128"/>
                </a:rPr>
                <a:t>a</a:t>
              </a:r>
              <a:r>
                <a:rPr lang="en-US" altLang="ja-JP" sz="1400" dirty="0"/>
                <a:t> </a:t>
              </a:r>
              <a:endParaRPr lang="ja-JP" altLang="en-US" sz="1400" dirty="0"/>
            </a:p>
          </p:txBody>
        </p:sp>
        <p:sp>
          <p:nvSpPr>
            <p:cNvPr id="28" name="正方形/長方形 27">
              <a:extLst>
                <a:ext uri="{FF2B5EF4-FFF2-40B4-BE49-F238E27FC236}">
                  <a16:creationId xmlns:a16="http://schemas.microsoft.com/office/drawing/2014/main" id="{DF8E685A-8F07-4B74-8A15-76C507E62B46}"/>
                </a:ext>
              </a:extLst>
            </p:cNvPr>
            <p:cNvSpPr/>
            <p:nvPr/>
          </p:nvSpPr>
          <p:spPr>
            <a:xfrm>
              <a:off x="6427469" y="3377606"/>
              <a:ext cx="1595309" cy="230832"/>
            </a:xfrm>
            <a:prstGeom prst="rect">
              <a:avLst/>
            </a:prstGeom>
          </p:spPr>
          <p:txBody>
            <a:bodyPr wrap="none">
              <a:spAutoFit/>
            </a:bodyPr>
            <a:lstStyle/>
            <a:p>
              <a:r>
                <a:rPr lang="en-US" altLang="zh-CN" sz="900" dirty="0">
                  <a:solidFill>
                    <a:srgbClr val="000000"/>
                  </a:solidFill>
                  <a:latin typeface="MS Gothic" panose="020B0609070205080204" pitchFamily="49" charset="-128"/>
                  <a:ea typeface="MS Gothic" panose="020B0609070205080204" pitchFamily="49" charset="-128"/>
                </a:rPr>
                <a:t>a. </a:t>
              </a:r>
              <a:r>
                <a:rPr lang="zh-CN" altLang="en-US" sz="900" dirty="0">
                  <a:solidFill>
                    <a:srgbClr val="000000"/>
                  </a:solidFill>
                  <a:latin typeface="MS Gothic" panose="020B0609070205080204" pitchFamily="49" charset="-128"/>
                  <a:ea typeface="MS Gothic" panose="020B0609070205080204" pitchFamily="49" charset="-128"/>
                </a:rPr>
                <a:t>従属変数 関心度</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a:t>
              </a:r>
              <a:r>
                <a:rPr lang="zh-CN" altLang="en-US" sz="900" dirty="0"/>
                <a:t> </a:t>
              </a:r>
              <a:endParaRPr lang="ja-JP" altLang="en-US" sz="900" dirty="0"/>
            </a:p>
          </p:txBody>
        </p:sp>
        <p:sp>
          <p:nvSpPr>
            <p:cNvPr id="29" name="正方形/長方形 28">
              <a:extLst>
                <a:ext uri="{FF2B5EF4-FFF2-40B4-BE49-F238E27FC236}">
                  <a16:creationId xmlns:a16="http://schemas.microsoft.com/office/drawing/2014/main" id="{021537C3-0EAF-44D6-97A7-8F55B66FD4C2}"/>
                </a:ext>
              </a:extLst>
            </p:cNvPr>
            <p:cNvSpPr/>
            <p:nvPr/>
          </p:nvSpPr>
          <p:spPr>
            <a:xfrm>
              <a:off x="6423660" y="3606458"/>
              <a:ext cx="4000500" cy="230832"/>
            </a:xfrm>
            <a:prstGeom prst="rect">
              <a:avLst/>
            </a:prstGeom>
          </p:spPr>
          <p:txBody>
            <a:bodyPr wrap="square">
              <a:spAutoFit/>
            </a:bodyPr>
            <a:lstStyle/>
            <a:p>
              <a:r>
                <a:rPr lang="en-US" altLang="ja-JP" sz="900" dirty="0">
                  <a:solidFill>
                    <a:srgbClr val="000000"/>
                  </a:solidFill>
                  <a:latin typeface="MS Gothic" panose="020B0609070205080204" pitchFamily="49" charset="-128"/>
                  <a:ea typeface="MS Gothic" panose="020B0609070205080204" pitchFamily="49" charset="-128"/>
                </a:rPr>
                <a:t>b. </a:t>
              </a:r>
              <a:r>
                <a:rPr lang="ja-JP" altLang="en-US" sz="900" dirty="0">
                  <a:solidFill>
                    <a:srgbClr val="000000"/>
                  </a:solidFill>
                  <a:latin typeface="MS Gothic" panose="020B0609070205080204" pitchFamily="49" charset="-128"/>
                  <a:ea typeface="MS Gothic" panose="020B0609070205080204" pitchFamily="49" charset="-128"/>
                </a:rPr>
                <a:t>予測値</a:t>
              </a:r>
              <a:r>
                <a:rPr lang="en-US" altLang="ja-JP" sz="900" dirty="0">
                  <a:solidFill>
                    <a:srgbClr val="000000"/>
                  </a:solidFill>
                  <a:latin typeface="MS Gothic" panose="020B0609070205080204" pitchFamily="49" charset="-128"/>
                  <a:ea typeface="MS Gothic" panose="020B0609070205080204" pitchFamily="49" charset="-128"/>
                </a:rPr>
                <a:t>: (</a:t>
              </a:r>
              <a:r>
                <a:rPr lang="ja-JP" altLang="en-US" sz="900" dirty="0">
                  <a:solidFill>
                    <a:srgbClr val="000000"/>
                  </a:solidFill>
                  <a:latin typeface="MS Gothic" panose="020B0609070205080204" pitchFamily="49" charset="-128"/>
                  <a:ea typeface="MS Gothic" panose="020B0609070205080204" pitchFamily="49" charset="-128"/>
                </a:rPr>
                <a:t>定数</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、件数</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 </a:t>
              </a:r>
              <a:r>
                <a:rPr lang="ja-JP" altLang="en-US" sz="900" dirty="0">
                  <a:solidFill>
                    <a:srgbClr val="000000"/>
                  </a:solidFill>
                  <a:latin typeface="MS Gothic" panose="020B0609070205080204" pitchFamily="49" charset="-128"/>
                  <a:ea typeface="MS Gothic" panose="020B0609070205080204" pitchFamily="49" charset="-128"/>
                </a:rPr>
                <a:t>いいね</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 </a:t>
              </a:r>
              <a:r>
                <a:rPr lang="ja-JP" altLang="en-US" sz="900" dirty="0">
                  <a:solidFill>
                    <a:srgbClr val="000000"/>
                  </a:solidFill>
                  <a:latin typeface="MS Gothic" panose="020B0609070205080204" pitchFamily="49" charset="-128"/>
                  <a:ea typeface="MS Gothic" panose="020B0609070205080204" pitchFamily="49" charset="-128"/>
                </a:rPr>
                <a:t>標準偏差</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a:t>
              </a:r>
              <a:endParaRPr lang="ja-JP" altLang="en-US" sz="900" dirty="0"/>
            </a:p>
          </p:txBody>
        </p:sp>
      </p:grpSp>
      <p:grpSp>
        <p:nvGrpSpPr>
          <p:cNvPr id="35" name="グループ化 34">
            <a:extLst>
              <a:ext uri="{FF2B5EF4-FFF2-40B4-BE49-F238E27FC236}">
                <a16:creationId xmlns:a16="http://schemas.microsoft.com/office/drawing/2014/main" id="{D31D55AD-AE92-4BDE-BA5B-11F4136B4361}"/>
              </a:ext>
            </a:extLst>
          </p:cNvPr>
          <p:cNvGrpSpPr/>
          <p:nvPr/>
        </p:nvGrpSpPr>
        <p:grpSpPr>
          <a:xfrm>
            <a:off x="838199" y="4382873"/>
            <a:ext cx="6065521" cy="1819233"/>
            <a:chOff x="838199" y="4382873"/>
            <a:chExt cx="6065521" cy="1819233"/>
          </a:xfrm>
        </p:grpSpPr>
        <p:sp>
          <p:nvSpPr>
            <p:cNvPr id="32" name="正方形/長方形 31">
              <a:extLst>
                <a:ext uri="{FF2B5EF4-FFF2-40B4-BE49-F238E27FC236}">
                  <a16:creationId xmlns:a16="http://schemas.microsoft.com/office/drawing/2014/main" id="{513524D8-3406-47E0-99BD-C9A933662B10}"/>
                </a:ext>
              </a:extLst>
            </p:cNvPr>
            <p:cNvSpPr/>
            <p:nvPr/>
          </p:nvSpPr>
          <p:spPr>
            <a:xfrm>
              <a:off x="3549390" y="4382873"/>
              <a:ext cx="644728"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係数</a:t>
              </a:r>
              <a:r>
                <a:rPr lang="en-US" altLang="ja-JP" sz="1400" baseline="30000" dirty="0">
                  <a:solidFill>
                    <a:srgbClr val="000000"/>
                  </a:solidFill>
                  <a:latin typeface="MS Gothic" panose="020B0609070205080204" pitchFamily="49" charset="-128"/>
                  <a:ea typeface="MS Gothic" panose="020B0609070205080204" pitchFamily="49" charset="-128"/>
                </a:rPr>
                <a:t>a</a:t>
              </a:r>
              <a:r>
                <a:rPr lang="en-US" altLang="ja-JP" sz="1400" dirty="0"/>
                <a:t> </a:t>
              </a:r>
              <a:endParaRPr lang="ja-JP" altLang="en-US" sz="1400" dirty="0"/>
            </a:p>
          </p:txBody>
        </p:sp>
        <p:sp>
          <p:nvSpPr>
            <p:cNvPr id="33" name="正方形/長方形 32">
              <a:extLst>
                <a:ext uri="{FF2B5EF4-FFF2-40B4-BE49-F238E27FC236}">
                  <a16:creationId xmlns:a16="http://schemas.microsoft.com/office/drawing/2014/main" id="{3E421E01-500C-4A47-831E-192F6D95FCDC}"/>
                </a:ext>
              </a:extLst>
            </p:cNvPr>
            <p:cNvSpPr/>
            <p:nvPr/>
          </p:nvSpPr>
          <p:spPr>
            <a:xfrm>
              <a:off x="838199" y="5971274"/>
              <a:ext cx="1595309" cy="230832"/>
            </a:xfrm>
            <a:prstGeom prst="rect">
              <a:avLst/>
            </a:prstGeom>
          </p:spPr>
          <p:txBody>
            <a:bodyPr wrap="none">
              <a:spAutoFit/>
            </a:bodyPr>
            <a:lstStyle/>
            <a:p>
              <a:r>
                <a:rPr lang="en-US" altLang="zh-CN" sz="900" dirty="0">
                  <a:solidFill>
                    <a:srgbClr val="000000"/>
                  </a:solidFill>
                  <a:latin typeface="MS Gothic" panose="020B0609070205080204" pitchFamily="49" charset="-128"/>
                  <a:ea typeface="MS Gothic" panose="020B0609070205080204" pitchFamily="49" charset="-128"/>
                </a:rPr>
                <a:t>a. </a:t>
              </a:r>
              <a:r>
                <a:rPr lang="zh-CN" altLang="en-US" sz="900" dirty="0">
                  <a:solidFill>
                    <a:srgbClr val="000000"/>
                  </a:solidFill>
                  <a:latin typeface="MS Gothic" panose="020B0609070205080204" pitchFamily="49" charset="-128"/>
                  <a:ea typeface="MS Gothic" panose="020B0609070205080204" pitchFamily="49" charset="-128"/>
                </a:rPr>
                <a:t>従属変数 関心度</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a:t>
              </a:r>
              <a:r>
                <a:rPr lang="zh-CN" altLang="en-US" sz="900" dirty="0"/>
                <a:t> </a:t>
              </a:r>
              <a:endParaRPr lang="ja-JP" altLang="en-US" sz="900" dirty="0"/>
            </a:p>
          </p:txBody>
        </p:sp>
        <p:sp>
          <p:nvSpPr>
            <p:cNvPr id="34" name="四角形: 角を丸くする 33">
              <a:extLst>
                <a:ext uri="{FF2B5EF4-FFF2-40B4-BE49-F238E27FC236}">
                  <a16:creationId xmlns:a16="http://schemas.microsoft.com/office/drawing/2014/main" id="{3D8C170E-3343-4739-BB28-CEAFA0B83255}"/>
                </a:ext>
              </a:extLst>
            </p:cNvPr>
            <p:cNvSpPr/>
            <p:nvPr/>
          </p:nvSpPr>
          <p:spPr>
            <a:xfrm>
              <a:off x="6423660" y="5314005"/>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6" name="テキスト ボックス 35">
            <a:extLst>
              <a:ext uri="{FF2B5EF4-FFF2-40B4-BE49-F238E27FC236}">
                <a16:creationId xmlns:a16="http://schemas.microsoft.com/office/drawing/2014/main" id="{482C8FB0-02D0-451D-BFDC-9D2A6F6B526D}"/>
              </a:ext>
            </a:extLst>
          </p:cNvPr>
          <p:cNvSpPr txBox="1"/>
          <p:nvPr/>
        </p:nvSpPr>
        <p:spPr>
          <a:xfrm>
            <a:off x="7559040" y="4300461"/>
            <a:ext cx="3425938" cy="646331"/>
          </a:xfrm>
          <a:prstGeom prst="rect">
            <a:avLst/>
          </a:prstGeom>
          <a:noFill/>
        </p:spPr>
        <p:txBody>
          <a:bodyPr wrap="none" rtlCol="0">
            <a:spAutoFit/>
          </a:bodyPr>
          <a:lstStyle/>
          <a:p>
            <a:r>
              <a:rPr kumimoji="1" lang="ja-JP" altLang="en-US" dirty="0">
                <a:solidFill>
                  <a:schemeClr val="bg2">
                    <a:lumMod val="25000"/>
                  </a:schemeClr>
                </a:solidFill>
              </a:rPr>
              <a:t>いいねの有意確率</a:t>
            </a:r>
            <a:r>
              <a:rPr lang="en-US" altLang="ja-JP" dirty="0">
                <a:solidFill>
                  <a:schemeClr val="bg2">
                    <a:lumMod val="25000"/>
                  </a:schemeClr>
                </a:solidFill>
              </a:rPr>
              <a:t>0.120</a:t>
            </a:r>
            <a:r>
              <a:rPr kumimoji="1" lang="en-US" altLang="ja-JP" dirty="0">
                <a:solidFill>
                  <a:schemeClr val="bg2">
                    <a:lumMod val="25000"/>
                  </a:schemeClr>
                </a:solidFill>
              </a:rPr>
              <a:t>&gt;</a:t>
            </a:r>
            <a:r>
              <a:rPr lang="en-US" altLang="ja-JP" dirty="0">
                <a:solidFill>
                  <a:schemeClr val="bg2">
                    <a:lumMod val="25000"/>
                  </a:schemeClr>
                </a:solidFill>
              </a:rPr>
              <a:t>0.05</a:t>
            </a:r>
            <a:r>
              <a:rPr kumimoji="1" lang="ja-JP" altLang="en-US" dirty="0">
                <a:solidFill>
                  <a:schemeClr val="bg2">
                    <a:lumMod val="25000"/>
                  </a:schemeClr>
                </a:solidFill>
              </a:rPr>
              <a:t>より</a:t>
            </a:r>
            <a:endParaRPr kumimoji="1" lang="en-US" altLang="ja-JP" dirty="0">
              <a:solidFill>
                <a:schemeClr val="bg2">
                  <a:lumMod val="25000"/>
                </a:schemeClr>
              </a:solidFill>
            </a:endParaRPr>
          </a:p>
          <a:p>
            <a:r>
              <a:rPr kumimoji="1" lang="en-US" altLang="ja-JP" dirty="0">
                <a:solidFill>
                  <a:schemeClr val="bg2">
                    <a:lumMod val="25000"/>
                  </a:schemeClr>
                </a:solidFill>
              </a:rPr>
              <a:t>5%</a:t>
            </a:r>
            <a:r>
              <a:rPr kumimoji="1" lang="ja-JP" altLang="en-US" dirty="0">
                <a:solidFill>
                  <a:schemeClr val="bg2">
                    <a:lumMod val="25000"/>
                  </a:schemeClr>
                </a:solidFill>
              </a:rPr>
              <a:t>水準で統計的に非有意</a:t>
            </a:r>
            <a:endParaRPr kumimoji="1" lang="en-US" altLang="ja-JP" dirty="0">
              <a:solidFill>
                <a:schemeClr val="bg2">
                  <a:lumMod val="25000"/>
                </a:schemeClr>
              </a:solidFill>
            </a:endParaRPr>
          </a:p>
        </p:txBody>
      </p:sp>
      <p:sp>
        <p:nvSpPr>
          <p:cNvPr id="37" name="テキスト ボックス 36">
            <a:extLst>
              <a:ext uri="{FF2B5EF4-FFF2-40B4-BE49-F238E27FC236}">
                <a16:creationId xmlns:a16="http://schemas.microsoft.com/office/drawing/2014/main" id="{57109A59-D084-443C-9B4A-5DC4BB293268}"/>
              </a:ext>
            </a:extLst>
          </p:cNvPr>
          <p:cNvSpPr txBox="1"/>
          <p:nvPr/>
        </p:nvSpPr>
        <p:spPr>
          <a:xfrm>
            <a:off x="7559040" y="5113950"/>
            <a:ext cx="3355406" cy="400110"/>
          </a:xfrm>
          <a:prstGeom prst="rect">
            <a:avLst/>
          </a:prstGeom>
          <a:noFill/>
        </p:spPr>
        <p:txBody>
          <a:bodyPr wrap="none" rtlCol="0">
            <a:spAutoFit/>
          </a:bodyPr>
          <a:lstStyle/>
          <a:p>
            <a:r>
              <a:rPr kumimoji="1" lang="ja-JP" altLang="en-US" sz="2000" u="sng" dirty="0">
                <a:solidFill>
                  <a:schemeClr val="bg2">
                    <a:lumMod val="25000"/>
                  </a:schemeClr>
                </a:solidFill>
              </a:rPr>
              <a:t>よって仮説２</a:t>
            </a:r>
            <a:r>
              <a:rPr kumimoji="1" lang="en-US" altLang="ja-JP" sz="2000" u="sng" dirty="0">
                <a:solidFill>
                  <a:schemeClr val="bg2">
                    <a:lumMod val="25000"/>
                  </a:schemeClr>
                </a:solidFill>
              </a:rPr>
              <a:t>b</a:t>
            </a:r>
            <a:r>
              <a:rPr kumimoji="1" lang="ja-JP" altLang="en-US" sz="2000" u="sng" dirty="0">
                <a:solidFill>
                  <a:schemeClr val="bg2">
                    <a:lumMod val="25000"/>
                  </a:schemeClr>
                </a:solidFill>
              </a:rPr>
              <a:t>は支持できない</a:t>
            </a:r>
          </a:p>
        </p:txBody>
      </p:sp>
    </p:spTree>
    <p:extLst>
      <p:ext uri="{BB962C8B-B14F-4D97-AF65-F5344CB8AC3E}">
        <p14:creationId xmlns:p14="http://schemas.microsoft.com/office/powerpoint/2010/main" val="23091244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CDFB3EA1-9ED7-4760-8B57-036AB4295356}"/>
              </a:ext>
            </a:extLst>
          </p:cNvPr>
          <p:cNvPicPr>
            <a:picLocks noChangeAspect="1"/>
          </p:cNvPicPr>
          <p:nvPr/>
        </p:nvPicPr>
        <p:blipFill>
          <a:blip r:embed="rId2"/>
          <a:stretch>
            <a:fillRect/>
          </a:stretch>
        </p:blipFill>
        <p:spPr>
          <a:xfrm>
            <a:off x="838200" y="5141474"/>
            <a:ext cx="5940022" cy="979793"/>
          </a:xfrm>
          <a:prstGeom prst="rect">
            <a:avLst/>
          </a:prstGeom>
        </p:spPr>
      </p:pic>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１．検証結果３</a:t>
            </a:r>
            <a:r>
              <a:rPr kumimoji="1" lang="en-US" altLang="ja-JP" dirty="0">
                <a:latin typeface="ＭＳ Ｐゴシック" panose="020B0600070205080204" pitchFamily="50" charset="-128"/>
                <a:ea typeface="ＭＳ Ｐゴシック" panose="020B0600070205080204" pitchFamily="50" charset="-128"/>
              </a:rPr>
              <a:t>a</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51</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4" name="テキスト ボックス 3">
            <a:extLst>
              <a:ext uri="{FF2B5EF4-FFF2-40B4-BE49-F238E27FC236}">
                <a16:creationId xmlns:a16="http://schemas.microsoft.com/office/drawing/2014/main" id="{248B7405-0834-49E8-A233-03E3D847EF20}"/>
              </a:ext>
            </a:extLst>
          </p:cNvPr>
          <p:cNvSpPr txBox="1"/>
          <p:nvPr/>
        </p:nvSpPr>
        <p:spPr>
          <a:xfrm>
            <a:off x="839788" y="1690688"/>
            <a:ext cx="8085868" cy="400110"/>
          </a:xfrm>
          <a:prstGeom prst="rect">
            <a:avLst/>
          </a:prstGeom>
          <a:noFill/>
        </p:spPr>
        <p:txBody>
          <a:bodyPr wrap="none" rtlCol="0">
            <a:spAutoFit/>
          </a:bodyPr>
          <a:lstStyle/>
          <a:p>
            <a:r>
              <a:rPr kumimoji="1" lang="ja-JP" altLang="en-US" sz="2000" u="sng" dirty="0">
                <a:solidFill>
                  <a:srgbClr val="F9393E"/>
                </a:solidFill>
                <a:latin typeface="ＭＳ Ｐゴシック" panose="020B0600070205080204" pitchFamily="50" charset="-128"/>
                <a:ea typeface="ＭＳ Ｐゴシック" panose="020B0600070205080204" pitchFamily="50" charset="-128"/>
              </a:rPr>
              <a:t>仮説３</a:t>
            </a:r>
            <a:r>
              <a:rPr kumimoji="1" lang="en-US" altLang="ja-JP" sz="2000" u="sng" dirty="0">
                <a:solidFill>
                  <a:srgbClr val="F9393E"/>
                </a:solidFill>
                <a:latin typeface="ＭＳ Ｐゴシック" panose="020B0600070205080204" pitchFamily="50" charset="-128"/>
                <a:ea typeface="ＭＳ Ｐゴシック" panose="020B0600070205080204" pitchFamily="50" charset="-128"/>
              </a:rPr>
              <a:t>a</a:t>
            </a:r>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：高価格帯における文字数の増加はいいね数に正の影響を与える</a:t>
            </a:r>
          </a:p>
        </p:txBody>
      </p:sp>
      <p:grpSp>
        <p:nvGrpSpPr>
          <p:cNvPr id="25" name="グループ化 24">
            <a:extLst>
              <a:ext uri="{FF2B5EF4-FFF2-40B4-BE49-F238E27FC236}">
                <a16:creationId xmlns:a16="http://schemas.microsoft.com/office/drawing/2014/main" id="{53BA18F6-562A-49F2-AD9C-A9FF308857FD}"/>
              </a:ext>
            </a:extLst>
          </p:cNvPr>
          <p:cNvGrpSpPr/>
          <p:nvPr/>
        </p:nvGrpSpPr>
        <p:grpSpPr>
          <a:xfrm>
            <a:off x="838200" y="2279798"/>
            <a:ext cx="4707570" cy="1125370"/>
            <a:chOff x="838198" y="2356545"/>
            <a:chExt cx="4707570" cy="1125370"/>
          </a:xfrm>
        </p:grpSpPr>
        <p:pic>
          <p:nvPicPr>
            <p:cNvPr id="22" name="図 21">
              <a:extLst>
                <a:ext uri="{FF2B5EF4-FFF2-40B4-BE49-F238E27FC236}">
                  <a16:creationId xmlns:a16="http://schemas.microsoft.com/office/drawing/2014/main" id="{94FF18CB-A9AC-44DE-BAED-275CB828265D}"/>
                </a:ext>
              </a:extLst>
            </p:cNvPr>
            <p:cNvPicPr>
              <a:picLocks noChangeAspect="1"/>
            </p:cNvPicPr>
            <p:nvPr/>
          </p:nvPicPr>
          <p:blipFill>
            <a:blip r:embed="rId3"/>
            <a:stretch>
              <a:fillRect/>
            </a:stretch>
          </p:blipFill>
          <p:spPr>
            <a:xfrm>
              <a:off x="838198" y="2660172"/>
              <a:ext cx="4707570" cy="593228"/>
            </a:xfrm>
            <a:prstGeom prst="rect">
              <a:avLst/>
            </a:prstGeom>
          </p:spPr>
        </p:pic>
        <p:sp>
          <p:nvSpPr>
            <p:cNvPr id="23" name="正方形/長方形 22">
              <a:extLst>
                <a:ext uri="{FF2B5EF4-FFF2-40B4-BE49-F238E27FC236}">
                  <a16:creationId xmlns:a16="http://schemas.microsoft.com/office/drawing/2014/main" id="{27F70399-9473-40C0-8106-99098865199A}"/>
                </a:ext>
              </a:extLst>
            </p:cNvPr>
            <p:cNvSpPr/>
            <p:nvPr/>
          </p:nvSpPr>
          <p:spPr>
            <a:xfrm>
              <a:off x="2542595" y="2356545"/>
              <a:ext cx="1301958"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モデルの要約</a:t>
              </a:r>
              <a:r>
                <a:rPr lang="ja-JP" altLang="en-US" sz="1400" dirty="0"/>
                <a:t> </a:t>
              </a:r>
            </a:p>
          </p:txBody>
        </p:sp>
        <p:sp>
          <p:nvSpPr>
            <p:cNvPr id="24" name="正方形/長方形 23">
              <a:extLst>
                <a:ext uri="{FF2B5EF4-FFF2-40B4-BE49-F238E27FC236}">
                  <a16:creationId xmlns:a16="http://schemas.microsoft.com/office/drawing/2014/main" id="{BF490C74-E2FC-4073-A291-93EDAB796B48}"/>
                </a:ext>
              </a:extLst>
            </p:cNvPr>
            <p:cNvSpPr/>
            <p:nvPr/>
          </p:nvSpPr>
          <p:spPr>
            <a:xfrm>
              <a:off x="838198" y="3251083"/>
              <a:ext cx="1999265" cy="230832"/>
            </a:xfrm>
            <a:prstGeom prst="rect">
              <a:avLst/>
            </a:prstGeom>
          </p:spPr>
          <p:txBody>
            <a:bodyPr wrap="none">
              <a:spAutoFit/>
            </a:bodyPr>
            <a:lstStyle/>
            <a:p>
              <a:r>
                <a:rPr lang="en-US" altLang="zh-CN" sz="900" dirty="0">
                  <a:solidFill>
                    <a:srgbClr val="000000"/>
                  </a:solidFill>
                  <a:latin typeface="MS Gothic" panose="020B0609070205080204" pitchFamily="49" charset="-128"/>
                  <a:ea typeface="MS Gothic" panose="020B0609070205080204" pitchFamily="49" charset="-128"/>
                </a:rPr>
                <a:t>a. </a:t>
              </a:r>
              <a:r>
                <a:rPr lang="zh-CN" altLang="en-US" sz="900" dirty="0">
                  <a:solidFill>
                    <a:srgbClr val="000000"/>
                  </a:solidFill>
                  <a:latin typeface="MS Gothic" panose="020B0609070205080204" pitchFamily="49" charset="-128"/>
                  <a:ea typeface="MS Gothic" panose="020B0609070205080204" pitchFamily="49" charset="-128"/>
                </a:rPr>
                <a:t>予測値</a:t>
              </a:r>
              <a:r>
                <a:rPr lang="en-US" altLang="zh-CN" sz="900" dirty="0">
                  <a:solidFill>
                    <a:srgbClr val="000000"/>
                  </a:solidFill>
                  <a:latin typeface="MS Gothic" panose="020B0609070205080204" pitchFamily="49" charset="-128"/>
                  <a:ea typeface="MS Gothic" panose="020B0609070205080204" pitchFamily="49" charset="-128"/>
                </a:rPr>
                <a:t>: (</a:t>
              </a:r>
              <a:r>
                <a:rPr lang="zh-CN" altLang="en-US" sz="900" dirty="0">
                  <a:solidFill>
                    <a:srgbClr val="000000"/>
                  </a:solidFill>
                  <a:latin typeface="MS Gothic" panose="020B0609070205080204" pitchFamily="49" charset="-128"/>
                  <a:ea typeface="MS Gothic" panose="020B0609070205080204" pitchFamily="49" charset="-128"/>
                </a:rPr>
                <a:t>定数</a:t>
              </a:r>
              <a:r>
                <a:rPr lang="en-US" altLang="zh-CN" sz="900" dirty="0">
                  <a:solidFill>
                    <a:srgbClr val="000000"/>
                  </a:solidFill>
                  <a:latin typeface="MS Gothic" panose="020B0609070205080204" pitchFamily="49" charset="-128"/>
                  <a:ea typeface="MS Gothic" panose="020B0609070205080204" pitchFamily="49" charset="-128"/>
                </a:rPr>
                <a:t>)</a:t>
              </a:r>
              <a:r>
                <a:rPr lang="zh-CN" altLang="en-US" sz="900" dirty="0">
                  <a:solidFill>
                    <a:srgbClr val="000000"/>
                  </a:solidFill>
                  <a:latin typeface="MS Gothic" panose="020B0609070205080204" pitchFamily="49" charset="-128"/>
                  <a:ea typeface="MS Gothic" panose="020B0609070205080204" pitchFamily="49" charset="-128"/>
                </a:rPr>
                <a:t>、文字数</a:t>
              </a:r>
              <a:r>
                <a:rPr lang="zh-CN" altLang="en-US" sz="900" dirty="0"/>
                <a:t> </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a:t>
              </a:r>
              <a:endParaRPr lang="ja-JP" altLang="en-US" sz="900" dirty="0"/>
            </a:p>
          </p:txBody>
        </p:sp>
      </p:grpSp>
      <p:grpSp>
        <p:nvGrpSpPr>
          <p:cNvPr id="30" name="グループ化 29">
            <a:extLst>
              <a:ext uri="{FF2B5EF4-FFF2-40B4-BE49-F238E27FC236}">
                <a16:creationId xmlns:a16="http://schemas.microsoft.com/office/drawing/2014/main" id="{56C1304B-5E23-428C-BCC1-E5583FB150ED}"/>
              </a:ext>
            </a:extLst>
          </p:cNvPr>
          <p:cNvGrpSpPr/>
          <p:nvPr/>
        </p:nvGrpSpPr>
        <p:grpSpPr>
          <a:xfrm>
            <a:off x="6440170" y="2289967"/>
            <a:ext cx="4924743" cy="1418684"/>
            <a:chOff x="6423658" y="2356545"/>
            <a:chExt cx="4924743" cy="1418684"/>
          </a:xfrm>
        </p:grpSpPr>
        <p:pic>
          <p:nvPicPr>
            <p:cNvPr id="26" name="図 25">
              <a:extLst>
                <a:ext uri="{FF2B5EF4-FFF2-40B4-BE49-F238E27FC236}">
                  <a16:creationId xmlns:a16="http://schemas.microsoft.com/office/drawing/2014/main" id="{0C1CEC48-7B12-493E-9C19-130E546195E2}"/>
                </a:ext>
              </a:extLst>
            </p:cNvPr>
            <p:cNvPicPr>
              <a:picLocks noChangeAspect="1"/>
            </p:cNvPicPr>
            <p:nvPr/>
          </p:nvPicPr>
          <p:blipFill>
            <a:blip r:embed="rId4"/>
            <a:stretch>
              <a:fillRect/>
            </a:stretch>
          </p:blipFill>
          <p:spPr>
            <a:xfrm>
              <a:off x="6423658" y="2636955"/>
              <a:ext cx="4924743" cy="731371"/>
            </a:xfrm>
            <a:prstGeom prst="rect">
              <a:avLst/>
            </a:prstGeom>
          </p:spPr>
        </p:pic>
        <p:sp>
          <p:nvSpPr>
            <p:cNvPr id="27" name="正方形/長方形 26">
              <a:extLst>
                <a:ext uri="{FF2B5EF4-FFF2-40B4-BE49-F238E27FC236}">
                  <a16:creationId xmlns:a16="http://schemas.microsoft.com/office/drawing/2014/main" id="{9AFC4AED-6AB3-4B7D-A219-E5B95923184A}"/>
                </a:ext>
              </a:extLst>
            </p:cNvPr>
            <p:cNvSpPr/>
            <p:nvPr/>
          </p:nvSpPr>
          <p:spPr>
            <a:xfrm>
              <a:off x="8387940" y="2356545"/>
              <a:ext cx="1003800"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分散分析</a:t>
              </a:r>
              <a:r>
                <a:rPr lang="en-US" altLang="ja-JP" sz="1400" baseline="30000" dirty="0">
                  <a:solidFill>
                    <a:srgbClr val="000000"/>
                  </a:solidFill>
                  <a:latin typeface="MS Gothic" panose="020B0609070205080204" pitchFamily="49" charset="-128"/>
                  <a:ea typeface="MS Gothic" panose="020B0609070205080204" pitchFamily="49" charset="-128"/>
                </a:rPr>
                <a:t>a</a:t>
              </a:r>
              <a:r>
                <a:rPr lang="en-US" altLang="ja-JP" sz="1400" dirty="0"/>
                <a:t> </a:t>
              </a:r>
              <a:endParaRPr lang="ja-JP" altLang="en-US" sz="1400" dirty="0"/>
            </a:p>
          </p:txBody>
        </p:sp>
        <p:sp>
          <p:nvSpPr>
            <p:cNvPr id="28" name="正方形/長方形 27">
              <a:extLst>
                <a:ext uri="{FF2B5EF4-FFF2-40B4-BE49-F238E27FC236}">
                  <a16:creationId xmlns:a16="http://schemas.microsoft.com/office/drawing/2014/main" id="{7A6780BF-2160-4E59-A88B-D75BB6D18FDD}"/>
                </a:ext>
              </a:extLst>
            </p:cNvPr>
            <p:cNvSpPr/>
            <p:nvPr/>
          </p:nvSpPr>
          <p:spPr>
            <a:xfrm>
              <a:off x="6423658" y="3374259"/>
              <a:ext cx="1595309" cy="230832"/>
            </a:xfrm>
            <a:prstGeom prst="rect">
              <a:avLst/>
            </a:prstGeom>
          </p:spPr>
          <p:txBody>
            <a:bodyPr wrap="none">
              <a:spAutoFit/>
            </a:bodyPr>
            <a:lstStyle/>
            <a:p>
              <a:r>
                <a:rPr lang="en-US" altLang="ja-JP" sz="900" dirty="0">
                  <a:solidFill>
                    <a:srgbClr val="000000"/>
                  </a:solidFill>
                  <a:latin typeface="MS Gothic" panose="020B0609070205080204" pitchFamily="49" charset="-128"/>
                  <a:ea typeface="MS Gothic" panose="020B0609070205080204" pitchFamily="49" charset="-128"/>
                </a:rPr>
                <a:t>a. </a:t>
              </a:r>
              <a:r>
                <a:rPr lang="ja-JP" altLang="en-US" sz="900" dirty="0">
                  <a:solidFill>
                    <a:srgbClr val="000000"/>
                  </a:solidFill>
                  <a:latin typeface="MS Gothic" panose="020B0609070205080204" pitchFamily="49" charset="-128"/>
                  <a:ea typeface="MS Gothic" panose="020B0609070205080204" pitchFamily="49" charset="-128"/>
                </a:rPr>
                <a:t>従属変数 いいね</a:t>
              </a:r>
              <a:r>
                <a:rPr lang="ja-JP" altLang="en-US" sz="900" dirty="0"/>
                <a:t> </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a:t>
              </a:r>
              <a:endParaRPr lang="ja-JP" altLang="en-US" sz="900" dirty="0"/>
            </a:p>
          </p:txBody>
        </p:sp>
        <p:sp>
          <p:nvSpPr>
            <p:cNvPr id="29" name="正方形/長方形 28">
              <a:extLst>
                <a:ext uri="{FF2B5EF4-FFF2-40B4-BE49-F238E27FC236}">
                  <a16:creationId xmlns:a16="http://schemas.microsoft.com/office/drawing/2014/main" id="{D16D2494-09A6-43C3-8037-6A440EAADA8D}"/>
                </a:ext>
              </a:extLst>
            </p:cNvPr>
            <p:cNvSpPr/>
            <p:nvPr/>
          </p:nvSpPr>
          <p:spPr>
            <a:xfrm>
              <a:off x="6423658" y="3544397"/>
              <a:ext cx="1973617" cy="230832"/>
            </a:xfrm>
            <a:prstGeom prst="rect">
              <a:avLst/>
            </a:prstGeom>
          </p:spPr>
          <p:txBody>
            <a:bodyPr wrap="none">
              <a:spAutoFit/>
            </a:bodyPr>
            <a:lstStyle/>
            <a:p>
              <a:r>
                <a:rPr lang="en-US" altLang="zh-CN" sz="900" dirty="0">
                  <a:solidFill>
                    <a:srgbClr val="000000"/>
                  </a:solidFill>
                  <a:latin typeface="MS Gothic" panose="020B0609070205080204" pitchFamily="49" charset="-128"/>
                  <a:ea typeface="MS Gothic" panose="020B0609070205080204" pitchFamily="49" charset="-128"/>
                </a:rPr>
                <a:t>b. </a:t>
              </a:r>
              <a:r>
                <a:rPr lang="zh-CN" altLang="en-US" sz="900" dirty="0">
                  <a:solidFill>
                    <a:srgbClr val="000000"/>
                  </a:solidFill>
                  <a:latin typeface="MS Gothic" panose="020B0609070205080204" pitchFamily="49" charset="-128"/>
                  <a:ea typeface="MS Gothic" panose="020B0609070205080204" pitchFamily="49" charset="-128"/>
                </a:rPr>
                <a:t>予測値</a:t>
              </a:r>
              <a:r>
                <a:rPr lang="en-US" altLang="zh-CN" sz="900" dirty="0">
                  <a:solidFill>
                    <a:srgbClr val="000000"/>
                  </a:solidFill>
                  <a:latin typeface="MS Gothic" panose="020B0609070205080204" pitchFamily="49" charset="-128"/>
                  <a:ea typeface="MS Gothic" panose="020B0609070205080204" pitchFamily="49" charset="-128"/>
                </a:rPr>
                <a:t>: (</a:t>
              </a:r>
              <a:r>
                <a:rPr lang="zh-CN" altLang="en-US" sz="900" dirty="0">
                  <a:solidFill>
                    <a:srgbClr val="000000"/>
                  </a:solidFill>
                  <a:latin typeface="MS Gothic" panose="020B0609070205080204" pitchFamily="49" charset="-128"/>
                  <a:ea typeface="MS Gothic" panose="020B0609070205080204" pitchFamily="49" charset="-128"/>
                </a:rPr>
                <a:t>定数</a:t>
              </a:r>
              <a:r>
                <a:rPr lang="en-US" altLang="zh-CN" sz="900" dirty="0">
                  <a:solidFill>
                    <a:srgbClr val="000000"/>
                  </a:solidFill>
                  <a:latin typeface="MS Gothic" panose="020B0609070205080204" pitchFamily="49" charset="-128"/>
                  <a:ea typeface="MS Gothic" panose="020B0609070205080204" pitchFamily="49" charset="-128"/>
                </a:rPr>
                <a:t>)</a:t>
              </a:r>
              <a:r>
                <a:rPr lang="zh-CN" altLang="en-US" sz="900" dirty="0">
                  <a:solidFill>
                    <a:srgbClr val="000000"/>
                  </a:solidFill>
                  <a:latin typeface="MS Gothic" panose="020B0609070205080204" pitchFamily="49" charset="-128"/>
                  <a:ea typeface="MS Gothic" panose="020B0609070205080204" pitchFamily="49" charset="-128"/>
                </a:rPr>
                <a:t>、文字数</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a:t>
              </a:r>
              <a:endParaRPr lang="ja-JP" altLang="en-US" sz="900" dirty="0"/>
            </a:p>
          </p:txBody>
        </p:sp>
      </p:grpSp>
      <p:grpSp>
        <p:nvGrpSpPr>
          <p:cNvPr id="34" name="グループ化 33">
            <a:extLst>
              <a:ext uri="{FF2B5EF4-FFF2-40B4-BE49-F238E27FC236}">
                <a16:creationId xmlns:a16="http://schemas.microsoft.com/office/drawing/2014/main" id="{130E7DD5-9EF1-439C-B495-3A35D1D8CA53}"/>
              </a:ext>
            </a:extLst>
          </p:cNvPr>
          <p:cNvGrpSpPr/>
          <p:nvPr/>
        </p:nvGrpSpPr>
        <p:grpSpPr>
          <a:xfrm>
            <a:off x="850691" y="4859535"/>
            <a:ext cx="3279884" cy="1485703"/>
            <a:chOff x="838198" y="4019668"/>
            <a:chExt cx="3279884" cy="1485703"/>
          </a:xfrm>
        </p:grpSpPr>
        <p:sp>
          <p:nvSpPr>
            <p:cNvPr id="32" name="正方形/長方形 31">
              <a:extLst>
                <a:ext uri="{FF2B5EF4-FFF2-40B4-BE49-F238E27FC236}">
                  <a16:creationId xmlns:a16="http://schemas.microsoft.com/office/drawing/2014/main" id="{BBB01BF7-0646-472B-B5FA-12ADAB46C4D7}"/>
                </a:ext>
              </a:extLst>
            </p:cNvPr>
            <p:cNvSpPr/>
            <p:nvPr/>
          </p:nvSpPr>
          <p:spPr>
            <a:xfrm>
              <a:off x="3473354" y="4019668"/>
              <a:ext cx="644728"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係数</a:t>
              </a:r>
              <a:r>
                <a:rPr lang="en-US" altLang="ja-JP" sz="1400" baseline="30000" dirty="0">
                  <a:solidFill>
                    <a:srgbClr val="000000"/>
                  </a:solidFill>
                  <a:latin typeface="MS Gothic" panose="020B0609070205080204" pitchFamily="49" charset="-128"/>
                  <a:ea typeface="MS Gothic" panose="020B0609070205080204" pitchFamily="49" charset="-128"/>
                </a:rPr>
                <a:t>a</a:t>
              </a:r>
              <a:r>
                <a:rPr lang="en-US" altLang="ja-JP" sz="1400" dirty="0"/>
                <a:t> </a:t>
              </a:r>
              <a:endParaRPr lang="ja-JP" altLang="en-US" sz="1400" dirty="0"/>
            </a:p>
          </p:txBody>
        </p:sp>
        <p:sp>
          <p:nvSpPr>
            <p:cNvPr id="33" name="正方形/長方形 32">
              <a:extLst>
                <a:ext uri="{FF2B5EF4-FFF2-40B4-BE49-F238E27FC236}">
                  <a16:creationId xmlns:a16="http://schemas.microsoft.com/office/drawing/2014/main" id="{4997AFBF-5547-47AF-86EB-3538761F167C}"/>
                </a:ext>
              </a:extLst>
            </p:cNvPr>
            <p:cNvSpPr/>
            <p:nvPr/>
          </p:nvSpPr>
          <p:spPr>
            <a:xfrm>
              <a:off x="838198" y="5274539"/>
              <a:ext cx="1595309" cy="230832"/>
            </a:xfrm>
            <a:prstGeom prst="rect">
              <a:avLst/>
            </a:prstGeom>
          </p:spPr>
          <p:txBody>
            <a:bodyPr wrap="none">
              <a:spAutoFit/>
            </a:bodyPr>
            <a:lstStyle/>
            <a:p>
              <a:r>
                <a:rPr lang="en-US" altLang="ja-JP" sz="900" dirty="0">
                  <a:solidFill>
                    <a:srgbClr val="000000"/>
                  </a:solidFill>
                  <a:latin typeface="MS Gothic" panose="020B0609070205080204" pitchFamily="49" charset="-128"/>
                  <a:ea typeface="MS Gothic" panose="020B0609070205080204" pitchFamily="49" charset="-128"/>
                </a:rPr>
                <a:t>a. </a:t>
              </a:r>
              <a:r>
                <a:rPr lang="ja-JP" altLang="en-US" sz="900" dirty="0">
                  <a:solidFill>
                    <a:srgbClr val="000000"/>
                  </a:solidFill>
                  <a:latin typeface="MS Gothic" panose="020B0609070205080204" pitchFamily="49" charset="-128"/>
                  <a:ea typeface="MS Gothic" panose="020B0609070205080204" pitchFamily="49" charset="-128"/>
                </a:rPr>
                <a:t>従属変数 いいね</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t> </a:t>
              </a:r>
            </a:p>
          </p:txBody>
        </p:sp>
      </p:grpSp>
      <p:sp>
        <p:nvSpPr>
          <p:cNvPr id="35" name="四角形: 角を丸くする 34">
            <a:extLst>
              <a:ext uri="{FF2B5EF4-FFF2-40B4-BE49-F238E27FC236}">
                <a16:creationId xmlns:a16="http://schemas.microsoft.com/office/drawing/2014/main" id="{B1472F06-8216-4CDD-9F6B-1A265D6912A5}"/>
              </a:ext>
            </a:extLst>
          </p:cNvPr>
          <p:cNvSpPr/>
          <p:nvPr/>
        </p:nvSpPr>
        <p:spPr>
          <a:xfrm>
            <a:off x="6298162" y="5828444"/>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6" name="テキスト ボックス 35">
            <a:extLst>
              <a:ext uri="{FF2B5EF4-FFF2-40B4-BE49-F238E27FC236}">
                <a16:creationId xmlns:a16="http://schemas.microsoft.com/office/drawing/2014/main" id="{CAE0BA3B-66B5-47DC-831F-D775AF55D43C}"/>
              </a:ext>
            </a:extLst>
          </p:cNvPr>
          <p:cNvSpPr txBox="1"/>
          <p:nvPr/>
        </p:nvSpPr>
        <p:spPr>
          <a:xfrm>
            <a:off x="7668196" y="4880634"/>
            <a:ext cx="3480112" cy="646331"/>
          </a:xfrm>
          <a:prstGeom prst="rect">
            <a:avLst/>
          </a:prstGeom>
          <a:noFill/>
        </p:spPr>
        <p:txBody>
          <a:bodyPr wrap="square" rtlCol="0">
            <a:spAutoFit/>
          </a:bodyPr>
          <a:lstStyle/>
          <a:p>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文字数の有意確率</a:t>
            </a:r>
            <a:r>
              <a:rPr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0.000</a:t>
            </a:r>
            <a:r>
              <a:rPr kumimoji="1"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&lt;0.01</a:t>
            </a:r>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より</a:t>
            </a:r>
            <a:endParaRPr kumimoji="1"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r>
              <a:rPr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1</a:t>
            </a:r>
            <a:r>
              <a:rPr kumimoji="1"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a:t>
            </a:r>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水準で統計的に有意</a:t>
            </a:r>
            <a:endParaRPr kumimoji="1"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37" name="テキスト ボックス 36">
            <a:extLst>
              <a:ext uri="{FF2B5EF4-FFF2-40B4-BE49-F238E27FC236}">
                <a16:creationId xmlns:a16="http://schemas.microsoft.com/office/drawing/2014/main" id="{15B6B0B7-3C8D-4F04-91DB-5F998ABFBF15}"/>
              </a:ext>
            </a:extLst>
          </p:cNvPr>
          <p:cNvSpPr txBox="1"/>
          <p:nvPr/>
        </p:nvSpPr>
        <p:spPr>
          <a:xfrm>
            <a:off x="7638287" y="5576490"/>
            <a:ext cx="3113353" cy="400110"/>
          </a:xfrm>
          <a:prstGeom prst="rect">
            <a:avLst/>
          </a:prstGeom>
          <a:noFill/>
        </p:spPr>
        <p:txBody>
          <a:bodyPr wrap="none" rtlCol="0">
            <a:spAutoFit/>
          </a:bodyPr>
          <a:lstStyle/>
          <a:p>
            <a:r>
              <a:rPr kumimoji="1" lang="ja-JP" altLang="en-US" sz="2000" b="1" u="sng" dirty="0">
                <a:solidFill>
                  <a:srgbClr val="F9393E"/>
                </a:solidFill>
                <a:latin typeface="ＭＳ Ｐゴシック" panose="020B0600070205080204" pitchFamily="50" charset="-128"/>
                <a:ea typeface="ＭＳ Ｐゴシック" panose="020B0600070205080204" pitchFamily="50" charset="-128"/>
              </a:rPr>
              <a:t>よって仮説３</a:t>
            </a:r>
            <a:r>
              <a:rPr kumimoji="1" lang="en-US" altLang="ja-JP" sz="2000" b="1" u="sng" dirty="0">
                <a:solidFill>
                  <a:srgbClr val="F9393E"/>
                </a:solidFill>
                <a:latin typeface="ＭＳ Ｐゴシック" panose="020B0600070205080204" pitchFamily="50" charset="-128"/>
                <a:ea typeface="ＭＳ Ｐゴシック" panose="020B0600070205080204" pitchFamily="50" charset="-128"/>
              </a:rPr>
              <a:t>a</a:t>
            </a:r>
            <a:r>
              <a:rPr kumimoji="1" lang="ja-JP" altLang="en-US" sz="2000" b="1" u="sng" dirty="0">
                <a:solidFill>
                  <a:srgbClr val="F9393E"/>
                </a:solidFill>
                <a:latin typeface="ＭＳ Ｐゴシック" panose="020B0600070205080204" pitchFamily="50" charset="-128"/>
                <a:ea typeface="ＭＳ Ｐゴシック" panose="020B0600070205080204" pitchFamily="50" charset="-128"/>
              </a:rPr>
              <a:t>は支持された</a:t>
            </a:r>
          </a:p>
        </p:txBody>
      </p:sp>
      <p:sp>
        <p:nvSpPr>
          <p:cNvPr id="6" name="正方形/長方形 5">
            <a:extLst>
              <a:ext uri="{FF2B5EF4-FFF2-40B4-BE49-F238E27FC236}">
                <a16:creationId xmlns:a16="http://schemas.microsoft.com/office/drawing/2014/main" id="{E460EF66-E12E-432E-9F6C-A067BF134AA6}"/>
              </a:ext>
            </a:extLst>
          </p:cNvPr>
          <p:cNvSpPr/>
          <p:nvPr/>
        </p:nvSpPr>
        <p:spPr>
          <a:xfrm>
            <a:off x="838200" y="3774728"/>
            <a:ext cx="7847899" cy="830997"/>
          </a:xfrm>
          <a:prstGeom prst="rect">
            <a:avLst/>
          </a:prstGeom>
        </p:spPr>
        <p:txBody>
          <a:bodyPr wrap="square">
            <a:spAutoFit/>
          </a:bodyPr>
          <a:lstStyle/>
          <a:p>
            <a:r>
              <a:rPr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自由度調節済み決定係数が</a:t>
            </a:r>
            <a:r>
              <a:rPr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rPr>
              <a:t>0.113</a:t>
            </a:r>
            <a:r>
              <a:rPr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と低いが、この回帰式はモデルからいいね数と文字数の</a:t>
            </a:r>
            <a:endParaRPr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endParaRPr>
          </a:p>
          <a:p>
            <a:r>
              <a:rPr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影響だけをみるために一部分を取り出しているからである。</a:t>
            </a:r>
            <a:endParaRPr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endParaRPr>
          </a:p>
          <a:p>
            <a:r>
              <a:rPr lang="en-US" altLang="ja-JP" sz="1600" dirty="0">
                <a:solidFill>
                  <a:schemeClr val="bg2">
                    <a:lumMod val="25000"/>
                  </a:schemeClr>
                </a:solidFill>
                <a:latin typeface="ＭＳ Ｐゴシック" panose="020B0600070205080204" pitchFamily="50" charset="-128"/>
                <a:ea typeface="ＭＳ Ｐゴシック" panose="020B0600070205080204" pitchFamily="50" charset="-128"/>
              </a:rPr>
              <a:t>F</a:t>
            </a:r>
            <a:r>
              <a:rPr lang="ja-JP" altLang="en-US" sz="1600" dirty="0">
                <a:solidFill>
                  <a:schemeClr val="bg2">
                    <a:lumMod val="25000"/>
                  </a:schemeClr>
                </a:solidFill>
                <a:latin typeface="ＭＳ Ｐゴシック" panose="020B0600070205080204" pitchFamily="50" charset="-128"/>
                <a:ea typeface="ＭＳ Ｐゴシック" panose="020B0600070205080204" pitchFamily="50" charset="-128"/>
              </a:rPr>
              <a:t>値の有意確率が１％水準で統計的に有意であるため、この回帰式は妥当である。</a:t>
            </a:r>
            <a:endParaRPr lang="ja-JP" altLang="en-US" sz="1600" dirty="0">
              <a:latin typeface="ＭＳ Ｐゴシック" panose="020B0600070205080204" pitchFamily="50" charset="-128"/>
              <a:ea typeface="ＭＳ Ｐゴシック" panose="020B0600070205080204" pitchFamily="50" charset="-128"/>
            </a:endParaRPr>
          </a:p>
        </p:txBody>
      </p:sp>
      <p:sp>
        <p:nvSpPr>
          <p:cNvPr id="38" name="四角形: 角を丸くする 37">
            <a:extLst>
              <a:ext uri="{FF2B5EF4-FFF2-40B4-BE49-F238E27FC236}">
                <a16:creationId xmlns:a16="http://schemas.microsoft.com/office/drawing/2014/main" id="{B7F32A82-1756-472C-9E0E-73C8EE60DC0F}"/>
              </a:ext>
            </a:extLst>
          </p:cNvPr>
          <p:cNvSpPr/>
          <p:nvPr/>
        </p:nvSpPr>
        <p:spPr>
          <a:xfrm>
            <a:off x="3727028" y="2943307"/>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矢印: 下 7">
            <a:extLst>
              <a:ext uri="{FF2B5EF4-FFF2-40B4-BE49-F238E27FC236}">
                <a16:creationId xmlns:a16="http://schemas.microsoft.com/office/drawing/2014/main" id="{E591E868-D10F-4DC2-85C5-8FE1BC0160D8}"/>
              </a:ext>
            </a:extLst>
          </p:cNvPr>
          <p:cNvSpPr/>
          <p:nvPr/>
        </p:nvSpPr>
        <p:spPr>
          <a:xfrm flipH="1">
            <a:off x="3844553" y="3266697"/>
            <a:ext cx="245010" cy="366044"/>
          </a:xfrm>
          <a:prstGeom prst="downArrow">
            <a:avLst/>
          </a:prstGeom>
          <a:solidFill>
            <a:srgbClr val="F95155"/>
          </a:solidFill>
          <a:ln>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四角形: 角を丸くする 38">
            <a:extLst>
              <a:ext uri="{FF2B5EF4-FFF2-40B4-BE49-F238E27FC236}">
                <a16:creationId xmlns:a16="http://schemas.microsoft.com/office/drawing/2014/main" id="{068F5191-4AC3-40C6-B4EE-3EC8A31B540B}"/>
              </a:ext>
            </a:extLst>
          </p:cNvPr>
          <p:cNvSpPr/>
          <p:nvPr/>
        </p:nvSpPr>
        <p:spPr>
          <a:xfrm>
            <a:off x="10884853" y="2750503"/>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9147902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１．検証結果３</a:t>
            </a:r>
            <a:r>
              <a:rPr kumimoji="1" lang="en-US" altLang="ja-JP" dirty="0">
                <a:latin typeface="ＭＳ Ｐゴシック" panose="020B0600070205080204" pitchFamily="50" charset="-128"/>
                <a:ea typeface="ＭＳ Ｐゴシック" panose="020B0600070205080204" pitchFamily="50" charset="-128"/>
              </a:rPr>
              <a:t>b</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52</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4" name="テキスト ボックス 3">
            <a:extLst>
              <a:ext uri="{FF2B5EF4-FFF2-40B4-BE49-F238E27FC236}">
                <a16:creationId xmlns:a16="http://schemas.microsoft.com/office/drawing/2014/main" id="{248B7405-0834-49E8-A233-03E3D847EF20}"/>
              </a:ext>
            </a:extLst>
          </p:cNvPr>
          <p:cNvSpPr txBox="1"/>
          <p:nvPr/>
        </p:nvSpPr>
        <p:spPr>
          <a:xfrm>
            <a:off x="839788" y="1690688"/>
            <a:ext cx="8313494" cy="400110"/>
          </a:xfrm>
          <a:prstGeom prst="rect">
            <a:avLst/>
          </a:prstGeom>
          <a:noFill/>
        </p:spPr>
        <p:txBody>
          <a:bodyPr wrap="none" rtlCol="0">
            <a:spAutoFit/>
          </a:bodyPr>
          <a:lstStyle/>
          <a:p>
            <a:r>
              <a:rPr kumimoji="1" lang="ja-JP" altLang="en-US" sz="2000" u="sng" dirty="0">
                <a:solidFill>
                  <a:srgbClr val="F9393E"/>
                </a:solidFill>
              </a:rPr>
              <a:t>仮説３</a:t>
            </a:r>
            <a:r>
              <a:rPr kumimoji="1" lang="en-US" altLang="ja-JP" sz="2000" u="sng" dirty="0">
                <a:solidFill>
                  <a:srgbClr val="F9393E"/>
                </a:solidFill>
              </a:rPr>
              <a:t>b</a:t>
            </a:r>
            <a:r>
              <a:rPr kumimoji="1" lang="ja-JP" altLang="en-US" sz="2000" dirty="0">
                <a:solidFill>
                  <a:schemeClr val="bg2">
                    <a:lumMod val="25000"/>
                  </a:schemeClr>
                </a:solidFill>
              </a:rPr>
              <a:t>：低価格帯における文字数の増加はいいね数に正の影響を与える</a:t>
            </a:r>
          </a:p>
        </p:txBody>
      </p:sp>
      <p:grpSp>
        <p:nvGrpSpPr>
          <p:cNvPr id="25" name="グループ化 24">
            <a:extLst>
              <a:ext uri="{FF2B5EF4-FFF2-40B4-BE49-F238E27FC236}">
                <a16:creationId xmlns:a16="http://schemas.microsoft.com/office/drawing/2014/main" id="{53BA18F6-562A-49F2-AD9C-A9FF308857FD}"/>
              </a:ext>
            </a:extLst>
          </p:cNvPr>
          <p:cNvGrpSpPr/>
          <p:nvPr/>
        </p:nvGrpSpPr>
        <p:grpSpPr>
          <a:xfrm>
            <a:off x="838198" y="2356545"/>
            <a:ext cx="3006355" cy="1125370"/>
            <a:chOff x="838198" y="2356545"/>
            <a:chExt cx="3006355" cy="1125370"/>
          </a:xfrm>
        </p:grpSpPr>
        <p:sp>
          <p:nvSpPr>
            <p:cNvPr id="23" name="正方形/長方形 22">
              <a:extLst>
                <a:ext uri="{FF2B5EF4-FFF2-40B4-BE49-F238E27FC236}">
                  <a16:creationId xmlns:a16="http://schemas.microsoft.com/office/drawing/2014/main" id="{27F70399-9473-40C0-8106-99098865199A}"/>
                </a:ext>
              </a:extLst>
            </p:cNvPr>
            <p:cNvSpPr/>
            <p:nvPr/>
          </p:nvSpPr>
          <p:spPr>
            <a:xfrm>
              <a:off x="2542595" y="2356545"/>
              <a:ext cx="1301958"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モデルの要約</a:t>
              </a:r>
              <a:r>
                <a:rPr lang="ja-JP" altLang="en-US" sz="1400" dirty="0"/>
                <a:t> </a:t>
              </a:r>
            </a:p>
          </p:txBody>
        </p:sp>
        <p:sp>
          <p:nvSpPr>
            <p:cNvPr id="24" name="正方形/長方形 23">
              <a:extLst>
                <a:ext uri="{FF2B5EF4-FFF2-40B4-BE49-F238E27FC236}">
                  <a16:creationId xmlns:a16="http://schemas.microsoft.com/office/drawing/2014/main" id="{BF490C74-E2FC-4073-A291-93EDAB796B48}"/>
                </a:ext>
              </a:extLst>
            </p:cNvPr>
            <p:cNvSpPr/>
            <p:nvPr/>
          </p:nvSpPr>
          <p:spPr>
            <a:xfrm>
              <a:off x="838198" y="3251083"/>
              <a:ext cx="1999265" cy="230832"/>
            </a:xfrm>
            <a:prstGeom prst="rect">
              <a:avLst/>
            </a:prstGeom>
          </p:spPr>
          <p:txBody>
            <a:bodyPr wrap="none">
              <a:spAutoFit/>
            </a:bodyPr>
            <a:lstStyle/>
            <a:p>
              <a:r>
                <a:rPr lang="en-US" altLang="zh-CN" sz="900" dirty="0">
                  <a:solidFill>
                    <a:srgbClr val="000000"/>
                  </a:solidFill>
                  <a:latin typeface="MS Gothic" panose="020B0609070205080204" pitchFamily="49" charset="-128"/>
                  <a:ea typeface="MS Gothic" panose="020B0609070205080204" pitchFamily="49" charset="-128"/>
                </a:rPr>
                <a:t>a. </a:t>
              </a:r>
              <a:r>
                <a:rPr lang="zh-CN" altLang="en-US" sz="900" dirty="0">
                  <a:solidFill>
                    <a:srgbClr val="000000"/>
                  </a:solidFill>
                  <a:latin typeface="MS Gothic" panose="020B0609070205080204" pitchFamily="49" charset="-128"/>
                  <a:ea typeface="MS Gothic" panose="020B0609070205080204" pitchFamily="49" charset="-128"/>
                </a:rPr>
                <a:t>予測値</a:t>
              </a:r>
              <a:r>
                <a:rPr lang="en-US" altLang="zh-CN" sz="900" dirty="0">
                  <a:solidFill>
                    <a:srgbClr val="000000"/>
                  </a:solidFill>
                  <a:latin typeface="MS Gothic" panose="020B0609070205080204" pitchFamily="49" charset="-128"/>
                  <a:ea typeface="MS Gothic" panose="020B0609070205080204" pitchFamily="49" charset="-128"/>
                </a:rPr>
                <a:t>: (</a:t>
              </a:r>
              <a:r>
                <a:rPr lang="zh-CN" altLang="en-US" sz="900" dirty="0">
                  <a:solidFill>
                    <a:srgbClr val="000000"/>
                  </a:solidFill>
                  <a:latin typeface="MS Gothic" panose="020B0609070205080204" pitchFamily="49" charset="-128"/>
                  <a:ea typeface="MS Gothic" panose="020B0609070205080204" pitchFamily="49" charset="-128"/>
                </a:rPr>
                <a:t>定数</a:t>
              </a:r>
              <a:r>
                <a:rPr lang="en-US" altLang="zh-CN" sz="900" dirty="0">
                  <a:solidFill>
                    <a:srgbClr val="000000"/>
                  </a:solidFill>
                  <a:latin typeface="MS Gothic" panose="020B0609070205080204" pitchFamily="49" charset="-128"/>
                  <a:ea typeface="MS Gothic" panose="020B0609070205080204" pitchFamily="49" charset="-128"/>
                </a:rPr>
                <a:t>)</a:t>
              </a:r>
              <a:r>
                <a:rPr lang="zh-CN" altLang="en-US" sz="900" dirty="0">
                  <a:solidFill>
                    <a:srgbClr val="000000"/>
                  </a:solidFill>
                  <a:latin typeface="MS Gothic" panose="020B0609070205080204" pitchFamily="49" charset="-128"/>
                  <a:ea typeface="MS Gothic" panose="020B0609070205080204" pitchFamily="49" charset="-128"/>
                </a:rPr>
                <a:t>、文字数</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a:t>
              </a:r>
              <a:r>
                <a:rPr lang="zh-CN" altLang="en-US" sz="900" dirty="0"/>
                <a:t> </a:t>
              </a:r>
              <a:endParaRPr lang="ja-JP" altLang="en-US" sz="900" dirty="0"/>
            </a:p>
          </p:txBody>
        </p:sp>
      </p:grpSp>
      <p:grpSp>
        <p:nvGrpSpPr>
          <p:cNvPr id="30" name="グループ化 29">
            <a:extLst>
              <a:ext uri="{FF2B5EF4-FFF2-40B4-BE49-F238E27FC236}">
                <a16:creationId xmlns:a16="http://schemas.microsoft.com/office/drawing/2014/main" id="{56C1304B-5E23-428C-BCC1-E5583FB150ED}"/>
              </a:ext>
            </a:extLst>
          </p:cNvPr>
          <p:cNvGrpSpPr/>
          <p:nvPr/>
        </p:nvGrpSpPr>
        <p:grpSpPr>
          <a:xfrm>
            <a:off x="6423658" y="2356545"/>
            <a:ext cx="2968082" cy="1418684"/>
            <a:chOff x="6423658" y="2356545"/>
            <a:chExt cx="2968082" cy="1418684"/>
          </a:xfrm>
        </p:grpSpPr>
        <p:sp>
          <p:nvSpPr>
            <p:cNvPr id="27" name="正方形/長方形 26">
              <a:extLst>
                <a:ext uri="{FF2B5EF4-FFF2-40B4-BE49-F238E27FC236}">
                  <a16:creationId xmlns:a16="http://schemas.microsoft.com/office/drawing/2014/main" id="{9AFC4AED-6AB3-4B7D-A219-E5B95923184A}"/>
                </a:ext>
              </a:extLst>
            </p:cNvPr>
            <p:cNvSpPr/>
            <p:nvPr/>
          </p:nvSpPr>
          <p:spPr>
            <a:xfrm>
              <a:off x="8387940" y="2356545"/>
              <a:ext cx="1003800"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分散分析</a:t>
              </a:r>
              <a:r>
                <a:rPr lang="en-US" altLang="ja-JP" sz="1400" baseline="30000" dirty="0">
                  <a:solidFill>
                    <a:srgbClr val="000000"/>
                  </a:solidFill>
                  <a:latin typeface="MS Gothic" panose="020B0609070205080204" pitchFamily="49" charset="-128"/>
                  <a:ea typeface="MS Gothic" panose="020B0609070205080204" pitchFamily="49" charset="-128"/>
                </a:rPr>
                <a:t>a</a:t>
              </a:r>
              <a:r>
                <a:rPr lang="en-US" altLang="ja-JP" sz="1400" dirty="0"/>
                <a:t> </a:t>
              </a:r>
              <a:endParaRPr lang="ja-JP" altLang="en-US" sz="1400" dirty="0"/>
            </a:p>
          </p:txBody>
        </p:sp>
        <p:sp>
          <p:nvSpPr>
            <p:cNvPr id="28" name="正方形/長方形 27">
              <a:extLst>
                <a:ext uri="{FF2B5EF4-FFF2-40B4-BE49-F238E27FC236}">
                  <a16:creationId xmlns:a16="http://schemas.microsoft.com/office/drawing/2014/main" id="{7A6780BF-2160-4E59-A88B-D75BB6D18FDD}"/>
                </a:ext>
              </a:extLst>
            </p:cNvPr>
            <p:cNvSpPr/>
            <p:nvPr/>
          </p:nvSpPr>
          <p:spPr>
            <a:xfrm>
              <a:off x="6423658" y="3374259"/>
              <a:ext cx="1595309" cy="230832"/>
            </a:xfrm>
            <a:prstGeom prst="rect">
              <a:avLst/>
            </a:prstGeom>
          </p:spPr>
          <p:txBody>
            <a:bodyPr wrap="none">
              <a:spAutoFit/>
            </a:bodyPr>
            <a:lstStyle/>
            <a:p>
              <a:r>
                <a:rPr lang="en-US" altLang="ja-JP" sz="900" dirty="0">
                  <a:solidFill>
                    <a:srgbClr val="000000"/>
                  </a:solidFill>
                  <a:latin typeface="MS Gothic" panose="020B0609070205080204" pitchFamily="49" charset="-128"/>
                  <a:ea typeface="MS Gothic" panose="020B0609070205080204" pitchFamily="49" charset="-128"/>
                </a:rPr>
                <a:t>a. </a:t>
              </a:r>
              <a:r>
                <a:rPr lang="ja-JP" altLang="en-US" sz="900" dirty="0">
                  <a:solidFill>
                    <a:srgbClr val="000000"/>
                  </a:solidFill>
                  <a:latin typeface="MS Gothic" panose="020B0609070205080204" pitchFamily="49" charset="-128"/>
                  <a:ea typeface="MS Gothic" panose="020B0609070205080204" pitchFamily="49" charset="-128"/>
                </a:rPr>
                <a:t>従属変数 いいね</a:t>
              </a:r>
              <a:r>
                <a:rPr lang="ja-JP" altLang="en-US" sz="900" dirty="0"/>
                <a:t> </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a:t>
              </a:r>
              <a:endParaRPr lang="ja-JP" altLang="en-US" sz="900" dirty="0"/>
            </a:p>
          </p:txBody>
        </p:sp>
        <p:sp>
          <p:nvSpPr>
            <p:cNvPr id="29" name="正方形/長方形 28">
              <a:extLst>
                <a:ext uri="{FF2B5EF4-FFF2-40B4-BE49-F238E27FC236}">
                  <a16:creationId xmlns:a16="http://schemas.microsoft.com/office/drawing/2014/main" id="{D16D2494-09A6-43C3-8037-6A440EAADA8D}"/>
                </a:ext>
              </a:extLst>
            </p:cNvPr>
            <p:cNvSpPr/>
            <p:nvPr/>
          </p:nvSpPr>
          <p:spPr>
            <a:xfrm>
              <a:off x="6423658" y="3544397"/>
              <a:ext cx="1999265" cy="230832"/>
            </a:xfrm>
            <a:prstGeom prst="rect">
              <a:avLst/>
            </a:prstGeom>
          </p:spPr>
          <p:txBody>
            <a:bodyPr wrap="none">
              <a:spAutoFit/>
            </a:bodyPr>
            <a:lstStyle/>
            <a:p>
              <a:r>
                <a:rPr lang="en-US" altLang="zh-CN" sz="900" dirty="0">
                  <a:solidFill>
                    <a:srgbClr val="000000"/>
                  </a:solidFill>
                  <a:latin typeface="MS Gothic" panose="020B0609070205080204" pitchFamily="49" charset="-128"/>
                  <a:ea typeface="MS Gothic" panose="020B0609070205080204" pitchFamily="49" charset="-128"/>
                </a:rPr>
                <a:t>b. </a:t>
              </a:r>
              <a:r>
                <a:rPr lang="zh-CN" altLang="en-US" sz="900" dirty="0">
                  <a:solidFill>
                    <a:srgbClr val="000000"/>
                  </a:solidFill>
                  <a:latin typeface="MS Gothic" panose="020B0609070205080204" pitchFamily="49" charset="-128"/>
                  <a:ea typeface="MS Gothic" panose="020B0609070205080204" pitchFamily="49" charset="-128"/>
                </a:rPr>
                <a:t>予測値</a:t>
              </a:r>
              <a:r>
                <a:rPr lang="en-US" altLang="zh-CN" sz="900" dirty="0">
                  <a:solidFill>
                    <a:srgbClr val="000000"/>
                  </a:solidFill>
                  <a:latin typeface="MS Gothic" panose="020B0609070205080204" pitchFamily="49" charset="-128"/>
                  <a:ea typeface="MS Gothic" panose="020B0609070205080204" pitchFamily="49" charset="-128"/>
                </a:rPr>
                <a:t>: (</a:t>
              </a:r>
              <a:r>
                <a:rPr lang="zh-CN" altLang="en-US" sz="900" dirty="0">
                  <a:solidFill>
                    <a:srgbClr val="000000"/>
                  </a:solidFill>
                  <a:latin typeface="MS Gothic" panose="020B0609070205080204" pitchFamily="49" charset="-128"/>
                  <a:ea typeface="MS Gothic" panose="020B0609070205080204" pitchFamily="49" charset="-128"/>
                </a:rPr>
                <a:t>定数</a:t>
              </a:r>
              <a:r>
                <a:rPr lang="en-US" altLang="zh-CN" sz="900" dirty="0">
                  <a:solidFill>
                    <a:srgbClr val="000000"/>
                  </a:solidFill>
                  <a:latin typeface="MS Gothic" panose="020B0609070205080204" pitchFamily="49" charset="-128"/>
                  <a:ea typeface="MS Gothic" panose="020B0609070205080204" pitchFamily="49" charset="-128"/>
                </a:rPr>
                <a:t>)</a:t>
              </a:r>
              <a:r>
                <a:rPr lang="zh-CN" altLang="en-US" sz="900" dirty="0">
                  <a:solidFill>
                    <a:srgbClr val="000000"/>
                  </a:solidFill>
                  <a:latin typeface="MS Gothic" panose="020B0609070205080204" pitchFamily="49" charset="-128"/>
                  <a:ea typeface="MS Gothic" panose="020B0609070205080204" pitchFamily="49" charset="-128"/>
                </a:rPr>
                <a:t>、文字数</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a:t>
              </a:r>
              <a:r>
                <a:rPr lang="zh-CN" altLang="en-US" sz="900" dirty="0"/>
                <a:t> </a:t>
              </a:r>
              <a:endParaRPr lang="ja-JP" altLang="en-US" sz="900" dirty="0"/>
            </a:p>
          </p:txBody>
        </p:sp>
      </p:grpSp>
      <p:sp>
        <p:nvSpPr>
          <p:cNvPr id="36" name="テキスト ボックス 35">
            <a:extLst>
              <a:ext uri="{FF2B5EF4-FFF2-40B4-BE49-F238E27FC236}">
                <a16:creationId xmlns:a16="http://schemas.microsoft.com/office/drawing/2014/main" id="{CAE0BA3B-66B5-47DC-831F-D775AF55D43C}"/>
              </a:ext>
            </a:extLst>
          </p:cNvPr>
          <p:cNvSpPr txBox="1"/>
          <p:nvPr/>
        </p:nvSpPr>
        <p:spPr>
          <a:xfrm>
            <a:off x="7559040" y="4300461"/>
            <a:ext cx="3451586" cy="646331"/>
          </a:xfrm>
          <a:prstGeom prst="rect">
            <a:avLst/>
          </a:prstGeom>
          <a:noFill/>
        </p:spPr>
        <p:txBody>
          <a:bodyPr wrap="none" rtlCol="0">
            <a:spAutoFit/>
          </a:bodyPr>
          <a:lstStyle/>
          <a:p>
            <a:r>
              <a:rPr kumimoji="1" lang="ja-JP" altLang="en-US" dirty="0">
                <a:solidFill>
                  <a:schemeClr val="bg2">
                    <a:lumMod val="25000"/>
                  </a:schemeClr>
                </a:solidFill>
              </a:rPr>
              <a:t>文字数の有意確率</a:t>
            </a:r>
            <a:r>
              <a:rPr lang="en-US" altLang="ja-JP" dirty="0">
                <a:solidFill>
                  <a:schemeClr val="bg2">
                    <a:lumMod val="25000"/>
                  </a:schemeClr>
                </a:solidFill>
              </a:rPr>
              <a:t>0.000</a:t>
            </a:r>
            <a:r>
              <a:rPr kumimoji="1" lang="en-US" altLang="ja-JP" dirty="0">
                <a:solidFill>
                  <a:schemeClr val="bg2">
                    <a:lumMod val="25000"/>
                  </a:schemeClr>
                </a:solidFill>
              </a:rPr>
              <a:t>&lt;0.01</a:t>
            </a:r>
            <a:r>
              <a:rPr kumimoji="1" lang="ja-JP" altLang="en-US" dirty="0">
                <a:solidFill>
                  <a:schemeClr val="bg2">
                    <a:lumMod val="25000"/>
                  </a:schemeClr>
                </a:solidFill>
              </a:rPr>
              <a:t>より</a:t>
            </a:r>
            <a:endParaRPr kumimoji="1" lang="en-US" altLang="ja-JP" dirty="0">
              <a:solidFill>
                <a:schemeClr val="bg2">
                  <a:lumMod val="25000"/>
                </a:schemeClr>
              </a:solidFill>
            </a:endParaRPr>
          </a:p>
          <a:p>
            <a:r>
              <a:rPr lang="en-US" altLang="ja-JP" dirty="0">
                <a:solidFill>
                  <a:schemeClr val="bg2">
                    <a:lumMod val="25000"/>
                  </a:schemeClr>
                </a:solidFill>
              </a:rPr>
              <a:t>1</a:t>
            </a:r>
            <a:r>
              <a:rPr kumimoji="1" lang="en-US" altLang="ja-JP" dirty="0">
                <a:solidFill>
                  <a:schemeClr val="bg2">
                    <a:lumMod val="25000"/>
                  </a:schemeClr>
                </a:solidFill>
              </a:rPr>
              <a:t>%</a:t>
            </a:r>
            <a:r>
              <a:rPr kumimoji="1" lang="ja-JP" altLang="en-US" dirty="0">
                <a:solidFill>
                  <a:schemeClr val="bg2">
                    <a:lumMod val="25000"/>
                  </a:schemeClr>
                </a:solidFill>
              </a:rPr>
              <a:t>水準で統計的に有意</a:t>
            </a:r>
            <a:endParaRPr kumimoji="1" lang="en-US" altLang="ja-JP" dirty="0">
              <a:solidFill>
                <a:schemeClr val="bg2">
                  <a:lumMod val="25000"/>
                </a:schemeClr>
              </a:solidFill>
            </a:endParaRPr>
          </a:p>
        </p:txBody>
      </p:sp>
      <p:sp>
        <p:nvSpPr>
          <p:cNvPr id="37" name="テキスト ボックス 36">
            <a:extLst>
              <a:ext uri="{FF2B5EF4-FFF2-40B4-BE49-F238E27FC236}">
                <a16:creationId xmlns:a16="http://schemas.microsoft.com/office/drawing/2014/main" id="{15B6B0B7-3C8D-4F04-91DB-5F998ABFBF15}"/>
              </a:ext>
            </a:extLst>
          </p:cNvPr>
          <p:cNvSpPr txBox="1"/>
          <p:nvPr/>
        </p:nvSpPr>
        <p:spPr>
          <a:xfrm>
            <a:off x="7559040" y="5113950"/>
            <a:ext cx="3126177" cy="400110"/>
          </a:xfrm>
          <a:prstGeom prst="rect">
            <a:avLst/>
          </a:prstGeom>
          <a:noFill/>
        </p:spPr>
        <p:txBody>
          <a:bodyPr wrap="none" rtlCol="0">
            <a:spAutoFit/>
          </a:bodyPr>
          <a:lstStyle/>
          <a:p>
            <a:r>
              <a:rPr kumimoji="1" lang="ja-JP" altLang="en-US" sz="2000" b="1" u="sng" dirty="0">
                <a:solidFill>
                  <a:srgbClr val="F9393E"/>
                </a:solidFill>
              </a:rPr>
              <a:t>よって仮説３</a:t>
            </a:r>
            <a:r>
              <a:rPr lang="en-US" altLang="ja-JP" sz="2000" b="1" u="sng" dirty="0">
                <a:solidFill>
                  <a:srgbClr val="F9393E"/>
                </a:solidFill>
              </a:rPr>
              <a:t>b</a:t>
            </a:r>
            <a:r>
              <a:rPr kumimoji="1" lang="ja-JP" altLang="en-US" sz="2000" b="1" u="sng" dirty="0">
                <a:solidFill>
                  <a:srgbClr val="F9393E"/>
                </a:solidFill>
              </a:rPr>
              <a:t>は支持された</a:t>
            </a:r>
          </a:p>
        </p:txBody>
      </p:sp>
      <p:pic>
        <p:nvPicPr>
          <p:cNvPr id="38" name="図 37">
            <a:extLst>
              <a:ext uri="{FF2B5EF4-FFF2-40B4-BE49-F238E27FC236}">
                <a16:creationId xmlns:a16="http://schemas.microsoft.com/office/drawing/2014/main" id="{F7BC5963-A4B4-4A33-A615-BD8DA5678999}"/>
              </a:ext>
            </a:extLst>
          </p:cNvPr>
          <p:cNvPicPr>
            <a:picLocks noChangeAspect="1"/>
          </p:cNvPicPr>
          <p:nvPr/>
        </p:nvPicPr>
        <p:blipFill>
          <a:blip r:embed="rId2"/>
          <a:stretch>
            <a:fillRect/>
          </a:stretch>
        </p:blipFill>
        <p:spPr>
          <a:xfrm>
            <a:off x="840584" y="2652361"/>
            <a:ext cx="4705980" cy="593027"/>
          </a:xfrm>
          <a:prstGeom prst="rect">
            <a:avLst/>
          </a:prstGeom>
        </p:spPr>
      </p:pic>
      <p:pic>
        <p:nvPicPr>
          <p:cNvPr id="39" name="図 38">
            <a:extLst>
              <a:ext uri="{FF2B5EF4-FFF2-40B4-BE49-F238E27FC236}">
                <a16:creationId xmlns:a16="http://schemas.microsoft.com/office/drawing/2014/main" id="{A0CBA6AF-DF74-45C2-9918-FF5AE9BE8F1F}"/>
              </a:ext>
            </a:extLst>
          </p:cNvPr>
          <p:cNvPicPr>
            <a:picLocks noChangeAspect="1"/>
          </p:cNvPicPr>
          <p:nvPr/>
        </p:nvPicPr>
        <p:blipFill>
          <a:blip r:embed="rId3"/>
          <a:stretch>
            <a:fillRect/>
          </a:stretch>
        </p:blipFill>
        <p:spPr>
          <a:xfrm>
            <a:off x="6423658" y="2665419"/>
            <a:ext cx="4924743" cy="731371"/>
          </a:xfrm>
          <a:prstGeom prst="rect">
            <a:avLst/>
          </a:prstGeom>
        </p:spPr>
      </p:pic>
      <p:sp>
        <p:nvSpPr>
          <p:cNvPr id="26" name="四角形: 角を丸くする 25">
            <a:extLst>
              <a:ext uri="{FF2B5EF4-FFF2-40B4-BE49-F238E27FC236}">
                <a16:creationId xmlns:a16="http://schemas.microsoft.com/office/drawing/2014/main" id="{B41198E9-2445-47D0-85D3-7CE397BA4DDD}"/>
              </a:ext>
            </a:extLst>
          </p:cNvPr>
          <p:cNvSpPr/>
          <p:nvPr/>
        </p:nvSpPr>
        <p:spPr>
          <a:xfrm>
            <a:off x="3734648" y="2994464"/>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四角形: 角を丸くする 30">
            <a:extLst>
              <a:ext uri="{FF2B5EF4-FFF2-40B4-BE49-F238E27FC236}">
                <a16:creationId xmlns:a16="http://schemas.microsoft.com/office/drawing/2014/main" id="{EE6E7DE5-9AAC-4573-9194-6CB328A1E15D}"/>
              </a:ext>
            </a:extLst>
          </p:cNvPr>
          <p:cNvSpPr/>
          <p:nvPr/>
        </p:nvSpPr>
        <p:spPr>
          <a:xfrm>
            <a:off x="10872153" y="2810744"/>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9" name="グループ化 8">
            <a:extLst>
              <a:ext uri="{FF2B5EF4-FFF2-40B4-BE49-F238E27FC236}">
                <a16:creationId xmlns:a16="http://schemas.microsoft.com/office/drawing/2014/main" id="{DC2FD9FD-E6D1-453B-9E88-DD68AE8C15B2}"/>
              </a:ext>
            </a:extLst>
          </p:cNvPr>
          <p:cNvGrpSpPr/>
          <p:nvPr/>
        </p:nvGrpSpPr>
        <p:grpSpPr>
          <a:xfrm>
            <a:off x="812588" y="4410376"/>
            <a:ext cx="6063930" cy="1450940"/>
            <a:chOff x="839788" y="4866498"/>
            <a:chExt cx="6063930" cy="1450940"/>
          </a:xfrm>
        </p:grpSpPr>
        <p:sp>
          <p:nvSpPr>
            <p:cNvPr id="32" name="正方形/長方形 31">
              <a:extLst>
                <a:ext uri="{FF2B5EF4-FFF2-40B4-BE49-F238E27FC236}">
                  <a16:creationId xmlns:a16="http://schemas.microsoft.com/office/drawing/2014/main" id="{BBB01BF7-0646-472B-B5FA-12ADAB46C4D7}"/>
                </a:ext>
              </a:extLst>
            </p:cNvPr>
            <p:cNvSpPr/>
            <p:nvPr/>
          </p:nvSpPr>
          <p:spPr>
            <a:xfrm>
              <a:off x="3546053" y="4866498"/>
              <a:ext cx="644728" cy="307777"/>
            </a:xfrm>
            <a:prstGeom prst="rect">
              <a:avLst/>
            </a:prstGeom>
          </p:spPr>
          <p:txBody>
            <a:bodyPr wrap="none">
              <a:spAutoFit/>
            </a:bodyPr>
            <a:lstStyle/>
            <a:p>
              <a:pPr algn="ctr"/>
              <a:r>
                <a:rPr lang="ja-JP" altLang="en-US" sz="1400" dirty="0">
                  <a:solidFill>
                    <a:srgbClr val="000000"/>
                  </a:solidFill>
                  <a:latin typeface="MS Gothic" panose="020B0609070205080204" pitchFamily="49" charset="-128"/>
                  <a:ea typeface="MS Gothic" panose="020B0609070205080204" pitchFamily="49" charset="-128"/>
                </a:rPr>
                <a:t>係数</a:t>
              </a:r>
              <a:r>
                <a:rPr lang="en-US" altLang="ja-JP" sz="1400" baseline="30000" dirty="0">
                  <a:solidFill>
                    <a:srgbClr val="000000"/>
                  </a:solidFill>
                  <a:latin typeface="MS Gothic" panose="020B0609070205080204" pitchFamily="49" charset="-128"/>
                  <a:ea typeface="MS Gothic" panose="020B0609070205080204" pitchFamily="49" charset="-128"/>
                </a:rPr>
                <a:t>a</a:t>
              </a:r>
              <a:r>
                <a:rPr lang="en-US" altLang="ja-JP" sz="1400" dirty="0"/>
                <a:t> </a:t>
              </a:r>
              <a:endParaRPr lang="ja-JP" altLang="en-US" sz="1400" dirty="0"/>
            </a:p>
          </p:txBody>
        </p:sp>
        <p:sp>
          <p:nvSpPr>
            <p:cNvPr id="33" name="正方形/長方形 32">
              <a:extLst>
                <a:ext uri="{FF2B5EF4-FFF2-40B4-BE49-F238E27FC236}">
                  <a16:creationId xmlns:a16="http://schemas.microsoft.com/office/drawing/2014/main" id="{4997AFBF-5547-47AF-86EB-3538761F167C}"/>
                </a:ext>
              </a:extLst>
            </p:cNvPr>
            <p:cNvSpPr/>
            <p:nvPr/>
          </p:nvSpPr>
          <p:spPr>
            <a:xfrm>
              <a:off x="839788" y="6086606"/>
              <a:ext cx="1595309" cy="230832"/>
            </a:xfrm>
            <a:prstGeom prst="rect">
              <a:avLst/>
            </a:prstGeom>
          </p:spPr>
          <p:txBody>
            <a:bodyPr wrap="none">
              <a:spAutoFit/>
            </a:bodyPr>
            <a:lstStyle/>
            <a:p>
              <a:r>
                <a:rPr lang="en-US" altLang="ja-JP" sz="900" dirty="0">
                  <a:solidFill>
                    <a:srgbClr val="000000"/>
                  </a:solidFill>
                  <a:latin typeface="MS Gothic" panose="020B0609070205080204" pitchFamily="49" charset="-128"/>
                  <a:ea typeface="MS Gothic" panose="020B0609070205080204" pitchFamily="49" charset="-128"/>
                </a:rPr>
                <a:t>a. </a:t>
              </a:r>
              <a:r>
                <a:rPr lang="ja-JP" altLang="en-US" sz="900" dirty="0">
                  <a:solidFill>
                    <a:srgbClr val="000000"/>
                  </a:solidFill>
                  <a:latin typeface="MS Gothic" panose="020B0609070205080204" pitchFamily="49" charset="-128"/>
                  <a:ea typeface="MS Gothic" panose="020B0609070205080204" pitchFamily="49" charset="-128"/>
                </a:rPr>
                <a:t>従属変数 いいね</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solidFill>
                    <a:srgbClr val="000000"/>
                  </a:solidFill>
                  <a:latin typeface="MS Gothic" panose="020B0609070205080204" pitchFamily="49" charset="-128"/>
                  <a:ea typeface="MS Gothic" panose="020B0609070205080204" pitchFamily="49" charset="-128"/>
                </a:rPr>
                <a:t>対数</a:t>
              </a:r>
              <a:r>
                <a:rPr lang="en-US" altLang="ja-JP" sz="900" dirty="0">
                  <a:solidFill>
                    <a:srgbClr val="000000"/>
                  </a:solidFill>
                  <a:latin typeface="MS Gothic" panose="020B0609070205080204" pitchFamily="49" charset="-128"/>
                  <a:ea typeface="MS Gothic" panose="020B0609070205080204" pitchFamily="49" charset="-128"/>
                </a:rPr>
                <a:t>)</a:t>
              </a:r>
              <a:r>
                <a:rPr lang="ja-JP" altLang="en-US" sz="900" dirty="0"/>
                <a:t> </a:t>
              </a:r>
            </a:p>
          </p:txBody>
        </p:sp>
        <p:pic>
          <p:nvPicPr>
            <p:cNvPr id="8" name="図 7">
              <a:extLst>
                <a:ext uri="{FF2B5EF4-FFF2-40B4-BE49-F238E27FC236}">
                  <a16:creationId xmlns:a16="http://schemas.microsoft.com/office/drawing/2014/main" id="{F1F8E606-F105-45B4-8592-D691DE058CB5}"/>
                </a:ext>
              </a:extLst>
            </p:cNvPr>
            <p:cNvPicPr>
              <a:picLocks noChangeAspect="1"/>
            </p:cNvPicPr>
            <p:nvPr/>
          </p:nvPicPr>
          <p:blipFill>
            <a:blip r:embed="rId4"/>
            <a:stretch>
              <a:fillRect/>
            </a:stretch>
          </p:blipFill>
          <p:spPr>
            <a:xfrm>
              <a:off x="857146" y="5200369"/>
              <a:ext cx="6022543" cy="860143"/>
            </a:xfrm>
            <a:prstGeom prst="rect">
              <a:avLst/>
            </a:prstGeom>
          </p:spPr>
        </p:pic>
        <p:sp>
          <p:nvSpPr>
            <p:cNvPr id="35" name="四角形: 角を丸くする 34">
              <a:extLst>
                <a:ext uri="{FF2B5EF4-FFF2-40B4-BE49-F238E27FC236}">
                  <a16:creationId xmlns:a16="http://schemas.microsoft.com/office/drawing/2014/main" id="{B1472F06-8216-4CDD-9F6B-1A265D6912A5}"/>
                </a:ext>
              </a:extLst>
            </p:cNvPr>
            <p:cNvSpPr/>
            <p:nvPr/>
          </p:nvSpPr>
          <p:spPr>
            <a:xfrm>
              <a:off x="6423658" y="5820696"/>
              <a:ext cx="480060" cy="239816"/>
            </a:xfrm>
            <a:prstGeom prst="roundRect">
              <a:avLst/>
            </a:prstGeom>
            <a:noFill/>
            <a:ln w="28575">
              <a:solidFill>
                <a:srgbClr val="F95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Tree>
    <p:extLst>
      <p:ext uri="{BB962C8B-B14F-4D97-AF65-F5344CB8AC3E}">
        <p14:creationId xmlns:p14="http://schemas.microsoft.com/office/powerpoint/2010/main" val="32802794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１．検証結果まとめ</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53</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4" name="テキスト ボックス 3">
            <a:extLst>
              <a:ext uri="{FF2B5EF4-FFF2-40B4-BE49-F238E27FC236}">
                <a16:creationId xmlns:a16="http://schemas.microsoft.com/office/drawing/2014/main" id="{519C1E5A-EE90-4849-82A0-55ADF5341C3C}"/>
              </a:ext>
            </a:extLst>
          </p:cNvPr>
          <p:cNvSpPr txBox="1"/>
          <p:nvPr/>
        </p:nvSpPr>
        <p:spPr>
          <a:xfrm>
            <a:off x="839788" y="1690688"/>
            <a:ext cx="1888659" cy="400110"/>
          </a:xfrm>
          <a:prstGeom prst="rect">
            <a:avLst/>
          </a:prstGeom>
          <a:noFill/>
        </p:spPr>
        <p:txBody>
          <a:bodyPr wrap="none" rtlCol="0">
            <a:spAutoFit/>
          </a:bodyPr>
          <a:lstStyle/>
          <a:p>
            <a:r>
              <a:rPr kumimoji="1" lang="ja-JP" altLang="en-US" sz="2000" dirty="0">
                <a:solidFill>
                  <a:schemeClr val="bg2">
                    <a:lumMod val="25000"/>
                  </a:schemeClr>
                </a:solidFill>
              </a:rPr>
              <a:t>検証結果まとめ</a:t>
            </a:r>
          </a:p>
        </p:txBody>
      </p:sp>
      <p:grpSp>
        <p:nvGrpSpPr>
          <p:cNvPr id="32" name="グループ化 31">
            <a:extLst>
              <a:ext uri="{FF2B5EF4-FFF2-40B4-BE49-F238E27FC236}">
                <a16:creationId xmlns:a16="http://schemas.microsoft.com/office/drawing/2014/main" id="{5E1B7984-38AC-4EDA-9122-5DA86C12D48F}"/>
              </a:ext>
            </a:extLst>
          </p:cNvPr>
          <p:cNvGrpSpPr/>
          <p:nvPr/>
        </p:nvGrpSpPr>
        <p:grpSpPr>
          <a:xfrm>
            <a:off x="839788" y="2347833"/>
            <a:ext cx="10512425" cy="402671"/>
            <a:chOff x="839788" y="2347833"/>
            <a:chExt cx="10512425" cy="402671"/>
          </a:xfrm>
        </p:grpSpPr>
        <p:sp>
          <p:nvSpPr>
            <p:cNvPr id="23" name="四角形: 角を丸くする 22">
              <a:extLst>
                <a:ext uri="{FF2B5EF4-FFF2-40B4-BE49-F238E27FC236}">
                  <a16:creationId xmlns:a16="http://schemas.microsoft.com/office/drawing/2014/main" id="{5F333A71-09AD-4BA1-AC9E-C665B6831CA3}"/>
                </a:ext>
              </a:extLst>
            </p:cNvPr>
            <p:cNvSpPr/>
            <p:nvPr/>
          </p:nvSpPr>
          <p:spPr>
            <a:xfrm>
              <a:off x="9639300" y="2347834"/>
              <a:ext cx="1712913" cy="402670"/>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 name="グループ化 16">
              <a:extLst>
                <a:ext uri="{FF2B5EF4-FFF2-40B4-BE49-F238E27FC236}">
                  <a16:creationId xmlns:a16="http://schemas.microsoft.com/office/drawing/2014/main" id="{70C44E66-17D4-4AFD-9EFE-F9B59FC1BC54}"/>
                </a:ext>
              </a:extLst>
            </p:cNvPr>
            <p:cNvGrpSpPr/>
            <p:nvPr/>
          </p:nvGrpSpPr>
          <p:grpSpPr>
            <a:xfrm>
              <a:off x="839788" y="2347833"/>
              <a:ext cx="10512425" cy="400110"/>
              <a:chOff x="839788" y="2224110"/>
              <a:chExt cx="10512425" cy="400110"/>
            </a:xfrm>
          </p:grpSpPr>
          <p:sp>
            <p:nvSpPr>
              <p:cNvPr id="6" name="テキスト ボックス 5">
                <a:extLst>
                  <a:ext uri="{FF2B5EF4-FFF2-40B4-BE49-F238E27FC236}">
                    <a16:creationId xmlns:a16="http://schemas.microsoft.com/office/drawing/2014/main" id="{3F154D3B-C6D6-4057-B763-6B1432A31C8E}"/>
                  </a:ext>
                </a:extLst>
              </p:cNvPr>
              <p:cNvSpPr txBox="1"/>
              <p:nvPr/>
            </p:nvSpPr>
            <p:spPr>
              <a:xfrm>
                <a:off x="839788" y="2224110"/>
                <a:ext cx="7818166" cy="400110"/>
              </a:xfrm>
              <a:prstGeom prst="rect">
                <a:avLst/>
              </a:prstGeom>
              <a:noFill/>
            </p:spPr>
            <p:txBody>
              <a:bodyPr wrap="none" rtlCol="0">
                <a:spAutoFit/>
              </a:bodyPr>
              <a:lstStyle/>
              <a:p>
                <a:r>
                  <a:rPr kumimoji="1" lang="ja-JP" altLang="en-US" sz="2000" u="sng" dirty="0">
                    <a:solidFill>
                      <a:srgbClr val="F9393E"/>
                    </a:solidFill>
                  </a:rPr>
                  <a:t>仮説１</a:t>
                </a:r>
                <a:r>
                  <a:rPr kumimoji="1" lang="en-US" altLang="ja-JP" sz="2000" u="sng" dirty="0">
                    <a:solidFill>
                      <a:srgbClr val="F9393E"/>
                    </a:solidFill>
                  </a:rPr>
                  <a:t>a</a:t>
                </a:r>
                <a:r>
                  <a:rPr kumimoji="1" lang="ja-JP" altLang="en-US" sz="2000" dirty="0">
                    <a:solidFill>
                      <a:schemeClr val="bg2">
                        <a:lumMod val="25000"/>
                      </a:schemeClr>
                    </a:solidFill>
                  </a:rPr>
                  <a:t>：味は低価格帯より高価格帯の方が関心度への影響が大きい</a:t>
                </a:r>
              </a:p>
            </p:txBody>
          </p:sp>
          <p:sp>
            <p:nvSpPr>
              <p:cNvPr id="12" name="テキスト ボックス 11">
                <a:extLst>
                  <a:ext uri="{FF2B5EF4-FFF2-40B4-BE49-F238E27FC236}">
                    <a16:creationId xmlns:a16="http://schemas.microsoft.com/office/drawing/2014/main" id="{DC02259D-5DAD-4B3C-BD96-6D52C9DC9C9E}"/>
                  </a:ext>
                </a:extLst>
              </p:cNvPr>
              <p:cNvSpPr txBox="1"/>
              <p:nvPr/>
            </p:nvSpPr>
            <p:spPr>
              <a:xfrm>
                <a:off x="9734462" y="2224110"/>
                <a:ext cx="1617751" cy="400110"/>
              </a:xfrm>
              <a:prstGeom prst="rect">
                <a:avLst/>
              </a:prstGeom>
              <a:noFill/>
            </p:spPr>
            <p:txBody>
              <a:bodyPr wrap="none" rtlCol="0">
                <a:spAutoFit/>
              </a:bodyPr>
              <a:lstStyle/>
              <a:p>
                <a:pPr algn="r"/>
                <a:r>
                  <a:rPr kumimoji="1" lang="ja-JP" altLang="en-US" sz="2000" dirty="0">
                    <a:solidFill>
                      <a:schemeClr val="bg2">
                        <a:lumMod val="25000"/>
                      </a:schemeClr>
                    </a:solidFill>
                  </a:rPr>
                  <a:t>支持できない</a:t>
                </a:r>
              </a:p>
            </p:txBody>
          </p:sp>
        </p:grpSp>
      </p:grpSp>
      <p:grpSp>
        <p:nvGrpSpPr>
          <p:cNvPr id="31" name="グループ化 30">
            <a:extLst>
              <a:ext uri="{FF2B5EF4-FFF2-40B4-BE49-F238E27FC236}">
                <a16:creationId xmlns:a16="http://schemas.microsoft.com/office/drawing/2014/main" id="{3195A81D-C899-405C-97CE-5528C6AA74EC}"/>
              </a:ext>
            </a:extLst>
          </p:cNvPr>
          <p:cNvGrpSpPr/>
          <p:nvPr/>
        </p:nvGrpSpPr>
        <p:grpSpPr>
          <a:xfrm>
            <a:off x="838200" y="2880702"/>
            <a:ext cx="10518636" cy="402670"/>
            <a:chOff x="838200" y="2880702"/>
            <a:chExt cx="10518636" cy="402670"/>
          </a:xfrm>
        </p:grpSpPr>
        <p:sp>
          <p:nvSpPr>
            <p:cNvPr id="24" name="四角形: 角を丸くする 23">
              <a:extLst>
                <a:ext uri="{FF2B5EF4-FFF2-40B4-BE49-F238E27FC236}">
                  <a16:creationId xmlns:a16="http://schemas.microsoft.com/office/drawing/2014/main" id="{7D6D20AE-CDD6-4EFE-A127-DED8F30DF74A}"/>
                </a:ext>
              </a:extLst>
            </p:cNvPr>
            <p:cNvSpPr/>
            <p:nvPr/>
          </p:nvSpPr>
          <p:spPr>
            <a:xfrm>
              <a:off x="9643923" y="2880702"/>
              <a:ext cx="1712913" cy="402670"/>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a:extLst>
                <a:ext uri="{FF2B5EF4-FFF2-40B4-BE49-F238E27FC236}">
                  <a16:creationId xmlns:a16="http://schemas.microsoft.com/office/drawing/2014/main" id="{32EF3A11-94F5-468A-B952-CFE46E034FE2}"/>
                </a:ext>
              </a:extLst>
            </p:cNvPr>
            <p:cNvGrpSpPr/>
            <p:nvPr/>
          </p:nvGrpSpPr>
          <p:grpSpPr>
            <a:xfrm>
              <a:off x="838200" y="2880702"/>
              <a:ext cx="10510115" cy="400110"/>
              <a:chOff x="838200" y="3005274"/>
              <a:chExt cx="10510115" cy="400110"/>
            </a:xfrm>
          </p:grpSpPr>
          <p:sp>
            <p:nvSpPr>
              <p:cNvPr id="8" name="テキスト ボックス 7">
                <a:extLst>
                  <a:ext uri="{FF2B5EF4-FFF2-40B4-BE49-F238E27FC236}">
                    <a16:creationId xmlns:a16="http://schemas.microsoft.com/office/drawing/2014/main" id="{0900A9D6-7B82-4B27-A7AE-EAA2F7C55862}"/>
                  </a:ext>
                </a:extLst>
              </p:cNvPr>
              <p:cNvSpPr txBox="1"/>
              <p:nvPr/>
            </p:nvSpPr>
            <p:spPr>
              <a:xfrm>
                <a:off x="838200" y="3005274"/>
                <a:ext cx="8329524" cy="400110"/>
              </a:xfrm>
              <a:prstGeom prst="rect">
                <a:avLst/>
              </a:prstGeom>
              <a:noFill/>
            </p:spPr>
            <p:txBody>
              <a:bodyPr wrap="none" rtlCol="0">
                <a:spAutoFit/>
              </a:bodyPr>
              <a:lstStyle/>
              <a:p>
                <a:r>
                  <a:rPr kumimoji="1" lang="ja-JP" altLang="en-US" sz="2000" u="sng" dirty="0">
                    <a:solidFill>
                      <a:srgbClr val="F9393E"/>
                    </a:solidFill>
                  </a:rPr>
                  <a:t>仮説１</a:t>
                </a:r>
                <a:r>
                  <a:rPr lang="en-US" altLang="ja-JP" sz="2000" u="sng" dirty="0">
                    <a:solidFill>
                      <a:srgbClr val="F9393E"/>
                    </a:solidFill>
                  </a:rPr>
                  <a:t>b</a:t>
                </a:r>
                <a:r>
                  <a:rPr kumimoji="1" lang="ja-JP" altLang="en-US" sz="2000" dirty="0">
                    <a:solidFill>
                      <a:schemeClr val="bg2">
                        <a:lumMod val="25000"/>
                      </a:schemeClr>
                    </a:solidFill>
                  </a:rPr>
                  <a:t>：サービスは低価格帯より高価格帯の方が関心度への影響が大きい</a:t>
                </a:r>
              </a:p>
            </p:txBody>
          </p:sp>
          <p:sp>
            <p:nvSpPr>
              <p:cNvPr id="13" name="テキスト ボックス 12">
                <a:extLst>
                  <a:ext uri="{FF2B5EF4-FFF2-40B4-BE49-F238E27FC236}">
                    <a16:creationId xmlns:a16="http://schemas.microsoft.com/office/drawing/2014/main" id="{BB2E238D-8511-4144-809A-426E165D5A48}"/>
                  </a:ext>
                </a:extLst>
              </p:cNvPr>
              <p:cNvSpPr txBox="1"/>
              <p:nvPr/>
            </p:nvSpPr>
            <p:spPr>
              <a:xfrm>
                <a:off x="9730564" y="3005274"/>
                <a:ext cx="1617751" cy="400110"/>
              </a:xfrm>
              <a:prstGeom prst="rect">
                <a:avLst/>
              </a:prstGeom>
              <a:noFill/>
            </p:spPr>
            <p:txBody>
              <a:bodyPr wrap="none" rtlCol="0">
                <a:spAutoFit/>
              </a:bodyPr>
              <a:lstStyle/>
              <a:p>
                <a:pPr algn="ctr"/>
                <a:r>
                  <a:rPr kumimoji="1" lang="ja-JP" altLang="en-US" sz="2000" dirty="0">
                    <a:solidFill>
                      <a:schemeClr val="bg2">
                        <a:lumMod val="25000"/>
                      </a:schemeClr>
                    </a:solidFill>
                  </a:rPr>
                  <a:t>支持できない</a:t>
                </a:r>
              </a:p>
            </p:txBody>
          </p:sp>
        </p:grpSp>
      </p:grpSp>
      <p:grpSp>
        <p:nvGrpSpPr>
          <p:cNvPr id="30" name="グループ化 29">
            <a:extLst>
              <a:ext uri="{FF2B5EF4-FFF2-40B4-BE49-F238E27FC236}">
                <a16:creationId xmlns:a16="http://schemas.microsoft.com/office/drawing/2014/main" id="{1BBCED9B-18F6-415B-BBB0-4A61A226245C}"/>
              </a:ext>
            </a:extLst>
          </p:cNvPr>
          <p:cNvGrpSpPr/>
          <p:nvPr/>
        </p:nvGrpSpPr>
        <p:grpSpPr>
          <a:xfrm>
            <a:off x="839788" y="3413571"/>
            <a:ext cx="10512426" cy="808876"/>
            <a:chOff x="839788" y="3413571"/>
            <a:chExt cx="10512426" cy="808876"/>
          </a:xfrm>
        </p:grpSpPr>
        <p:sp>
          <p:nvSpPr>
            <p:cNvPr id="25" name="四角形: 角を丸くする 24">
              <a:extLst>
                <a:ext uri="{FF2B5EF4-FFF2-40B4-BE49-F238E27FC236}">
                  <a16:creationId xmlns:a16="http://schemas.microsoft.com/office/drawing/2014/main" id="{3BF98392-BC86-45E4-9E9A-2EBB01D8CF37}"/>
                </a:ext>
              </a:extLst>
            </p:cNvPr>
            <p:cNvSpPr/>
            <p:nvPr/>
          </p:nvSpPr>
          <p:spPr>
            <a:xfrm>
              <a:off x="5760714" y="3819777"/>
              <a:ext cx="5591500" cy="402670"/>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9" name="グループ化 18">
              <a:extLst>
                <a:ext uri="{FF2B5EF4-FFF2-40B4-BE49-F238E27FC236}">
                  <a16:creationId xmlns:a16="http://schemas.microsoft.com/office/drawing/2014/main" id="{3D3A7F7C-5D1C-4555-88F6-E37A62CB4DA8}"/>
                </a:ext>
              </a:extLst>
            </p:cNvPr>
            <p:cNvGrpSpPr/>
            <p:nvPr/>
          </p:nvGrpSpPr>
          <p:grpSpPr>
            <a:xfrm>
              <a:off x="839788" y="3413571"/>
              <a:ext cx="10477254" cy="800220"/>
              <a:chOff x="871061" y="3565718"/>
              <a:chExt cx="10477254" cy="800220"/>
            </a:xfrm>
          </p:grpSpPr>
          <p:sp>
            <p:nvSpPr>
              <p:cNvPr id="9" name="テキスト ボックス 8">
                <a:extLst>
                  <a:ext uri="{FF2B5EF4-FFF2-40B4-BE49-F238E27FC236}">
                    <a16:creationId xmlns:a16="http://schemas.microsoft.com/office/drawing/2014/main" id="{BD85C452-2FC2-418B-B9C2-CB1420E5F62D}"/>
                  </a:ext>
                </a:extLst>
              </p:cNvPr>
              <p:cNvSpPr txBox="1"/>
              <p:nvPr/>
            </p:nvSpPr>
            <p:spPr>
              <a:xfrm>
                <a:off x="871061" y="3565718"/>
                <a:ext cx="8263801" cy="400110"/>
              </a:xfrm>
              <a:prstGeom prst="rect">
                <a:avLst/>
              </a:prstGeom>
              <a:noFill/>
            </p:spPr>
            <p:txBody>
              <a:bodyPr wrap="none" rtlCol="0">
                <a:spAutoFit/>
              </a:bodyPr>
              <a:lstStyle/>
              <a:p>
                <a:r>
                  <a:rPr kumimoji="1" lang="ja-JP" altLang="en-US" sz="2000" u="sng" dirty="0">
                    <a:solidFill>
                      <a:srgbClr val="F9393E"/>
                    </a:solidFill>
                  </a:rPr>
                  <a:t>仮説１</a:t>
                </a:r>
                <a:r>
                  <a:rPr lang="en-US" altLang="ja-JP" sz="2000" u="sng" dirty="0">
                    <a:solidFill>
                      <a:srgbClr val="F9393E"/>
                    </a:solidFill>
                  </a:rPr>
                  <a:t>c</a:t>
                </a:r>
                <a:r>
                  <a:rPr kumimoji="1" lang="ja-JP" altLang="en-US" sz="2000" dirty="0">
                    <a:solidFill>
                      <a:schemeClr val="bg2">
                        <a:lumMod val="25000"/>
                      </a:schemeClr>
                    </a:solidFill>
                  </a:rPr>
                  <a:t>：雰囲気は低価格帯より高価格帯の方が関心度への影響が大きい</a:t>
                </a:r>
              </a:p>
            </p:txBody>
          </p:sp>
          <p:sp>
            <p:nvSpPr>
              <p:cNvPr id="14" name="テキスト ボックス 13">
                <a:extLst>
                  <a:ext uri="{FF2B5EF4-FFF2-40B4-BE49-F238E27FC236}">
                    <a16:creationId xmlns:a16="http://schemas.microsoft.com/office/drawing/2014/main" id="{C1380607-7789-42D5-B746-4000A582E4D9}"/>
                  </a:ext>
                </a:extLst>
              </p:cNvPr>
              <p:cNvSpPr txBox="1"/>
              <p:nvPr/>
            </p:nvSpPr>
            <p:spPr>
              <a:xfrm>
                <a:off x="5791987" y="3965828"/>
                <a:ext cx="5556328" cy="400110"/>
              </a:xfrm>
              <a:prstGeom prst="rect">
                <a:avLst/>
              </a:prstGeom>
              <a:noFill/>
            </p:spPr>
            <p:txBody>
              <a:bodyPr wrap="square" rtlCol="0">
                <a:spAutoFit/>
              </a:bodyPr>
              <a:lstStyle/>
              <a:p>
                <a:pPr algn="r"/>
                <a:r>
                  <a:rPr kumimoji="1" lang="ja-JP" altLang="en-US" sz="2000" dirty="0">
                    <a:solidFill>
                      <a:schemeClr val="bg2">
                        <a:lumMod val="25000"/>
                      </a:schemeClr>
                    </a:solidFill>
                  </a:rPr>
                  <a:t>低価格帯の方が影響が大きいため、支持できない</a:t>
                </a:r>
              </a:p>
            </p:txBody>
          </p:sp>
        </p:grpSp>
      </p:grpSp>
      <p:sp>
        <p:nvSpPr>
          <p:cNvPr id="26" name="四角形: 角を丸くする 25">
            <a:extLst>
              <a:ext uri="{FF2B5EF4-FFF2-40B4-BE49-F238E27FC236}">
                <a16:creationId xmlns:a16="http://schemas.microsoft.com/office/drawing/2014/main" id="{5CF39072-19A4-494F-9D35-054CBF42D168}"/>
              </a:ext>
            </a:extLst>
          </p:cNvPr>
          <p:cNvSpPr/>
          <p:nvPr/>
        </p:nvSpPr>
        <p:spPr>
          <a:xfrm>
            <a:off x="5021580" y="4698828"/>
            <a:ext cx="6321603" cy="402670"/>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a:extLst>
              <a:ext uri="{FF2B5EF4-FFF2-40B4-BE49-F238E27FC236}">
                <a16:creationId xmlns:a16="http://schemas.microsoft.com/office/drawing/2014/main" id="{1BB5F127-0C57-4C62-8E18-06E608718A35}"/>
              </a:ext>
            </a:extLst>
          </p:cNvPr>
          <p:cNvGrpSpPr/>
          <p:nvPr/>
        </p:nvGrpSpPr>
        <p:grpSpPr>
          <a:xfrm>
            <a:off x="838200" y="4340999"/>
            <a:ext cx="10514013" cy="760499"/>
            <a:chOff x="838200" y="4559932"/>
            <a:chExt cx="10514013" cy="760499"/>
          </a:xfrm>
        </p:grpSpPr>
        <p:sp>
          <p:nvSpPr>
            <p:cNvPr id="10" name="テキスト ボックス 9">
              <a:extLst>
                <a:ext uri="{FF2B5EF4-FFF2-40B4-BE49-F238E27FC236}">
                  <a16:creationId xmlns:a16="http://schemas.microsoft.com/office/drawing/2014/main" id="{7CDE44A7-08E0-435C-BBD5-7A029CD5FD8D}"/>
                </a:ext>
              </a:extLst>
            </p:cNvPr>
            <p:cNvSpPr txBox="1"/>
            <p:nvPr/>
          </p:nvSpPr>
          <p:spPr>
            <a:xfrm>
              <a:off x="838200" y="4559932"/>
              <a:ext cx="7596951" cy="400110"/>
            </a:xfrm>
            <a:prstGeom prst="rect">
              <a:avLst/>
            </a:prstGeom>
            <a:noFill/>
          </p:spPr>
          <p:txBody>
            <a:bodyPr wrap="none" rtlCol="0">
              <a:spAutoFit/>
            </a:bodyPr>
            <a:lstStyle/>
            <a:p>
              <a:r>
                <a:rPr kumimoji="1" lang="ja-JP" altLang="en-US" sz="2000" u="sng" dirty="0">
                  <a:solidFill>
                    <a:srgbClr val="F9393E"/>
                  </a:solidFill>
                </a:rPr>
                <a:t>仮説１</a:t>
              </a:r>
              <a:r>
                <a:rPr lang="en-US" altLang="ja-JP" sz="2000" u="sng" dirty="0">
                  <a:solidFill>
                    <a:srgbClr val="F9393E"/>
                  </a:solidFill>
                </a:rPr>
                <a:t>d</a:t>
              </a:r>
              <a:r>
                <a:rPr kumimoji="1" lang="ja-JP" altLang="en-US" sz="2000" dirty="0">
                  <a:solidFill>
                    <a:schemeClr val="bg2">
                      <a:lumMod val="25000"/>
                    </a:schemeClr>
                  </a:solidFill>
                </a:rPr>
                <a:t>：</a:t>
              </a:r>
              <a:r>
                <a:rPr lang="en-US" altLang="ja-JP" sz="2000" dirty="0">
                  <a:solidFill>
                    <a:schemeClr val="bg2">
                      <a:lumMod val="25000"/>
                    </a:schemeClr>
                  </a:solidFill>
                </a:rPr>
                <a:t>CP</a:t>
              </a:r>
              <a:r>
                <a:rPr kumimoji="1" lang="ja-JP" altLang="en-US" sz="2000" dirty="0">
                  <a:solidFill>
                    <a:schemeClr val="bg2">
                      <a:lumMod val="25000"/>
                    </a:schemeClr>
                  </a:solidFill>
                </a:rPr>
                <a:t>は低価格帯より高価格帯の方が関心度への影響が大きい</a:t>
              </a:r>
            </a:p>
          </p:txBody>
        </p:sp>
        <p:sp>
          <p:nvSpPr>
            <p:cNvPr id="15" name="テキスト ボックス 14">
              <a:extLst>
                <a:ext uri="{FF2B5EF4-FFF2-40B4-BE49-F238E27FC236}">
                  <a16:creationId xmlns:a16="http://schemas.microsoft.com/office/drawing/2014/main" id="{F889B948-684D-4F67-A024-2FCD0A13A890}"/>
                </a:ext>
              </a:extLst>
            </p:cNvPr>
            <p:cNvSpPr txBox="1"/>
            <p:nvPr/>
          </p:nvSpPr>
          <p:spPr>
            <a:xfrm>
              <a:off x="5021580" y="4920321"/>
              <a:ext cx="6330633" cy="400110"/>
            </a:xfrm>
            <a:prstGeom prst="rect">
              <a:avLst/>
            </a:prstGeom>
            <a:noFill/>
          </p:spPr>
          <p:txBody>
            <a:bodyPr wrap="square" rtlCol="0">
              <a:spAutoFit/>
            </a:bodyPr>
            <a:lstStyle/>
            <a:p>
              <a:pPr algn="r"/>
              <a:r>
                <a:rPr kumimoji="1" lang="ja-JP" altLang="en-US" sz="2000" dirty="0">
                  <a:solidFill>
                    <a:schemeClr val="bg2">
                      <a:lumMod val="25000"/>
                    </a:schemeClr>
                  </a:solidFill>
                </a:rPr>
                <a:t>価格による影響に差があるといえないため、支持できない</a:t>
              </a:r>
            </a:p>
          </p:txBody>
        </p:sp>
      </p:grpSp>
      <p:grpSp>
        <p:nvGrpSpPr>
          <p:cNvPr id="28" name="グループ化 27">
            <a:extLst>
              <a:ext uri="{FF2B5EF4-FFF2-40B4-BE49-F238E27FC236}">
                <a16:creationId xmlns:a16="http://schemas.microsoft.com/office/drawing/2014/main" id="{47D8EA4C-201A-4CAA-94D6-DC564644ABE6}"/>
              </a:ext>
            </a:extLst>
          </p:cNvPr>
          <p:cNvGrpSpPr/>
          <p:nvPr/>
        </p:nvGrpSpPr>
        <p:grpSpPr>
          <a:xfrm>
            <a:off x="839788" y="5239030"/>
            <a:ext cx="10512425" cy="757992"/>
            <a:chOff x="839788" y="5239030"/>
            <a:chExt cx="10512425" cy="757992"/>
          </a:xfrm>
        </p:grpSpPr>
        <p:sp>
          <p:nvSpPr>
            <p:cNvPr id="27" name="四角形: 角を丸くする 26">
              <a:extLst>
                <a:ext uri="{FF2B5EF4-FFF2-40B4-BE49-F238E27FC236}">
                  <a16:creationId xmlns:a16="http://schemas.microsoft.com/office/drawing/2014/main" id="{9DF80F0D-DB35-4852-9F41-0CC03430272C}"/>
                </a:ext>
              </a:extLst>
            </p:cNvPr>
            <p:cNvSpPr/>
            <p:nvPr/>
          </p:nvSpPr>
          <p:spPr>
            <a:xfrm>
              <a:off x="5021580" y="5594352"/>
              <a:ext cx="6330633" cy="402670"/>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a:extLst>
                <a:ext uri="{FF2B5EF4-FFF2-40B4-BE49-F238E27FC236}">
                  <a16:creationId xmlns:a16="http://schemas.microsoft.com/office/drawing/2014/main" id="{ACC70F3B-4F21-485A-A323-1E079CA047E3}"/>
                </a:ext>
              </a:extLst>
            </p:cNvPr>
            <p:cNvGrpSpPr/>
            <p:nvPr/>
          </p:nvGrpSpPr>
          <p:grpSpPr>
            <a:xfrm>
              <a:off x="839788" y="5239030"/>
              <a:ext cx="10512425" cy="754438"/>
              <a:chOff x="839788" y="5474704"/>
              <a:chExt cx="10512425" cy="754438"/>
            </a:xfrm>
          </p:grpSpPr>
          <p:sp>
            <p:nvSpPr>
              <p:cNvPr id="11" name="テキスト ボックス 10">
                <a:extLst>
                  <a:ext uri="{FF2B5EF4-FFF2-40B4-BE49-F238E27FC236}">
                    <a16:creationId xmlns:a16="http://schemas.microsoft.com/office/drawing/2014/main" id="{C03C26A6-36C6-4EBF-BFAA-9681AA49C3C8}"/>
                  </a:ext>
                </a:extLst>
              </p:cNvPr>
              <p:cNvSpPr txBox="1"/>
              <p:nvPr/>
            </p:nvSpPr>
            <p:spPr>
              <a:xfrm>
                <a:off x="839788" y="5474704"/>
                <a:ext cx="8201284" cy="400110"/>
              </a:xfrm>
              <a:prstGeom prst="rect">
                <a:avLst/>
              </a:prstGeom>
              <a:noFill/>
            </p:spPr>
            <p:txBody>
              <a:bodyPr wrap="none" rtlCol="0">
                <a:spAutoFit/>
              </a:bodyPr>
              <a:lstStyle/>
              <a:p>
                <a:r>
                  <a:rPr kumimoji="1" lang="ja-JP" altLang="en-US" sz="2000" u="sng" dirty="0">
                    <a:solidFill>
                      <a:srgbClr val="F9393E"/>
                    </a:solidFill>
                  </a:rPr>
                  <a:t>仮説１</a:t>
                </a:r>
                <a:r>
                  <a:rPr lang="en-US" altLang="ja-JP" sz="2000" u="sng" dirty="0">
                    <a:solidFill>
                      <a:srgbClr val="F9393E"/>
                    </a:solidFill>
                  </a:rPr>
                  <a:t>e</a:t>
                </a:r>
                <a:r>
                  <a:rPr kumimoji="1" lang="ja-JP" altLang="en-US" sz="2000" dirty="0">
                    <a:solidFill>
                      <a:schemeClr val="bg2">
                        <a:lumMod val="25000"/>
                      </a:schemeClr>
                    </a:solidFill>
                  </a:rPr>
                  <a:t>：ドリンクは低価格帯より高価格帯の方が関心度への影響が大きい</a:t>
                </a:r>
              </a:p>
            </p:txBody>
          </p:sp>
          <p:sp>
            <p:nvSpPr>
              <p:cNvPr id="16" name="テキスト ボックス 15">
                <a:extLst>
                  <a:ext uri="{FF2B5EF4-FFF2-40B4-BE49-F238E27FC236}">
                    <a16:creationId xmlns:a16="http://schemas.microsoft.com/office/drawing/2014/main" id="{249467BF-3A1F-4C4C-93EE-67FE32453CA3}"/>
                  </a:ext>
                </a:extLst>
              </p:cNvPr>
              <p:cNvSpPr txBox="1"/>
              <p:nvPr/>
            </p:nvSpPr>
            <p:spPr>
              <a:xfrm>
                <a:off x="5021580" y="5829032"/>
                <a:ext cx="6330633" cy="400110"/>
              </a:xfrm>
              <a:prstGeom prst="rect">
                <a:avLst/>
              </a:prstGeom>
              <a:noFill/>
            </p:spPr>
            <p:txBody>
              <a:bodyPr wrap="square" rtlCol="0">
                <a:spAutoFit/>
              </a:bodyPr>
              <a:lstStyle/>
              <a:p>
                <a:pPr algn="r"/>
                <a:r>
                  <a:rPr kumimoji="1" lang="ja-JP" altLang="en-US" sz="2000" dirty="0">
                    <a:solidFill>
                      <a:schemeClr val="bg2">
                        <a:lumMod val="25000"/>
                      </a:schemeClr>
                    </a:solidFill>
                  </a:rPr>
                  <a:t>価格による影響に差があるといえないため、支持できない</a:t>
                </a:r>
              </a:p>
            </p:txBody>
          </p:sp>
        </p:grpSp>
      </p:grpSp>
    </p:spTree>
    <p:extLst>
      <p:ext uri="{BB962C8B-B14F-4D97-AF65-F5344CB8AC3E}">
        <p14:creationId xmlns:p14="http://schemas.microsoft.com/office/powerpoint/2010/main" val="25335163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１１</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１．検証結果まとめ</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54</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テキスト ボックス 5">
            <a:extLst>
              <a:ext uri="{FF2B5EF4-FFF2-40B4-BE49-F238E27FC236}">
                <a16:creationId xmlns:a16="http://schemas.microsoft.com/office/drawing/2014/main" id="{04F68F92-AFCB-4E6F-9B82-C5907795DBC5}"/>
              </a:ext>
            </a:extLst>
          </p:cNvPr>
          <p:cNvSpPr txBox="1"/>
          <p:nvPr/>
        </p:nvSpPr>
        <p:spPr>
          <a:xfrm>
            <a:off x="839788" y="1690688"/>
            <a:ext cx="1888659" cy="400110"/>
          </a:xfrm>
          <a:prstGeom prst="rect">
            <a:avLst/>
          </a:prstGeom>
          <a:noFill/>
        </p:spPr>
        <p:txBody>
          <a:bodyPr wrap="none" rtlCol="0">
            <a:spAutoFit/>
          </a:bodyPr>
          <a:lstStyle/>
          <a:p>
            <a:r>
              <a:rPr kumimoji="1" lang="ja-JP" altLang="en-US" sz="2000" dirty="0">
                <a:solidFill>
                  <a:schemeClr val="bg2">
                    <a:lumMod val="25000"/>
                  </a:schemeClr>
                </a:solidFill>
              </a:rPr>
              <a:t>検証結果まとめ</a:t>
            </a:r>
          </a:p>
        </p:txBody>
      </p:sp>
      <p:grpSp>
        <p:nvGrpSpPr>
          <p:cNvPr id="19" name="グループ化 18">
            <a:extLst>
              <a:ext uri="{FF2B5EF4-FFF2-40B4-BE49-F238E27FC236}">
                <a16:creationId xmlns:a16="http://schemas.microsoft.com/office/drawing/2014/main" id="{60DD7FD7-D4D1-497D-8811-5FA9B84B33CB}"/>
              </a:ext>
            </a:extLst>
          </p:cNvPr>
          <p:cNvGrpSpPr/>
          <p:nvPr/>
        </p:nvGrpSpPr>
        <p:grpSpPr>
          <a:xfrm>
            <a:off x="839788" y="2735239"/>
            <a:ext cx="10512424" cy="402671"/>
            <a:chOff x="839788" y="2570530"/>
            <a:chExt cx="10512424" cy="402671"/>
          </a:xfrm>
        </p:grpSpPr>
        <p:sp>
          <p:nvSpPr>
            <p:cNvPr id="8" name="テキスト ボックス 7">
              <a:extLst>
                <a:ext uri="{FF2B5EF4-FFF2-40B4-BE49-F238E27FC236}">
                  <a16:creationId xmlns:a16="http://schemas.microsoft.com/office/drawing/2014/main" id="{32548693-74FA-4B70-8868-F7FB253921D1}"/>
                </a:ext>
              </a:extLst>
            </p:cNvPr>
            <p:cNvSpPr txBox="1"/>
            <p:nvPr/>
          </p:nvSpPr>
          <p:spPr>
            <a:xfrm>
              <a:off x="839788" y="2570530"/>
              <a:ext cx="8085868" cy="400110"/>
            </a:xfrm>
            <a:prstGeom prst="rect">
              <a:avLst/>
            </a:prstGeom>
            <a:noFill/>
          </p:spPr>
          <p:txBody>
            <a:bodyPr wrap="none" rtlCol="0">
              <a:spAutoFit/>
            </a:bodyPr>
            <a:lstStyle/>
            <a:p>
              <a:r>
                <a:rPr kumimoji="1" lang="ja-JP" altLang="en-US" sz="2000" u="sng" dirty="0">
                  <a:solidFill>
                    <a:srgbClr val="F9393E"/>
                  </a:solidFill>
                </a:rPr>
                <a:t>仮説２</a:t>
              </a:r>
              <a:r>
                <a:rPr kumimoji="1" lang="en-US" altLang="ja-JP" sz="2000" u="sng" dirty="0">
                  <a:solidFill>
                    <a:srgbClr val="F9393E"/>
                  </a:solidFill>
                </a:rPr>
                <a:t>a</a:t>
              </a:r>
              <a:r>
                <a:rPr kumimoji="1" lang="ja-JP" altLang="en-US" sz="2000" dirty="0">
                  <a:solidFill>
                    <a:schemeClr val="bg2">
                      <a:lumMod val="25000"/>
                    </a:schemeClr>
                  </a:solidFill>
                </a:rPr>
                <a:t>：高価格帯におけるいいね数の増加は関心度に正の影響を与える</a:t>
              </a:r>
            </a:p>
          </p:txBody>
        </p:sp>
        <p:grpSp>
          <p:nvGrpSpPr>
            <p:cNvPr id="4" name="グループ化 3">
              <a:extLst>
                <a:ext uri="{FF2B5EF4-FFF2-40B4-BE49-F238E27FC236}">
                  <a16:creationId xmlns:a16="http://schemas.microsoft.com/office/drawing/2014/main" id="{895DC2C2-281D-4B15-91DA-1D880E00E072}"/>
                </a:ext>
              </a:extLst>
            </p:cNvPr>
            <p:cNvGrpSpPr/>
            <p:nvPr/>
          </p:nvGrpSpPr>
          <p:grpSpPr>
            <a:xfrm>
              <a:off x="9886861" y="2570530"/>
              <a:ext cx="1465351" cy="402671"/>
              <a:chOff x="9886862" y="2347833"/>
              <a:chExt cx="1465351" cy="402671"/>
            </a:xfrm>
          </p:grpSpPr>
          <p:sp>
            <p:nvSpPr>
              <p:cNvPr id="11" name="四角形: 角を丸くする 10">
                <a:extLst>
                  <a:ext uri="{FF2B5EF4-FFF2-40B4-BE49-F238E27FC236}">
                    <a16:creationId xmlns:a16="http://schemas.microsoft.com/office/drawing/2014/main" id="{61498B1C-A8C9-4439-87BE-F736EF0EA99A}"/>
                  </a:ext>
                </a:extLst>
              </p:cNvPr>
              <p:cNvSpPr/>
              <p:nvPr/>
            </p:nvSpPr>
            <p:spPr>
              <a:xfrm>
                <a:off x="9886862" y="2347834"/>
                <a:ext cx="1465351" cy="402670"/>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BE879BA3-2081-4255-8463-9C87D87420A4}"/>
                  </a:ext>
                </a:extLst>
              </p:cNvPr>
              <p:cNvSpPr txBox="1"/>
              <p:nvPr/>
            </p:nvSpPr>
            <p:spPr>
              <a:xfrm>
                <a:off x="9963691" y="2347833"/>
                <a:ext cx="1388522" cy="400110"/>
              </a:xfrm>
              <a:prstGeom prst="rect">
                <a:avLst/>
              </a:prstGeom>
              <a:noFill/>
            </p:spPr>
            <p:txBody>
              <a:bodyPr wrap="none" rtlCol="0">
                <a:spAutoFit/>
              </a:bodyPr>
              <a:lstStyle/>
              <a:p>
                <a:pPr algn="r"/>
                <a:r>
                  <a:rPr kumimoji="1" lang="ja-JP" altLang="en-US" sz="2000" dirty="0">
                    <a:solidFill>
                      <a:schemeClr val="bg2">
                        <a:lumMod val="25000"/>
                      </a:schemeClr>
                    </a:solidFill>
                  </a:rPr>
                  <a:t>支持された</a:t>
                </a:r>
              </a:p>
            </p:txBody>
          </p:sp>
        </p:grpSp>
      </p:grpSp>
      <p:grpSp>
        <p:nvGrpSpPr>
          <p:cNvPr id="20" name="グループ化 19">
            <a:extLst>
              <a:ext uri="{FF2B5EF4-FFF2-40B4-BE49-F238E27FC236}">
                <a16:creationId xmlns:a16="http://schemas.microsoft.com/office/drawing/2014/main" id="{9EB768E4-E871-4568-ABA2-5A29D1596998}"/>
              </a:ext>
            </a:extLst>
          </p:cNvPr>
          <p:cNvGrpSpPr/>
          <p:nvPr/>
        </p:nvGrpSpPr>
        <p:grpSpPr>
          <a:xfrm>
            <a:off x="838200" y="3620847"/>
            <a:ext cx="10514012" cy="402671"/>
            <a:chOff x="838200" y="3490066"/>
            <a:chExt cx="10514012" cy="402671"/>
          </a:xfrm>
        </p:grpSpPr>
        <p:sp>
          <p:nvSpPr>
            <p:cNvPr id="9" name="テキスト ボックス 8">
              <a:extLst>
                <a:ext uri="{FF2B5EF4-FFF2-40B4-BE49-F238E27FC236}">
                  <a16:creationId xmlns:a16="http://schemas.microsoft.com/office/drawing/2014/main" id="{1138284A-6D1A-4541-A53D-E0F541DE224D}"/>
                </a:ext>
              </a:extLst>
            </p:cNvPr>
            <p:cNvSpPr txBox="1"/>
            <p:nvPr/>
          </p:nvSpPr>
          <p:spPr>
            <a:xfrm>
              <a:off x="838200" y="3490066"/>
              <a:ext cx="8313494" cy="400110"/>
            </a:xfrm>
            <a:prstGeom prst="rect">
              <a:avLst/>
            </a:prstGeom>
            <a:noFill/>
          </p:spPr>
          <p:txBody>
            <a:bodyPr wrap="none" rtlCol="0">
              <a:spAutoFit/>
            </a:bodyPr>
            <a:lstStyle/>
            <a:p>
              <a:r>
                <a:rPr kumimoji="1" lang="ja-JP" altLang="en-US" sz="2000" u="sng" dirty="0">
                  <a:solidFill>
                    <a:srgbClr val="F9393E"/>
                  </a:solidFill>
                </a:rPr>
                <a:t>仮説２</a:t>
              </a:r>
              <a:r>
                <a:rPr kumimoji="1" lang="en-US" altLang="ja-JP" sz="2000" u="sng" dirty="0">
                  <a:solidFill>
                    <a:srgbClr val="F9393E"/>
                  </a:solidFill>
                </a:rPr>
                <a:t>b</a:t>
              </a:r>
              <a:r>
                <a:rPr kumimoji="1" lang="ja-JP" altLang="en-US" sz="2000" dirty="0">
                  <a:solidFill>
                    <a:schemeClr val="bg2">
                      <a:lumMod val="25000"/>
                    </a:schemeClr>
                  </a:solidFill>
                </a:rPr>
                <a:t>：低価格帯におけるいいね数の増加は関心度に正の影響を与える</a:t>
              </a:r>
            </a:p>
          </p:txBody>
        </p:sp>
        <p:grpSp>
          <p:nvGrpSpPr>
            <p:cNvPr id="13" name="グループ化 12">
              <a:extLst>
                <a:ext uri="{FF2B5EF4-FFF2-40B4-BE49-F238E27FC236}">
                  <a16:creationId xmlns:a16="http://schemas.microsoft.com/office/drawing/2014/main" id="{92B7906C-A1CA-45A4-83C4-E205483DF24A}"/>
                </a:ext>
              </a:extLst>
            </p:cNvPr>
            <p:cNvGrpSpPr/>
            <p:nvPr/>
          </p:nvGrpSpPr>
          <p:grpSpPr>
            <a:xfrm>
              <a:off x="9639299" y="3490066"/>
              <a:ext cx="1712913" cy="402671"/>
              <a:chOff x="9639300" y="2347833"/>
              <a:chExt cx="1712913" cy="402671"/>
            </a:xfrm>
          </p:grpSpPr>
          <p:sp>
            <p:nvSpPr>
              <p:cNvPr id="14" name="四角形: 角を丸くする 13">
                <a:extLst>
                  <a:ext uri="{FF2B5EF4-FFF2-40B4-BE49-F238E27FC236}">
                    <a16:creationId xmlns:a16="http://schemas.microsoft.com/office/drawing/2014/main" id="{CF14143D-8B85-45C8-A5A1-384D1ED8AD45}"/>
                  </a:ext>
                </a:extLst>
              </p:cNvPr>
              <p:cNvSpPr/>
              <p:nvPr/>
            </p:nvSpPr>
            <p:spPr>
              <a:xfrm>
                <a:off x="9639300" y="2347834"/>
                <a:ext cx="1712913" cy="402670"/>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219DD74A-A2EC-46E7-8E9C-41C4F29DE409}"/>
                  </a:ext>
                </a:extLst>
              </p:cNvPr>
              <p:cNvSpPr txBox="1"/>
              <p:nvPr/>
            </p:nvSpPr>
            <p:spPr>
              <a:xfrm>
                <a:off x="9734462" y="2347833"/>
                <a:ext cx="1617751" cy="400110"/>
              </a:xfrm>
              <a:prstGeom prst="rect">
                <a:avLst/>
              </a:prstGeom>
              <a:noFill/>
            </p:spPr>
            <p:txBody>
              <a:bodyPr wrap="none" rtlCol="0">
                <a:spAutoFit/>
              </a:bodyPr>
              <a:lstStyle/>
              <a:p>
                <a:pPr algn="r"/>
                <a:r>
                  <a:rPr kumimoji="1" lang="ja-JP" altLang="en-US" sz="2000" dirty="0">
                    <a:solidFill>
                      <a:schemeClr val="bg2">
                        <a:lumMod val="25000"/>
                      </a:schemeClr>
                    </a:solidFill>
                  </a:rPr>
                  <a:t>支持できない</a:t>
                </a:r>
              </a:p>
            </p:txBody>
          </p:sp>
        </p:grpSp>
      </p:grpSp>
      <p:grpSp>
        <p:nvGrpSpPr>
          <p:cNvPr id="21" name="グループ化 20">
            <a:extLst>
              <a:ext uri="{FF2B5EF4-FFF2-40B4-BE49-F238E27FC236}">
                <a16:creationId xmlns:a16="http://schemas.microsoft.com/office/drawing/2014/main" id="{4F421707-AC31-4D48-802E-EC4E4E634B3E}"/>
              </a:ext>
            </a:extLst>
          </p:cNvPr>
          <p:cNvGrpSpPr/>
          <p:nvPr/>
        </p:nvGrpSpPr>
        <p:grpSpPr>
          <a:xfrm>
            <a:off x="838200" y="4502114"/>
            <a:ext cx="10512425" cy="407014"/>
            <a:chOff x="839788" y="4471893"/>
            <a:chExt cx="10512425" cy="407014"/>
          </a:xfrm>
        </p:grpSpPr>
        <p:sp>
          <p:nvSpPr>
            <p:cNvPr id="10" name="テキスト ボックス 9">
              <a:extLst>
                <a:ext uri="{FF2B5EF4-FFF2-40B4-BE49-F238E27FC236}">
                  <a16:creationId xmlns:a16="http://schemas.microsoft.com/office/drawing/2014/main" id="{34FBDDA3-4BF5-408D-B3A6-6EF96255C57D}"/>
                </a:ext>
              </a:extLst>
            </p:cNvPr>
            <p:cNvSpPr txBox="1"/>
            <p:nvPr/>
          </p:nvSpPr>
          <p:spPr>
            <a:xfrm>
              <a:off x="839788" y="4471893"/>
              <a:ext cx="8085868" cy="400110"/>
            </a:xfrm>
            <a:prstGeom prst="rect">
              <a:avLst/>
            </a:prstGeom>
            <a:noFill/>
          </p:spPr>
          <p:txBody>
            <a:bodyPr wrap="none" rtlCol="0">
              <a:spAutoFit/>
            </a:bodyPr>
            <a:lstStyle/>
            <a:p>
              <a:r>
                <a:rPr kumimoji="1" lang="ja-JP" altLang="en-US" sz="2000" u="sng" dirty="0">
                  <a:solidFill>
                    <a:srgbClr val="F9393E"/>
                  </a:solidFill>
                </a:rPr>
                <a:t>仮説３</a:t>
              </a:r>
              <a:r>
                <a:rPr kumimoji="1" lang="en-US" altLang="ja-JP" sz="2000" u="sng" dirty="0">
                  <a:solidFill>
                    <a:srgbClr val="F9393E"/>
                  </a:solidFill>
                </a:rPr>
                <a:t>a</a:t>
              </a:r>
              <a:r>
                <a:rPr kumimoji="1" lang="ja-JP" altLang="en-US" sz="2000" dirty="0">
                  <a:solidFill>
                    <a:schemeClr val="bg2">
                      <a:lumMod val="25000"/>
                    </a:schemeClr>
                  </a:solidFill>
                </a:rPr>
                <a:t>：高価格帯における文字数の増加はいいね数に正の影響を与える</a:t>
              </a:r>
            </a:p>
          </p:txBody>
        </p:sp>
        <p:grpSp>
          <p:nvGrpSpPr>
            <p:cNvPr id="16" name="グループ化 15">
              <a:extLst>
                <a:ext uri="{FF2B5EF4-FFF2-40B4-BE49-F238E27FC236}">
                  <a16:creationId xmlns:a16="http://schemas.microsoft.com/office/drawing/2014/main" id="{CE95E324-6E05-454D-B604-E7470A47CA06}"/>
                </a:ext>
              </a:extLst>
            </p:cNvPr>
            <p:cNvGrpSpPr/>
            <p:nvPr/>
          </p:nvGrpSpPr>
          <p:grpSpPr>
            <a:xfrm>
              <a:off x="9886862" y="4476236"/>
              <a:ext cx="1465351" cy="402671"/>
              <a:chOff x="9886862" y="2347833"/>
              <a:chExt cx="1465351" cy="402671"/>
            </a:xfrm>
          </p:grpSpPr>
          <p:sp>
            <p:nvSpPr>
              <p:cNvPr id="17" name="四角形: 角を丸くする 16">
                <a:extLst>
                  <a:ext uri="{FF2B5EF4-FFF2-40B4-BE49-F238E27FC236}">
                    <a16:creationId xmlns:a16="http://schemas.microsoft.com/office/drawing/2014/main" id="{96B7FFDC-63E8-4677-A51E-7A767627FDF0}"/>
                  </a:ext>
                </a:extLst>
              </p:cNvPr>
              <p:cNvSpPr/>
              <p:nvPr/>
            </p:nvSpPr>
            <p:spPr>
              <a:xfrm>
                <a:off x="9886862" y="2347834"/>
                <a:ext cx="1465351" cy="402670"/>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テキスト ボックス 17">
                <a:extLst>
                  <a:ext uri="{FF2B5EF4-FFF2-40B4-BE49-F238E27FC236}">
                    <a16:creationId xmlns:a16="http://schemas.microsoft.com/office/drawing/2014/main" id="{14D3335B-A6F3-4059-B05F-B424DEF81738}"/>
                  </a:ext>
                </a:extLst>
              </p:cNvPr>
              <p:cNvSpPr txBox="1"/>
              <p:nvPr/>
            </p:nvSpPr>
            <p:spPr>
              <a:xfrm>
                <a:off x="9963691" y="2347833"/>
                <a:ext cx="1388522" cy="400110"/>
              </a:xfrm>
              <a:prstGeom prst="rect">
                <a:avLst/>
              </a:prstGeom>
              <a:noFill/>
            </p:spPr>
            <p:txBody>
              <a:bodyPr wrap="none" rtlCol="0">
                <a:spAutoFit/>
              </a:bodyPr>
              <a:lstStyle/>
              <a:p>
                <a:pPr algn="r"/>
                <a:r>
                  <a:rPr kumimoji="1" lang="ja-JP" altLang="en-US" sz="2000" dirty="0">
                    <a:solidFill>
                      <a:schemeClr val="bg2">
                        <a:lumMod val="25000"/>
                      </a:schemeClr>
                    </a:solidFill>
                  </a:rPr>
                  <a:t>支持された</a:t>
                </a:r>
              </a:p>
            </p:txBody>
          </p:sp>
        </p:grpSp>
      </p:grpSp>
      <p:sp>
        <p:nvSpPr>
          <p:cNvPr id="23" name="テキスト ボックス 22">
            <a:extLst>
              <a:ext uri="{FF2B5EF4-FFF2-40B4-BE49-F238E27FC236}">
                <a16:creationId xmlns:a16="http://schemas.microsoft.com/office/drawing/2014/main" id="{3683A0D0-F4A2-4918-9F42-416B3D0795D7}"/>
              </a:ext>
            </a:extLst>
          </p:cNvPr>
          <p:cNvSpPr txBox="1"/>
          <p:nvPr/>
        </p:nvSpPr>
        <p:spPr>
          <a:xfrm>
            <a:off x="839788" y="5383381"/>
            <a:ext cx="8313494" cy="400110"/>
          </a:xfrm>
          <a:prstGeom prst="rect">
            <a:avLst/>
          </a:prstGeom>
          <a:noFill/>
        </p:spPr>
        <p:txBody>
          <a:bodyPr wrap="none" rtlCol="0">
            <a:spAutoFit/>
          </a:bodyPr>
          <a:lstStyle/>
          <a:p>
            <a:r>
              <a:rPr kumimoji="1" lang="ja-JP" altLang="en-US" sz="2000" u="sng" dirty="0">
                <a:solidFill>
                  <a:srgbClr val="F9393E"/>
                </a:solidFill>
              </a:rPr>
              <a:t>仮説３</a:t>
            </a:r>
            <a:r>
              <a:rPr lang="en-US" altLang="ja-JP" sz="2000" u="sng" dirty="0">
                <a:solidFill>
                  <a:srgbClr val="F9393E"/>
                </a:solidFill>
              </a:rPr>
              <a:t>b</a:t>
            </a:r>
            <a:r>
              <a:rPr kumimoji="1" lang="ja-JP" altLang="en-US" sz="2000" dirty="0">
                <a:solidFill>
                  <a:schemeClr val="bg2">
                    <a:lumMod val="25000"/>
                  </a:schemeClr>
                </a:solidFill>
              </a:rPr>
              <a:t>：低価格帯における文字数の増加はいいね数に正の影響を与える</a:t>
            </a:r>
          </a:p>
        </p:txBody>
      </p:sp>
      <p:grpSp>
        <p:nvGrpSpPr>
          <p:cNvPr id="24" name="グループ化 23">
            <a:extLst>
              <a:ext uri="{FF2B5EF4-FFF2-40B4-BE49-F238E27FC236}">
                <a16:creationId xmlns:a16="http://schemas.microsoft.com/office/drawing/2014/main" id="{5F15CC5E-9C50-4F75-AB26-137805DD1DDD}"/>
              </a:ext>
            </a:extLst>
          </p:cNvPr>
          <p:cNvGrpSpPr/>
          <p:nvPr/>
        </p:nvGrpSpPr>
        <p:grpSpPr>
          <a:xfrm>
            <a:off x="9886862" y="5374695"/>
            <a:ext cx="1465351" cy="408796"/>
            <a:chOff x="9886862" y="2347834"/>
            <a:chExt cx="1465351" cy="408796"/>
          </a:xfrm>
        </p:grpSpPr>
        <p:sp>
          <p:nvSpPr>
            <p:cNvPr id="25" name="四角形: 角を丸くする 24">
              <a:extLst>
                <a:ext uri="{FF2B5EF4-FFF2-40B4-BE49-F238E27FC236}">
                  <a16:creationId xmlns:a16="http://schemas.microsoft.com/office/drawing/2014/main" id="{60A9104D-8446-408A-997D-41D34590C837}"/>
                </a:ext>
              </a:extLst>
            </p:cNvPr>
            <p:cNvSpPr/>
            <p:nvPr/>
          </p:nvSpPr>
          <p:spPr>
            <a:xfrm>
              <a:off x="9886862" y="2347834"/>
              <a:ext cx="1465351" cy="402670"/>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a:extLst>
                <a:ext uri="{FF2B5EF4-FFF2-40B4-BE49-F238E27FC236}">
                  <a16:creationId xmlns:a16="http://schemas.microsoft.com/office/drawing/2014/main" id="{C7147524-7002-46AA-9F4F-F92D7DDB719F}"/>
                </a:ext>
              </a:extLst>
            </p:cNvPr>
            <p:cNvSpPr txBox="1"/>
            <p:nvPr/>
          </p:nvSpPr>
          <p:spPr>
            <a:xfrm>
              <a:off x="9963691" y="2356520"/>
              <a:ext cx="1388522" cy="400110"/>
            </a:xfrm>
            <a:prstGeom prst="rect">
              <a:avLst/>
            </a:prstGeom>
            <a:noFill/>
          </p:spPr>
          <p:txBody>
            <a:bodyPr wrap="none" rtlCol="0">
              <a:spAutoFit/>
            </a:bodyPr>
            <a:lstStyle/>
            <a:p>
              <a:pPr algn="r"/>
              <a:r>
                <a:rPr kumimoji="1" lang="ja-JP" altLang="en-US" sz="2000" dirty="0">
                  <a:solidFill>
                    <a:schemeClr val="bg2">
                      <a:lumMod val="25000"/>
                    </a:schemeClr>
                  </a:solidFill>
                </a:rPr>
                <a:t>支持された</a:t>
              </a:r>
            </a:p>
          </p:txBody>
        </p:sp>
      </p:grpSp>
    </p:spTree>
    <p:extLst>
      <p:ext uri="{BB962C8B-B14F-4D97-AF65-F5344CB8AC3E}">
        <p14:creationId xmlns:p14="http://schemas.microsoft.com/office/powerpoint/2010/main" val="21637305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１２．検証結果を踏まえて</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55</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13" name="テキスト ボックス 12">
            <a:extLst>
              <a:ext uri="{FF2B5EF4-FFF2-40B4-BE49-F238E27FC236}">
                <a16:creationId xmlns:a16="http://schemas.microsoft.com/office/drawing/2014/main" id="{377DE381-E6B1-C64F-AC6D-B4D74AD27C56}"/>
              </a:ext>
            </a:extLst>
          </p:cNvPr>
          <p:cNvSpPr txBox="1"/>
          <p:nvPr/>
        </p:nvSpPr>
        <p:spPr>
          <a:xfrm>
            <a:off x="838200" y="1687842"/>
            <a:ext cx="3990195" cy="400110"/>
          </a:xfrm>
          <a:prstGeom prst="rect">
            <a:avLst/>
          </a:prstGeom>
          <a:noFill/>
        </p:spPr>
        <p:txBody>
          <a:bodyPr wrap="non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仮説が支持されなかった理由として</a:t>
            </a:r>
          </a:p>
        </p:txBody>
      </p:sp>
      <p:grpSp>
        <p:nvGrpSpPr>
          <p:cNvPr id="15" name="グループ化 14">
            <a:extLst>
              <a:ext uri="{FF2B5EF4-FFF2-40B4-BE49-F238E27FC236}">
                <a16:creationId xmlns:a16="http://schemas.microsoft.com/office/drawing/2014/main" id="{70DD1C18-5B9C-4C5F-B0DD-C41341A78586}"/>
              </a:ext>
            </a:extLst>
          </p:cNvPr>
          <p:cNvGrpSpPr/>
          <p:nvPr/>
        </p:nvGrpSpPr>
        <p:grpSpPr>
          <a:xfrm>
            <a:off x="838198" y="2398340"/>
            <a:ext cx="10693402" cy="3610573"/>
            <a:chOff x="838198" y="2398340"/>
            <a:chExt cx="10514013" cy="3516105"/>
          </a:xfrm>
        </p:grpSpPr>
        <p:sp>
          <p:nvSpPr>
            <p:cNvPr id="12" name="四角形: 角を丸くする 11">
              <a:extLst>
                <a:ext uri="{FF2B5EF4-FFF2-40B4-BE49-F238E27FC236}">
                  <a16:creationId xmlns:a16="http://schemas.microsoft.com/office/drawing/2014/main" id="{4B0B85D1-F71B-42C9-95B3-3C3C1F9F78F8}"/>
                </a:ext>
              </a:extLst>
            </p:cNvPr>
            <p:cNvSpPr/>
            <p:nvPr/>
          </p:nvSpPr>
          <p:spPr>
            <a:xfrm>
              <a:off x="839786" y="2398340"/>
              <a:ext cx="10337608" cy="3516105"/>
            </a:xfrm>
            <a:prstGeom prst="roundRect">
              <a:avLst>
                <a:gd name="adj" fmla="val 6664"/>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11" name="グループ化 10">
              <a:extLst>
                <a:ext uri="{FF2B5EF4-FFF2-40B4-BE49-F238E27FC236}">
                  <a16:creationId xmlns:a16="http://schemas.microsoft.com/office/drawing/2014/main" id="{2B5664C0-B9F6-40A5-A539-1890F200A064}"/>
                </a:ext>
              </a:extLst>
            </p:cNvPr>
            <p:cNvGrpSpPr/>
            <p:nvPr/>
          </p:nvGrpSpPr>
          <p:grpSpPr>
            <a:xfrm>
              <a:off x="838198" y="2663813"/>
              <a:ext cx="10514013" cy="3054663"/>
              <a:chOff x="836610" y="2531198"/>
              <a:chExt cx="10514013" cy="3054663"/>
            </a:xfrm>
          </p:grpSpPr>
          <p:sp>
            <p:nvSpPr>
              <p:cNvPr id="4" name="テキスト ボックス 3">
                <a:extLst>
                  <a:ext uri="{FF2B5EF4-FFF2-40B4-BE49-F238E27FC236}">
                    <a16:creationId xmlns:a16="http://schemas.microsoft.com/office/drawing/2014/main" id="{A6552CE5-7CC8-7741-857F-83F6E3CA6FA4}"/>
                  </a:ext>
                </a:extLst>
              </p:cNvPr>
              <p:cNvSpPr txBox="1"/>
              <p:nvPr/>
            </p:nvSpPr>
            <p:spPr>
              <a:xfrm>
                <a:off x="836610" y="2531198"/>
                <a:ext cx="10514013" cy="369332"/>
              </a:xfrm>
              <a:prstGeom prst="rect">
                <a:avLst/>
              </a:prstGeom>
              <a:noFill/>
            </p:spPr>
            <p:txBody>
              <a:bodyPr wrap="square" rtlCol="0">
                <a:spAutoFit/>
              </a:bodyPr>
              <a:lstStyle/>
              <a:p>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･仮説１は全て支持されなかったが、</a:t>
                </a:r>
                <a:r>
                  <a:rPr kumimoji="1" lang="ja-JP" altLang="en-US" b="1" dirty="0">
                    <a:solidFill>
                      <a:srgbClr val="F9393E"/>
                    </a:solidFill>
                    <a:latin typeface="ＭＳ Ｐゴシック" panose="020B0600070205080204" pitchFamily="50" charset="-128"/>
                    <a:ea typeface="ＭＳ Ｐゴシック" panose="020B0600070205080204" pitchFamily="50" charset="-128"/>
                  </a:rPr>
                  <a:t>価格設定の基準が不十分</a:t>
                </a:r>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だったかもしれない</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F851BBC0-2D4F-5D41-95A5-E79F97B33BE0}"/>
                  </a:ext>
                </a:extLst>
              </p:cNvPr>
              <p:cNvSpPr txBox="1"/>
              <p:nvPr/>
            </p:nvSpPr>
            <p:spPr>
              <a:xfrm>
                <a:off x="836610" y="3169089"/>
                <a:ext cx="10390504" cy="923330"/>
              </a:xfrm>
              <a:prstGeom prst="rect">
                <a:avLst/>
              </a:prstGeom>
              <a:noFill/>
            </p:spPr>
            <p:txBody>
              <a:bodyPr wrap="square" rtlCol="0">
                <a:spAutoFit/>
              </a:bodyPr>
              <a:lstStyle/>
              <a:p>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･価格の</a:t>
                </a:r>
                <a:r>
                  <a:rPr lang="ja-JP" altLang="en-US" b="1" dirty="0">
                    <a:solidFill>
                      <a:srgbClr val="F9393E"/>
                    </a:solidFill>
                    <a:latin typeface="ＭＳ Ｐゴシック" panose="020B0600070205080204" pitchFamily="50" charset="-128"/>
                    <a:ea typeface="ＭＳ Ｐゴシック" panose="020B0600070205080204" pitchFamily="50" charset="-128"/>
                  </a:rPr>
                  <a:t>幅を狭める</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と異なった結果になったかもしれない</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 </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58D20819-4F46-9D49-ADE5-A26DA786CF6F}"/>
                  </a:ext>
                </a:extLst>
              </p:cNvPr>
              <p:cNvSpPr txBox="1"/>
              <p:nvPr/>
            </p:nvSpPr>
            <p:spPr>
              <a:xfrm>
                <a:off x="836610" y="4231878"/>
                <a:ext cx="10390504" cy="359669"/>
              </a:xfrm>
              <a:prstGeom prst="rect">
                <a:avLst/>
              </a:prstGeom>
              <a:noFill/>
            </p:spPr>
            <p:txBody>
              <a:bodyPr wrap="square" rtlCol="0">
                <a:spAutoFit/>
              </a:bodyPr>
              <a:lstStyle/>
              <a:p>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･飲食店のカテゴリー</a:t>
                </a:r>
                <a:r>
                  <a:rPr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和食、イタリアン</a:t>
                </a:r>
                <a:r>
                  <a:rPr lang="en-US" altLang="ja-JP" dirty="0">
                    <a:solidFill>
                      <a:schemeClr val="bg2">
                        <a:lumMod val="25000"/>
                      </a:schemeClr>
                    </a:solidFill>
                    <a:latin typeface="ＭＳ Ｐゴシック" panose="020B0600070205080204" pitchFamily="50" charset="-128"/>
                    <a:ea typeface="ＭＳ Ｐゴシック" panose="020B0600070205080204" pitchFamily="50" charset="-128"/>
                  </a:rPr>
                  <a:t>etc.)</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等</a:t>
                </a:r>
                <a:r>
                  <a:rPr lang="ja-JP" altLang="en-US" b="1" dirty="0">
                    <a:solidFill>
                      <a:srgbClr val="F9393E"/>
                    </a:solidFill>
                    <a:latin typeface="ＭＳ Ｐゴシック" panose="020B0600070205080204" pitchFamily="50" charset="-128"/>
                    <a:ea typeface="ＭＳ Ｐゴシック" panose="020B0600070205080204" pitchFamily="50" charset="-128"/>
                  </a:rPr>
                  <a:t>他の要因による影響</a:t>
                </a: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を考慮してなかったことも原因かもしれない</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24243B80-DE90-43D2-BC7C-CE7EEB70B4F2}"/>
                  </a:ext>
                </a:extLst>
              </p:cNvPr>
              <p:cNvSpPr txBox="1"/>
              <p:nvPr/>
            </p:nvSpPr>
            <p:spPr>
              <a:xfrm>
                <a:off x="836610" y="5216529"/>
                <a:ext cx="9427581" cy="369332"/>
              </a:xfrm>
              <a:prstGeom prst="rect">
                <a:avLst/>
              </a:prstGeom>
              <a:noFill/>
            </p:spPr>
            <p:txBody>
              <a:bodyPr wrap="none" rtlCol="0">
                <a:spAutoFit/>
              </a:bodyPr>
              <a:lstStyle/>
              <a:p>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･エリアを４つに限定したが、</a:t>
                </a:r>
                <a:r>
                  <a:rPr kumimoji="1" lang="ja-JP" altLang="en-US" b="1" dirty="0">
                    <a:solidFill>
                      <a:srgbClr val="F9393E"/>
                    </a:solidFill>
                    <a:latin typeface="ＭＳ Ｐゴシック" panose="020B0600070205080204" pitchFamily="50" charset="-128"/>
                    <a:ea typeface="ＭＳ Ｐゴシック" panose="020B0600070205080204" pitchFamily="50" charset="-128"/>
                  </a:rPr>
                  <a:t>東京都すべてを対象</a:t>
                </a:r>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にするなどエリアの拡大を検討する必要がある</a:t>
                </a:r>
              </a:p>
            </p:txBody>
          </p:sp>
        </p:grpSp>
      </p:grpSp>
    </p:spTree>
    <p:extLst>
      <p:ext uri="{BB962C8B-B14F-4D97-AF65-F5344CB8AC3E}">
        <p14:creationId xmlns:p14="http://schemas.microsoft.com/office/powerpoint/2010/main" val="130241163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１３．補足的検証　　　　　　　　　　　　　　　</a:t>
            </a:r>
            <a:r>
              <a:rPr kumimoji="1" lang="ja-JP" altLang="en-US" sz="2000" dirty="0">
                <a:solidFill>
                  <a:schemeClr val="bg2">
                    <a:lumMod val="50000"/>
                  </a:schemeClr>
                </a:solidFill>
                <a:latin typeface="ＭＳ Ｐゴシック" panose="020B0600070205080204" pitchFamily="50" charset="-128"/>
                <a:ea typeface="ＭＳ Ｐゴシック" panose="020B0600070205080204" pitchFamily="50" charset="-128"/>
              </a:rPr>
              <a:t>コメント</a:t>
            </a:r>
            <a:endParaRPr kumimoji="1" lang="ja-JP" altLang="en-US" dirty="0">
              <a:solidFill>
                <a:schemeClr val="bg2">
                  <a:lumMod val="50000"/>
                </a:schemeClr>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56</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4" name="テキスト ボックス 3">
            <a:extLst>
              <a:ext uri="{FF2B5EF4-FFF2-40B4-BE49-F238E27FC236}">
                <a16:creationId xmlns:a16="http://schemas.microsoft.com/office/drawing/2014/main" id="{4663510D-F832-4888-A9FB-0B6A70018067}"/>
              </a:ext>
            </a:extLst>
          </p:cNvPr>
          <p:cNvSpPr txBox="1"/>
          <p:nvPr/>
        </p:nvSpPr>
        <p:spPr>
          <a:xfrm>
            <a:off x="2326378" y="2785489"/>
            <a:ext cx="7539243" cy="400110"/>
          </a:xfrm>
          <a:prstGeom prst="rect">
            <a:avLst/>
          </a:prstGeom>
          <a:noFill/>
        </p:spPr>
        <p:txBody>
          <a:bodyPr wrap="none" rtlCol="0">
            <a:spAutoFit/>
          </a:bodyPr>
          <a:lstStyle/>
          <a:p>
            <a:pPr algn="ctr"/>
            <a:r>
              <a:rPr kumimoji="1" lang="ja-JP" altLang="en-US" sz="2000" dirty="0">
                <a:solidFill>
                  <a:schemeClr val="bg2">
                    <a:lumMod val="25000"/>
                  </a:schemeClr>
                </a:solidFill>
              </a:rPr>
              <a:t>仮説２と３においてコメントが店舗の関心度につながることを示唆した</a:t>
            </a:r>
            <a:endParaRPr kumimoji="1" lang="en-US" altLang="ja-JP" sz="2000" dirty="0">
              <a:solidFill>
                <a:schemeClr val="bg2">
                  <a:lumMod val="25000"/>
                </a:schemeClr>
              </a:solidFill>
            </a:endParaRPr>
          </a:p>
        </p:txBody>
      </p:sp>
      <p:sp>
        <p:nvSpPr>
          <p:cNvPr id="9" name="テキスト ボックス 8">
            <a:extLst>
              <a:ext uri="{FF2B5EF4-FFF2-40B4-BE49-F238E27FC236}">
                <a16:creationId xmlns:a16="http://schemas.microsoft.com/office/drawing/2014/main" id="{9C5EB882-6A75-42A5-BA31-3884D6645A3C}"/>
              </a:ext>
            </a:extLst>
          </p:cNvPr>
          <p:cNvSpPr txBox="1"/>
          <p:nvPr/>
        </p:nvSpPr>
        <p:spPr>
          <a:xfrm>
            <a:off x="1980009" y="4620868"/>
            <a:ext cx="8231982" cy="707886"/>
          </a:xfrm>
          <a:prstGeom prst="rect">
            <a:avLst/>
          </a:prstGeom>
          <a:noFill/>
        </p:spPr>
        <p:txBody>
          <a:bodyPr wrap="square" rtlCol="0">
            <a:spAutoFit/>
          </a:bodyPr>
          <a:lstStyle/>
          <a:p>
            <a:r>
              <a:rPr kumimoji="1" lang="ja-JP" altLang="en-US" sz="2000" dirty="0">
                <a:solidFill>
                  <a:schemeClr val="bg2">
                    <a:lumMod val="25000"/>
                  </a:schemeClr>
                </a:solidFill>
              </a:rPr>
              <a:t>いいね数が多いコメント内容を見ることで、</a:t>
            </a:r>
            <a:endParaRPr kumimoji="1" lang="en-US" altLang="ja-JP" sz="2000" dirty="0">
              <a:solidFill>
                <a:schemeClr val="bg2">
                  <a:lumMod val="25000"/>
                </a:schemeClr>
              </a:solidFill>
            </a:endParaRPr>
          </a:p>
          <a:p>
            <a:r>
              <a:rPr kumimoji="1" lang="ja-JP" altLang="en-US" sz="2000" dirty="0">
                <a:solidFill>
                  <a:schemeClr val="bg2">
                    <a:lumMod val="25000"/>
                  </a:schemeClr>
                </a:solidFill>
              </a:rPr>
              <a:t>消費者が</a:t>
            </a:r>
            <a:r>
              <a:rPr kumimoji="1" lang="ja-JP" altLang="en-US" sz="2000" b="1" dirty="0">
                <a:solidFill>
                  <a:srgbClr val="F9393E"/>
                </a:solidFill>
              </a:rPr>
              <a:t>どのような言葉</a:t>
            </a:r>
            <a:r>
              <a:rPr kumimoji="1" lang="ja-JP" altLang="en-US" sz="2000" dirty="0">
                <a:solidFill>
                  <a:schemeClr val="bg2">
                    <a:lumMod val="25000"/>
                  </a:schemeClr>
                </a:solidFill>
              </a:rPr>
              <a:t>に信頼を置いているのかを見ることができるのでは</a:t>
            </a:r>
          </a:p>
        </p:txBody>
      </p:sp>
      <p:sp>
        <p:nvSpPr>
          <p:cNvPr id="27" name="二等辺三角形 26">
            <a:extLst>
              <a:ext uri="{FF2B5EF4-FFF2-40B4-BE49-F238E27FC236}">
                <a16:creationId xmlns:a16="http://schemas.microsoft.com/office/drawing/2014/main" id="{CA83280E-790E-467F-AD81-5F7D57AC9C47}"/>
              </a:ext>
            </a:extLst>
          </p:cNvPr>
          <p:cNvSpPr/>
          <p:nvPr/>
        </p:nvSpPr>
        <p:spPr>
          <a:xfrm rot="10800000">
            <a:off x="5280660" y="3672402"/>
            <a:ext cx="1630680" cy="461664"/>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0518200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１３．補足的検証　　　　　　　　　　　　　　　</a:t>
            </a:r>
            <a:r>
              <a:rPr kumimoji="1" lang="ja-JP" altLang="en-US" sz="2000" dirty="0">
                <a:solidFill>
                  <a:schemeClr val="bg2">
                    <a:lumMod val="50000"/>
                  </a:schemeClr>
                </a:solidFill>
                <a:latin typeface="ＭＳ Ｐゴシック" panose="020B0600070205080204" pitchFamily="50" charset="-128"/>
                <a:ea typeface="ＭＳ Ｐゴシック" panose="020B0600070205080204" pitchFamily="50" charset="-128"/>
              </a:rPr>
              <a:t>コメント</a:t>
            </a:r>
            <a:endParaRPr kumimoji="1" lang="ja-JP" altLang="en-US" dirty="0">
              <a:solidFill>
                <a:schemeClr val="bg2">
                  <a:lumMod val="50000"/>
                </a:schemeClr>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57</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テキスト ボックス 5">
            <a:extLst>
              <a:ext uri="{FF2B5EF4-FFF2-40B4-BE49-F238E27FC236}">
                <a16:creationId xmlns:a16="http://schemas.microsoft.com/office/drawing/2014/main" id="{3851BE35-5045-4AD8-908B-A2438A8C7F14}"/>
              </a:ext>
            </a:extLst>
          </p:cNvPr>
          <p:cNvSpPr txBox="1"/>
          <p:nvPr/>
        </p:nvSpPr>
        <p:spPr>
          <a:xfrm>
            <a:off x="839788" y="1690688"/>
            <a:ext cx="9385459" cy="400110"/>
          </a:xfrm>
          <a:prstGeom prst="rect">
            <a:avLst/>
          </a:prstGeom>
          <a:noFill/>
        </p:spPr>
        <p:txBody>
          <a:bodyPr wrap="square" rtlCol="0">
            <a:spAutoFit/>
          </a:bodyPr>
          <a:lstStyle/>
          <a:p>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今回はテキストマイニング手法を用いてフレーズを抽出し特徴を見ていく</a:t>
            </a:r>
          </a:p>
        </p:txBody>
      </p:sp>
      <p:grpSp>
        <p:nvGrpSpPr>
          <p:cNvPr id="8" name="グループ化 7">
            <a:extLst>
              <a:ext uri="{FF2B5EF4-FFF2-40B4-BE49-F238E27FC236}">
                <a16:creationId xmlns:a16="http://schemas.microsoft.com/office/drawing/2014/main" id="{405C0C5F-3020-4D9B-B460-F7F6F432943F}"/>
              </a:ext>
            </a:extLst>
          </p:cNvPr>
          <p:cNvGrpSpPr/>
          <p:nvPr/>
        </p:nvGrpSpPr>
        <p:grpSpPr>
          <a:xfrm>
            <a:off x="838200" y="2119471"/>
            <a:ext cx="10514012" cy="2109629"/>
            <a:chOff x="838200" y="2018534"/>
            <a:chExt cx="10514012" cy="2109629"/>
          </a:xfrm>
        </p:grpSpPr>
        <p:sp>
          <p:nvSpPr>
            <p:cNvPr id="9" name="四角形: 角を丸くする 8">
              <a:extLst>
                <a:ext uri="{FF2B5EF4-FFF2-40B4-BE49-F238E27FC236}">
                  <a16:creationId xmlns:a16="http://schemas.microsoft.com/office/drawing/2014/main" id="{86C20228-2F5F-4043-B07D-75063D46B4D9}"/>
                </a:ext>
              </a:extLst>
            </p:cNvPr>
            <p:cNvSpPr/>
            <p:nvPr/>
          </p:nvSpPr>
          <p:spPr>
            <a:xfrm>
              <a:off x="839788" y="2018534"/>
              <a:ext cx="10512424" cy="2109629"/>
            </a:xfrm>
            <a:prstGeom prst="roundRect">
              <a:avLst>
                <a:gd name="adj" fmla="val 8570"/>
              </a:avLst>
            </a:prstGeom>
            <a:solidFill>
              <a:schemeClr val="bg1">
                <a:lumMod val="95000"/>
              </a:schemeClr>
            </a:solidFill>
            <a:ln w="127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 name="グループ化 9">
              <a:extLst>
                <a:ext uri="{FF2B5EF4-FFF2-40B4-BE49-F238E27FC236}">
                  <a16:creationId xmlns:a16="http://schemas.microsoft.com/office/drawing/2014/main" id="{07BB9FAF-5D02-4176-82A6-7EDADA083337}"/>
                </a:ext>
              </a:extLst>
            </p:cNvPr>
            <p:cNvGrpSpPr/>
            <p:nvPr/>
          </p:nvGrpSpPr>
          <p:grpSpPr>
            <a:xfrm>
              <a:off x="838200" y="2027710"/>
              <a:ext cx="10248900" cy="983808"/>
              <a:chOff x="838200" y="2027710"/>
              <a:chExt cx="10248900" cy="983808"/>
            </a:xfrm>
          </p:grpSpPr>
          <p:sp>
            <p:nvSpPr>
              <p:cNvPr id="13" name="テキスト ボックス 12">
                <a:extLst>
                  <a:ext uri="{FF2B5EF4-FFF2-40B4-BE49-F238E27FC236}">
                    <a16:creationId xmlns:a16="http://schemas.microsoft.com/office/drawing/2014/main" id="{A23069C5-DC09-48C7-9DE7-F7DCD385FC37}"/>
                  </a:ext>
                </a:extLst>
              </p:cNvPr>
              <p:cNvSpPr txBox="1"/>
              <p:nvPr/>
            </p:nvSpPr>
            <p:spPr>
              <a:xfrm>
                <a:off x="839788" y="2027710"/>
                <a:ext cx="2329733" cy="369332"/>
              </a:xfrm>
              <a:prstGeom prst="rect">
                <a:avLst/>
              </a:prstGeom>
              <a:noFill/>
            </p:spPr>
            <p:txBody>
              <a:bodyPr wrap="square" rtlCol="0">
                <a:spAutoFit/>
              </a:bodyPr>
              <a:lstStyle/>
              <a:p>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テキストマイニング：</a:t>
                </a:r>
              </a:p>
            </p:txBody>
          </p:sp>
          <p:sp>
            <p:nvSpPr>
              <p:cNvPr id="14" name="テキスト ボックス 13">
                <a:extLst>
                  <a:ext uri="{FF2B5EF4-FFF2-40B4-BE49-F238E27FC236}">
                    <a16:creationId xmlns:a16="http://schemas.microsoft.com/office/drawing/2014/main" id="{02CBEE9D-EC13-4626-93B8-97E497051734}"/>
                  </a:ext>
                </a:extLst>
              </p:cNvPr>
              <p:cNvSpPr txBox="1"/>
              <p:nvPr/>
            </p:nvSpPr>
            <p:spPr>
              <a:xfrm>
                <a:off x="838200" y="2365187"/>
                <a:ext cx="10248900" cy="646331"/>
              </a:xfrm>
              <a:prstGeom prst="rect">
                <a:avLst/>
              </a:prstGeom>
              <a:noFill/>
            </p:spPr>
            <p:txBody>
              <a:bodyPr wrap="square" rtlCol="0">
                <a:spAutoFit/>
              </a:bodyPr>
              <a:lstStyle/>
              <a:p>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大量のテキストデータから、「隠れた」情報や特徴、傾向、互いの関連性を探し出す技術で自由記述されたデータ（定性情報）をもとに行うデータマイニング</a:t>
                </a:r>
              </a:p>
            </p:txBody>
          </p:sp>
        </p:grpSp>
        <p:sp>
          <p:nvSpPr>
            <p:cNvPr id="11" name="テキスト ボックス 10">
              <a:extLst>
                <a:ext uri="{FF2B5EF4-FFF2-40B4-BE49-F238E27FC236}">
                  <a16:creationId xmlns:a16="http://schemas.microsoft.com/office/drawing/2014/main" id="{C737A132-887F-4605-9347-2C33D0EFAE12}"/>
                </a:ext>
              </a:extLst>
            </p:cNvPr>
            <p:cNvSpPr txBox="1"/>
            <p:nvPr/>
          </p:nvSpPr>
          <p:spPr>
            <a:xfrm>
              <a:off x="838200" y="3386844"/>
              <a:ext cx="10512425" cy="646331"/>
            </a:xfrm>
            <a:prstGeom prst="rect">
              <a:avLst/>
            </a:prstGeom>
            <a:noFill/>
          </p:spPr>
          <p:txBody>
            <a:bodyPr wrap="square" rtlCol="0">
              <a:spAutoFit/>
            </a:bodyPr>
            <a:lstStyle/>
            <a:p>
              <a:pPr lvl="0"/>
              <a:r>
                <a:rPr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大量のテキストデータの中から、重要語やキーワードを抽出し、その出現頻度や同時出現関係等を分析する（全体傾向、重要事項を把握する）</a:t>
              </a:r>
            </a:p>
          </p:txBody>
        </p:sp>
        <p:sp>
          <p:nvSpPr>
            <p:cNvPr id="12" name="テキスト ボックス 11">
              <a:extLst>
                <a:ext uri="{FF2B5EF4-FFF2-40B4-BE49-F238E27FC236}">
                  <a16:creationId xmlns:a16="http://schemas.microsoft.com/office/drawing/2014/main" id="{EE9A950D-F27B-4687-9096-E558928598CA}"/>
                </a:ext>
              </a:extLst>
            </p:cNvPr>
            <p:cNvSpPr txBox="1"/>
            <p:nvPr/>
          </p:nvSpPr>
          <p:spPr>
            <a:xfrm>
              <a:off x="839788" y="3126046"/>
              <a:ext cx="1749619" cy="369332"/>
            </a:xfrm>
            <a:prstGeom prst="rect">
              <a:avLst/>
            </a:prstGeom>
            <a:noFill/>
          </p:spPr>
          <p:txBody>
            <a:bodyPr wrap="square" rtlCol="0">
              <a:spAutoFit/>
            </a:bodyPr>
            <a:lstStyle/>
            <a:p>
              <a:r>
                <a:rPr kumimoji="1" lang="ja-JP" altLang="en-US" dirty="0">
                  <a:solidFill>
                    <a:schemeClr val="bg1">
                      <a:lumMod val="50000"/>
                    </a:schemeClr>
                  </a:solidFill>
                  <a:latin typeface="ＭＳ Ｐゴシック" panose="020B0600070205080204" pitchFamily="50" charset="-128"/>
                  <a:ea typeface="ＭＳ Ｐゴシック" panose="020B0600070205080204" pitchFamily="50" charset="-128"/>
                </a:rPr>
                <a:t>活用シーンの例</a:t>
              </a:r>
            </a:p>
          </p:txBody>
        </p:sp>
      </p:grpSp>
      <p:sp>
        <p:nvSpPr>
          <p:cNvPr id="15" name="テキスト ボックス 14">
            <a:extLst>
              <a:ext uri="{FF2B5EF4-FFF2-40B4-BE49-F238E27FC236}">
                <a16:creationId xmlns:a16="http://schemas.microsoft.com/office/drawing/2014/main" id="{848F73A8-79F3-4612-B7CB-B5C671C52B8E}"/>
              </a:ext>
            </a:extLst>
          </p:cNvPr>
          <p:cNvSpPr txBox="1"/>
          <p:nvPr/>
        </p:nvSpPr>
        <p:spPr>
          <a:xfrm>
            <a:off x="839788" y="6034236"/>
            <a:ext cx="9485905" cy="307777"/>
          </a:xfrm>
          <a:prstGeom prst="rect">
            <a:avLst/>
          </a:prstGeom>
          <a:noFill/>
        </p:spPr>
        <p:txBody>
          <a:bodyPr wrap="square" rtlCol="0">
            <a:spAutoFit/>
          </a:bodyPr>
          <a:lstStyle/>
          <a:p>
            <a:r>
              <a:rPr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rPr>
              <a:t>マーケティングリサーチのマクロミル</a:t>
            </a:r>
            <a:r>
              <a:rPr lang="en-US" altLang="ja-JP" sz="1400" dirty="0">
                <a:solidFill>
                  <a:schemeClr val="bg2">
                    <a:lumMod val="25000"/>
                  </a:schemeClr>
                </a:solidFill>
                <a:latin typeface="ＭＳ Ｐゴシック" panose="020B0600070205080204" pitchFamily="50" charset="-128"/>
                <a:ea typeface="ＭＳ Ｐゴシック" panose="020B0600070205080204" pitchFamily="50" charset="-128"/>
              </a:rPr>
              <a:t>｢</a:t>
            </a:r>
            <a:r>
              <a:rPr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rPr>
              <a:t>テキストマイニング</a:t>
            </a:r>
            <a:r>
              <a:rPr lang="en-US" altLang="ja-JP" sz="1400" dirty="0">
                <a:solidFill>
                  <a:schemeClr val="bg2">
                    <a:lumMod val="25000"/>
                  </a:schemeClr>
                </a:solidFill>
                <a:latin typeface="ＭＳ Ｐゴシック" panose="020B0600070205080204" pitchFamily="50" charset="-128"/>
                <a:ea typeface="ＭＳ Ｐゴシック" panose="020B0600070205080204" pitchFamily="50" charset="-128"/>
              </a:rPr>
              <a:t>｣https://www.macromill.com/service/data_analysis/text-mining.html</a:t>
            </a:r>
            <a:endParaRPr kumimoji="1"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571B46AA-150E-463B-88A9-FD9826EEB539}"/>
              </a:ext>
            </a:extLst>
          </p:cNvPr>
          <p:cNvSpPr txBox="1"/>
          <p:nvPr/>
        </p:nvSpPr>
        <p:spPr>
          <a:xfrm>
            <a:off x="839788" y="5785359"/>
            <a:ext cx="7415813" cy="307777"/>
          </a:xfrm>
          <a:prstGeom prst="rect">
            <a:avLst/>
          </a:prstGeom>
          <a:noFill/>
        </p:spPr>
        <p:txBody>
          <a:bodyPr wrap="none" rtlCol="0">
            <a:spAutoFit/>
          </a:bodyPr>
          <a:lstStyle/>
          <a:p>
            <a:r>
              <a:rPr lang="en-US" altLang="ja-JP" sz="1400" dirty="0">
                <a:solidFill>
                  <a:schemeClr val="bg2">
                    <a:lumMod val="25000"/>
                  </a:schemeClr>
                </a:solidFill>
                <a:latin typeface="+mn-ea"/>
              </a:rPr>
              <a:t>KH Coder</a:t>
            </a:r>
            <a:r>
              <a:rPr lang="ja-JP" altLang="en-US" sz="1400" dirty="0">
                <a:solidFill>
                  <a:schemeClr val="bg2">
                    <a:lumMod val="25000"/>
                  </a:schemeClr>
                </a:solidFill>
                <a:latin typeface="+mn-ea"/>
              </a:rPr>
              <a:t>「計量テキスト分析･テキストマイニングのためのフリーソフトウェア」</a:t>
            </a:r>
            <a:r>
              <a:rPr lang="en-US" altLang="ja-JP" sz="1400" dirty="0">
                <a:solidFill>
                  <a:schemeClr val="bg2">
                    <a:lumMod val="25000"/>
                  </a:schemeClr>
                </a:solidFill>
                <a:latin typeface="+mn-ea"/>
              </a:rPr>
              <a:t>http://khcoder.net/</a:t>
            </a:r>
            <a:endParaRPr kumimoji="1" lang="ja-JP" altLang="en-US" sz="1400" dirty="0">
              <a:solidFill>
                <a:schemeClr val="bg2">
                  <a:lumMod val="25000"/>
                </a:schemeClr>
              </a:solidFill>
              <a:latin typeface="+mn-ea"/>
            </a:endParaRPr>
          </a:p>
        </p:txBody>
      </p:sp>
      <p:pic>
        <p:nvPicPr>
          <p:cNvPr id="17" name="図 16" descr="挿絵 が含まれている画像&#10;&#10;自動的に生成された説明">
            <a:extLst>
              <a:ext uri="{FF2B5EF4-FFF2-40B4-BE49-F238E27FC236}">
                <a16:creationId xmlns:a16="http://schemas.microsoft.com/office/drawing/2014/main" id="{773AF3F7-7991-4BE6-B139-FEE9E23C727E}"/>
              </a:ext>
            </a:extLst>
          </p:cNvPr>
          <p:cNvPicPr>
            <a:picLocks noChangeAspect="1"/>
          </p:cNvPicPr>
          <p:nvPr/>
        </p:nvPicPr>
        <p:blipFill rotWithShape="1">
          <a:blip r:embed="rId2">
            <a:extLst>
              <a:ext uri="{28A0092B-C50C-407E-A947-70E740481C1C}">
                <a14:useLocalDpi xmlns:a14="http://schemas.microsoft.com/office/drawing/2010/main" val="0"/>
              </a:ext>
            </a:extLst>
          </a:blip>
          <a:srcRect l="16017" t="21135" r="15368" b="15231"/>
          <a:stretch/>
        </p:blipFill>
        <p:spPr>
          <a:xfrm>
            <a:off x="839788" y="4419327"/>
            <a:ext cx="1186997" cy="1080817"/>
          </a:xfrm>
          <a:prstGeom prst="rect">
            <a:avLst/>
          </a:prstGeom>
        </p:spPr>
      </p:pic>
      <p:sp>
        <p:nvSpPr>
          <p:cNvPr id="18" name="テキスト ボックス 17">
            <a:extLst>
              <a:ext uri="{FF2B5EF4-FFF2-40B4-BE49-F238E27FC236}">
                <a16:creationId xmlns:a16="http://schemas.microsoft.com/office/drawing/2014/main" id="{F34F80FF-3CD4-4A4D-9E88-AE927271449B}"/>
              </a:ext>
            </a:extLst>
          </p:cNvPr>
          <p:cNvSpPr txBox="1"/>
          <p:nvPr/>
        </p:nvSpPr>
        <p:spPr>
          <a:xfrm>
            <a:off x="2186940" y="4775069"/>
            <a:ext cx="4932761" cy="369332"/>
          </a:xfrm>
          <a:prstGeom prst="rect">
            <a:avLst/>
          </a:prstGeom>
          <a:noFill/>
        </p:spPr>
        <p:txBody>
          <a:bodyPr wrap="none" rtlCol="0">
            <a:spAutoFit/>
          </a:bodyPr>
          <a:lstStyle/>
          <a:p>
            <a:r>
              <a:rPr kumimoji="1" lang="ja-JP" altLang="en-US" dirty="0">
                <a:solidFill>
                  <a:schemeClr val="bg2">
                    <a:lumMod val="25000"/>
                  </a:schemeClr>
                </a:solidFill>
              </a:rPr>
              <a:t>本研究では</a:t>
            </a:r>
            <a:r>
              <a:rPr kumimoji="1" lang="en-US" altLang="ja-JP" dirty="0">
                <a:solidFill>
                  <a:schemeClr val="bg2">
                    <a:lumMod val="25000"/>
                  </a:schemeClr>
                </a:solidFill>
              </a:rPr>
              <a:t>KH Coder</a:t>
            </a:r>
            <a:r>
              <a:rPr kumimoji="1" lang="ja-JP" altLang="en-US" dirty="0">
                <a:solidFill>
                  <a:schemeClr val="bg2">
                    <a:lumMod val="25000"/>
                  </a:schemeClr>
                </a:solidFill>
              </a:rPr>
              <a:t>というフリーソフトを使用する</a:t>
            </a:r>
            <a:endParaRPr kumimoji="1" lang="en-US" altLang="ja-JP" dirty="0">
              <a:solidFill>
                <a:schemeClr val="bg2">
                  <a:lumMod val="25000"/>
                </a:schemeClr>
              </a:solidFill>
            </a:endParaRPr>
          </a:p>
        </p:txBody>
      </p:sp>
    </p:spTree>
    <p:extLst>
      <p:ext uri="{BB962C8B-B14F-4D97-AF65-F5344CB8AC3E}">
        <p14:creationId xmlns:p14="http://schemas.microsoft.com/office/powerpoint/2010/main" val="297913404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FB23EE53-F01D-49E3-A65D-D3AAAFC31A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9788" y="1690688"/>
            <a:ext cx="4922356" cy="4654549"/>
          </a:xfrm>
          <a:prstGeom prst="rect">
            <a:avLst/>
          </a:prstGeom>
        </p:spPr>
      </p:pic>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１３</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１．補足的検証結果　</a:t>
            </a:r>
            <a:r>
              <a:rPr kumimoji="1" lang="en-US" altLang="ja-JP" sz="2400" dirty="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対応分析</a:t>
            </a:r>
            <a:r>
              <a:rPr kumimoji="1" lang="en-US" altLang="ja-JP" sz="2400" dirty="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　　　　　　　　　</a:t>
            </a:r>
            <a:endParaRPr kumimoji="1" lang="ja-JP" altLang="en-US" dirty="0">
              <a:solidFill>
                <a:schemeClr val="bg2">
                  <a:lumMod val="50000"/>
                </a:schemeClr>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58</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4" name="テキスト ボックス 3">
            <a:extLst>
              <a:ext uri="{FF2B5EF4-FFF2-40B4-BE49-F238E27FC236}">
                <a16:creationId xmlns:a16="http://schemas.microsoft.com/office/drawing/2014/main" id="{7A13261C-B95F-4A2B-AF75-51075D647752}"/>
              </a:ext>
            </a:extLst>
          </p:cNvPr>
          <p:cNvSpPr txBox="1"/>
          <p:nvPr/>
        </p:nvSpPr>
        <p:spPr>
          <a:xfrm>
            <a:off x="2766060" y="1985010"/>
            <a:ext cx="954107" cy="400110"/>
          </a:xfrm>
          <a:prstGeom prst="rect">
            <a:avLst/>
          </a:prstGeom>
          <a:noFill/>
        </p:spPr>
        <p:txBody>
          <a:bodyPr wrap="none" rtlCol="0">
            <a:spAutoFit/>
          </a:bodyPr>
          <a:lstStyle/>
          <a:p>
            <a:r>
              <a:rPr kumimoji="1" lang="ja-JP" altLang="en-US" sz="2000" b="1" dirty="0">
                <a:solidFill>
                  <a:srgbClr val="F9393E"/>
                </a:solidFill>
              </a:rPr>
              <a:t>高価格</a:t>
            </a:r>
          </a:p>
        </p:txBody>
      </p:sp>
      <p:sp>
        <p:nvSpPr>
          <p:cNvPr id="8" name="テキスト ボックス 7">
            <a:extLst>
              <a:ext uri="{FF2B5EF4-FFF2-40B4-BE49-F238E27FC236}">
                <a16:creationId xmlns:a16="http://schemas.microsoft.com/office/drawing/2014/main" id="{D46D9653-4D43-418E-9D58-DD2CD08DC21A}"/>
              </a:ext>
            </a:extLst>
          </p:cNvPr>
          <p:cNvSpPr txBox="1"/>
          <p:nvPr/>
        </p:nvSpPr>
        <p:spPr>
          <a:xfrm>
            <a:off x="3299378" y="5571121"/>
            <a:ext cx="954107" cy="400110"/>
          </a:xfrm>
          <a:prstGeom prst="rect">
            <a:avLst/>
          </a:prstGeom>
          <a:noFill/>
        </p:spPr>
        <p:txBody>
          <a:bodyPr wrap="none" rtlCol="0">
            <a:spAutoFit/>
          </a:bodyPr>
          <a:lstStyle/>
          <a:p>
            <a:r>
              <a:rPr kumimoji="1" lang="ja-JP" altLang="en-US" sz="2000" b="1" dirty="0">
                <a:solidFill>
                  <a:srgbClr val="F9393E"/>
                </a:solidFill>
              </a:rPr>
              <a:t>低価格</a:t>
            </a:r>
          </a:p>
        </p:txBody>
      </p:sp>
      <p:sp>
        <p:nvSpPr>
          <p:cNvPr id="9" name="テキスト ボックス 8">
            <a:extLst>
              <a:ext uri="{FF2B5EF4-FFF2-40B4-BE49-F238E27FC236}">
                <a16:creationId xmlns:a16="http://schemas.microsoft.com/office/drawing/2014/main" id="{8C7E2C49-D990-46D2-B16D-8320116131D6}"/>
              </a:ext>
            </a:extLst>
          </p:cNvPr>
          <p:cNvSpPr txBox="1"/>
          <p:nvPr/>
        </p:nvSpPr>
        <p:spPr>
          <a:xfrm>
            <a:off x="6479622" y="4734438"/>
            <a:ext cx="4610100" cy="707886"/>
          </a:xfrm>
          <a:prstGeom prst="rect">
            <a:avLst/>
          </a:prstGeom>
          <a:noFill/>
        </p:spPr>
        <p:txBody>
          <a:bodyPr wrap="square" rtlCol="0">
            <a:spAutoFit/>
          </a:bodyPr>
          <a:lstStyle/>
          <a:p>
            <a:r>
              <a:rPr kumimoji="1" lang="ja-JP" altLang="en-US" sz="2000" dirty="0">
                <a:solidFill>
                  <a:schemeClr val="bg2">
                    <a:lumMod val="25000"/>
                  </a:schemeClr>
                </a:solidFill>
                <a:latin typeface="+mj-ea"/>
                <a:ea typeface="+mj-ea"/>
              </a:rPr>
              <a:t>対応分析により高価格と低価格の間には</a:t>
            </a:r>
            <a:endParaRPr kumimoji="1" lang="en-US" altLang="ja-JP" sz="2000" dirty="0">
              <a:solidFill>
                <a:schemeClr val="bg2">
                  <a:lumMod val="25000"/>
                </a:schemeClr>
              </a:solidFill>
              <a:latin typeface="+mj-ea"/>
              <a:ea typeface="+mj-ea"/>
            </a:endParaRPr>
          </a:p>
          <a:p>
            <a:r>
              <a:rPr lang="ja-JP" altLang="en-US" sz="2000" dirty="0">
                <a:solidFill>
                  <a:schemeClr val="bg2">
                    <a:lumMod val="25000"/>
                  </a:schemeClr>
                </a:solidFill>
                <a:latin typeface="+mj-ea"/>
                <a:ea typeface="+mj-ea"/>
              </a:rPr>
              <a:t>頻出語句に違いがあることが分かった</a:t>
            </a:r>
            <a:endParaRPr kumimoji="1" lang="en-US" altLang="ja-JP" sz="2000" dirty="0">
              <a:solidFill>
                <a:schemeClr val="bg2">
                  <a:lumMod val="25000"/>
                </a:schemeClr>
              </a:solidFill>
              <a:latin typeface="+mj-ea"/>
              <a:ea typeface="+mj-ea"/>
            </a:endParaRPr>
          </a:p>
        </p:txBody>
      </p:sp>
      <p:sp>
        <p:nvSpPr>
          <p:cNvPr id="10" name="テキスト ボックス 9">
            <a:extLst>
              <a:ext uri="{FF2B5EF4-FFF2-40B4-BE49-F238E27FC236}">
                <a16:creationId xmlns:a16="http://schemas.microsoft.com/office/drawing/2014/main" id="{C7ED053D-5A06-40A2-9662-90348E139460}"/>
              </a:ext>
            </a:extLst>
          </p:cNvPr>
          <p:cNvSpPr txBox="1"/>
          <p:nvPr/>
        </p:nvSpPr>
        <p:spPr>
          <a:xfrm>
            <a:off x="6479622" y="2956133"/>
            <a:ext cx="3838105" cy="707886"/>
          </a:xfrm>
          <a:prstGeom prst="rect">
            <a:avLst/>
          </a:prstGeom>
          <a:noFill/>
        </p:spPr>
        <p:txBody>
          <a:bodyPr wrap="square" rtlCol="0">
            <a:spAutoFit/>
          </a:bodyPr>
          <a:lstStyle/>
          <a:p>
            <a:r>
              <a:rPr lang="en-US" altLang="ja-JP" sz="2000" dirty="0">
                <a:solidFill>
                  <a:schemeClr val="bg2">
                    <a:lumMod val="25000"/>
                  </a:schemeClr>
                </a:solidFill>
                <a:latin typeface="+mn-ea"/>
              </a:rPr>
              <a:t>KH</a:t>
            </a:r>
            <a:r>
              <a:rPr lang="ja-JP" altLang="en-US" sz="2000" dirty="0">
                <a:solidFill>
                  <a:schemeClr val="bg2">
                    <a:lumMod val="25000"/>
                  </a:schemeClr>
                </a:solidFill>
                <a:latin typeface="+mn-ea"/>
              </a:rPr>
              <a:t>コーダーで対応分析を行い</a:t>
            </a:r>
            <a:endParaRPr lang="en-US" altLang="ja-JP" sz="2000" dirty="0">
              <a:solidFill>
                <a:schemeClr val="bg2">
                  <a:lumMod val="25000"/>
                </a:schemeClr>
              </a:solidFill>
              <a:latin typeface="+mn-ea"/>
            </a:endParaRPr>
          </a:p>
          <a:p>
            <a:r>
              <a:rPr lang="ja-JP" altLang="en-US" sz="2000" dirty="0">
                <a:solidFill>
                  <a:schemeClr val="bg2">
                    <a:lumMod val="25000"/>
                  </a:schemeClr>
                </a:solidFill>
                <a:latin typeface="+mn-ea"/>
              </a:rPr>
              <a:t>価格によるコメントの差を見てみた</a:t>
            </a:r>
            <a:endParaRPr kumimoji="1" lang="ja-JP" altLang="en-US" sz="2000" dirty="0">
              <a:solidFill>
                <a:schemeClr val="bg2">
                  <a:lumMod val="25000"/>
                </a:schemeClr>
              </a:solidFill>
              <a:latin typeface="+mn-ea"/>
            </a:endParaRPr>
          </a:p>
        </p:txBody>
      </p:sp>
      <p:sp>
        <p:nvSpPr>
          <p:cNvPr id="12" name="二等辺三角形 11">
            <a:extLst>
              <a:ext uri="{FF2B5EF4-FFF2-40B4-BE49-F238E27FC236}">
                <a16:creationId xmlns:a16="http://schemas.microsoft.com/office/drawing/2014/main" id="{D85773A0-2DF9-47BF-9B49-881357DE6B08}"/>
              </a:ext>
            </a:extLst>
          </p:cNvPr>
          <p:cNvSpPr/>
          <p:nvPr/>
        </p:nvSpPr>
        <p:spPr>
          <a:xfrm rot="10800000">
            <a:off x="7583334" y="3968396"/>
            <a:ext cx="1630680" cy="461664"/>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8564857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02626992-B98B-4425-98F0-B8720AE7DC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9496" y="1706166"/>
            <a:ext cx="6933008" cy="4634705"/>
          </a:xfrm>
          <a:prstGeom prst="rect">
            <a:avLst/>
          </a:prstGeom>
        </p:spPr>
      </p:pic>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１３</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１．補足的検証結果　</a:t>
            </a:r>
            <a:r>
              <a:rPr kumimoji="1" lang="en-US" altLang="ja-JP" sz="2400" dirty="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共起ネットワーク</a:t>
            </a:r>
            <a:r>
              <a:rPr kumimoji="1" lang="en-US" altLang="ja-JP" sz="2400" dirty="0">
                <a:latin typeface="ＭＳ Ｐゴシック" panose="020B0600070205080204" pitchFamily="50" charset="-128"/>
                <a:ea typeface="ＭＳ Ｐゴシック" panose="020B0600070205080204" pitchFamily="50" charset="-128"/>
              </a:rPr>
              <a:t>-</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59</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4" name="テキスト ボックス 3">
            <a:extLst>
              <a:ext uri="{FF2B5EF4-FFF2-40B4-BE49-F238E27FC236}">
                <a16:creationId xmlns:a16="http://schemas.microsoft.com/office/drawing/2014/main" id="{CB55DB8C-9078-4A18-B24D-3BCA6EFC3B04}"/>
              </a:ext>
            </a:extLst>
          </p:cNvPr>
          <p:cNvSpPr txBox="1"/>
          <p:nvPr/>
        </p:nvSpPr>
        <p:spPr>
          <a:xfrm>
            <a:off x="838200" y="1690688"/>
            <a:ext cx="3270447" cy="400110"/>
          </a:xfrm>
          <a:prstGeom prst="rect">
            <a:avLst/>
          </a:prstGeom>
          <a:noFill/>
        </p:spPr>
        <p:txBody>
          <a:bodyPr wrap="none" rtlCol="0">
            <a:spAutoFit/>
          </a:bodyPr>
          <a:lstStyle/>
          <a:p>
            <a:r>
              <a:rPr kumimoji="1" lang="ja-JP" altLang="en-US" sz="2000" b="1" dirty="0">
                <a:solidFill>
                  <a:srgbClr val="F9393E"/>
                </a:solidFill>
              </a:rPr>
              <a:t>高価格帯の共起ネットワーク</a:t>
            </a:r>
          </a:p>
        </p:txBody>
      </p:sp>
    </p:spTree>
    <p:extLst>
      <p:ext uri="{BB962C8B-B14F-4D97-AF65-F5344CB8AC3E}">
        <p14:creationId xmlns:p14="http://schemas.microsoft.com/office/powerpoint/2010/main" val="3225344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２．研究概要</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6</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pic>
        <p:nvPicPr>
          <p:cNvPr id="6" name="図 5">
            <a:extLst>
              <a:ext uri="{FF2B5EF4-FFF2-40B4-BE49-F238E27FC236}">
                <a16:creationId xmlns:a16="http://schemas.microsoft.com/office/drawing/2014/main" id="{DABEB328-68B4-4804-B14B-AA6AA9C0867A}"/>
              </a:ext>
            </a:extLst>
          </p:cNvPr>
          <p:cNvPicPr>
            <a:picLocks noChangeAspect="1"/>
          </p:cNvPicPr>
          <p:nvPr/>
        </p:nvPicPr>
        <p:blipFill>
          <a:blip r:embed="rId2"/>
          <a:stretch>
            <a:fillRect/>
          </a:stretch>
        </p:blipFill>
        <p:spPr>
          <a:xfrm>
            <a:off x="1756203" y="1780135"/>
            <a:ext cx="8679593" cy="4486767"/>
          </a:xfrm>
          <a:prstGeom prst="rect">
            <a:avLst/>
          </a:prstGeom>
        </p:spPr>
      </p:pic>
    </p:spTree>
    <p:extLst>
      <p:ext uri="{BB962C8B-B14F-4D97-AF65-F5344CB8AC3E}">
        <p14:creationId xmlns:p14="http://schemas.microsoft.com/office/powerpoint/2010/main" val="2803487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5F2CBBC1-F3A9-4A81-A119-5DEFA95E83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6091" y="1690688"/>
            <a:ext cx="6999817" cy="4636987"/>
          </a:xfrm>
          <a:prstGeom prst="rect">
            <a:avLst/>
          </a:prstGeom>
        </p:spPr>
      </p:pic>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１３</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１．補足的検証結果　</a:t>
            </a:r>
            <a:r>
              <a:rPr kumimoji="1" lang="en-US" altLang="ja-JP" sz="2400" dirty="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共起ネットワーク</a:t>
            </a:r>
            <a:r>
              <a:rPr kumimoji="1" lang="en-US" altLang="ja-JP" sz="2400" dirty="0">
                <a:latin typeface="ＭＳ Ｐゴシック" panose="020B0600070205080204" pitchFamily="50" charset="-128"/>
                <a:ea typeface="ＭＳ Ｐゴシック" panose="020B0600070205080204" pitchFamily="50" charset="-128"/>
              </a:rPr>
              <a:t>-</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60</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テキスト ボックス 5">
            <a:extLst>
              <a:ext uri="{FF2B5EF4-FFF2-40B4-BE49-F238E27FC236}">
                <a16:creationId xmlns:a16="http://schemas.microsoft.com/office/drawing/2014/main" id="{808578EB-1338-4FD3-8513-69273748A142}"/>
              </a:ext>
            </a:extLst>
          </p:cNvPr>
          <p:cNvSpPr txBox="1"/>
          <p:nvPr/>
        </p:nvSpPr>
        <p:spPr>
          <a:xfrm>
            <a:off x="838200" y="1690688"/>
            <a:ext cx="3270447" cy="400110"/>
          </a:xfrm>
          <a:prstGeom prst="rect">
            <a:avLst/>
          </a:prstGeom>
          <a:noFill/>
        </p:spPr>
        <p:txBody>
          <a:bodyPr wrap="none" rtlCol="0">
            <a:spAutoFit/>
          </a:bodyPr>
          <a:lstStyle/>
          <a:p>
            <a:r>
              <a:rPr kumimoji="1" lang="ja-JP" altLang="en-US" sz="2000" b="1" dirty="0">
                <a:solidFill>
                  <a:srgbClr val="F9393E"/>
                </a:solidFill>
              </a:rPr>
              <a:t>低価格帯の共起ネットワーク</a:t>
            </a:r>
          </a:p>
        </p:txBody>
      </p:sp>
    </p:spTree>
    <p:extLst>
      <p:ext uri="{BB962C8B-B14F-4D97-AF65-F5344CB8AC3E}">
        <p14:creationId xmlns:p14="http://schemas.microsoft.com/office/powerpoint/2010/main" val="12681570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１３</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１．補足的検証結果</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61</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8" name="テキスト ボックス 7">
            <a:extLst>
              <a:ext uri="{FF2B5EF4-FFF2-40B4-BE49-F238E27FC236}">
                <a16:creationId xmlns:a16="http://schemas.microsoft.com/office/drawing/2014/main" id="{90B89660-6F7C-45A6-BAD7-249D7403AAC5}"/>
              </a:ext>
            </a:extLst>
          </p:cNvPr>
          <p:cNvSpPr txBox="1"/>
          <p:nvPr/>
        </p:nvSpPr>
        <p:spPr>
          <a:xfrm>
            <a:off x="839789" y="1690688"/>
            <a:ext cx="10285412" cy="4770537"/>
          </a:xfrm>
          <a:prstGeom prst="rect">
            <a:avLst/>
          </a:prstGeom>
          <a:no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a:t>
            </a:r>
            <a:r>
              <a:rPr kumimoji="1" lang="ja-JP" altLang="en-US" sz="2000" dirty="0">
                <a:latin typeface="ＭＳ Ｐゴシック" panose="020B0600070205080204" pitchFamily="50" charset="-128"/>
                <a:ea typeface="ＭＳ Ｐゴシック" panose="020B0600070205080204" pitchFamily="50" charset="-128"/>
              </a:rPr>
              <a:t>高価格、低価格どちらとも「銀座」について多く述べており、「銀座」という地名を言いたい。</a:t>
            </a:r>
            <a:endParaRPr kumimoji="1" lang="en-US" altLang="ja-JP" sz="2000" dirty="0">
              <a:latin typeface="ＭＳ Ｐゴシック" panose="020B0600070205080204" pitchFamily="50" charset="-128"/>
              <a:ea typeface="ＭＳ Ｐゴシック" panose="020B0600070205080204" pitchFamily="50" charset="-128"/>
            </a:endParaRPr>
          </a:p>
          <a:p>
            <a:endParaRPr kumimoji="1" lang="en-US" altLang="ja-JP" sz="2000" dirty="0">
              <a:latin typeface="ＭＳ Ｐゴシック" panose="020B0600070205080204" pitchFamily="50" charset="-128"/>
              <a:ea typeface="ＭＳ Ｐゴシック" panose="020B0600070205080204" pitchFamily="50" charset="-128"/>
            </a:endParaRPr>
          </a:p>
          <a:p>
            <a:r>
              <a:rPr lang="ja-JP" altLang="en-US" sz="2000" dirty="0">
                <a:latin typeface="ＭＳ Ｐゴシック" panose="020B0600070205080204" pitchFamily="50" charset="-128"/>
                <a:ea typeface="ＭＳ Ｐゴシック" panose="020B0600070205080204" pitchFamily="50" charset="-128"/>
              </a:rPr>
              <a:t>・高価格、低価格、どちらもドリンクの種類が多く仮説１</a:t>
            </a:r>
            <a:r>
              <a:rPr lang="en-US" altLang="ja-JP" sz="2000" dirty="0">
                <a:latin typeface="ＭＳ Ｐゴシック" panose="020B0600070205080204" pitchFamily="50" charset="-128"/>
                <a:ea typeface="ＭＳ Ｐゴシック" panose="020B0600070205080204" pitchFamily="50" charset="-128"/>
              </a:rPr>
              <a:t>e</a:t>
            </a:r>
            <a:r>
              <a:rPr lang="ja-JP" altLang="en-US" sz="2000" dirty="0">
                <a:latin typeface="ＭＳ Ｐゴシック" panose="020B0600070205080204" pitchFamily="50" charset="-128"/>
                <a:ea typeface="ＭＳ Ｐゴシック" panose="020B0600070205080204" pitchFamily="50" charset="-128"/>
              </a:rPr>
              <a:t>が支持されない理由がわかった。</a:t>
            </a:r>
            <a:endParaRPr lang="en-US" altLang="ja-JP" sz="2000" dirty="0">
              <a:latin typeface="ＭＳ Ｐゴシック" panose="020B0600070205080204" pitchFamily="50" charset="-128"/>
              <a:ea typeface="ＭＳ Ｐゴシック" panose="020B0600070205080204" pitchFamily="50" charset="-128"/>
            </a:endParaRPr>
          </a:p>
          <a:p>
            <a:endParaRPr lang="en-US" altLang="ja-JP" sz="2000" dirty="0">
              <a:latin typeface="ＭＳ Ｐゴシック" panose="020B0600070205080204" pitchFamily="50" charset="-128"/>
              <a:ea typeface="ＭＳ Ｐゴシック" panose="020B0600070205080204" pitchFamily="50" charset="-128"/>
            </a:endParaRPr>
          </a:p>
          <a:p>
            <a:r>
              <a:rPr kumimoji="1" lang="ja-JP" altLang="en-US" sz="2000" dirty="0">
                <a:latin typeface="ＭＳ Ｐゴシック" panose="020B0600070205080204" pitchFamily="50" charset="-128"/>
                <a:ea typeface="ＭＳ Ｐゴシック" panose="020B0600070205080204" pitchFamily="50" charset="-128"/>
              </a:rPr>
              <a:t>・高価格の方が味の表現が多く使っており、読み手も重視している。</a:t>
            </a:r>
            <a:endParaRPr kumimoji="1" lang="en-US" altLang="ja-JP" sz="2000" dirty="0">
              <a:latin typeface="ＭＳ Ｐゴシック" panose="020B0600070205080204" pitchFamily="50" charset="-128"/>
              <a:ea typeface="ＭＳ Ｐゴシック" panose="020B0600070205080204" pitchFamily="50" charset="-128"/>
            </a:endParaRPr>
          </a:p>
          <a:p>
            <a:endParaRPr kumimoji="1" lang="en-US" altLang="ja-JP" sz="2000" dirty="0">
              <a:latin typeface="ＭＳ Ｐゴシック" panose="020B0600070205080204" pitchFamily="50" charset="-128"/>
              <a:ea typeface="ＭＳ Ｐゴシック" panose="020B0600070205080204" pitchFamily="50" charset="-128"/>
            </a:endParaRPr>
          </a:p>
          <a:p>
            <a:r>
              <a:rPr lang="ja-JP" altLang="en-US" sz="2000" dirty="0">
                <a:latin typeface="ＭＳ Ｐゴシック" panose="020B0600070205080204" pitchFamily="50" charset="-128"/>
                <a:ea typeface="ＭＳ Ｐゴシック" panose="020B0600070205080204" pitchFamily="50" charset="-128"/>
              </a:rPr>
              <a:t>・高価格はランチの具体的な内容について、低価格はランチの種類について述べている。</a:t>
            </a:r>
            <a:endParaRPr lang="en-US" altLang="ja-JP" sz="2000" dirty="0">
              <a:latin typeface="ＭＳ Ｐゴシック" panose="020B0600070205080204" pitchFamily="50" charset="-128"/>
              <a:ea typeface="ＭＳ Ｐゴシック" panose="020B0600070205080204" pitchFamily="50" charset="-128"/>
            </a:endParaRPr>
          </a:p>
          <a:p>
            <a:endParaRPr lang="en-US" altLang="ja-JP" sz="2000" dirty="0">
              <a:latin typeface="ＭＳ Ｐゴシック" panose="020B0600070205080204" pitchFamily="50" charset="-128"/>
              <a:ea typeface="ＭＳ Ｐゴシック" panose="020B0600070205080204" pitchFamily="50" charset="-128"/>
            </a:endParaRPr>
          </a:p>
          <a:p>
            <a:r>
              <a:rPr kumimoji="1" lang="ja-JP" altLang="en-US" sz="2000" dirty="0">
                <a:latin typeface="ＭＳ Ｐゴシック" panose="020B0600070205080204" pitchFamily="50" charset="-128"/>
                <a:ea typeface="ＭＳ Ｐゴシック" panose="020B0600070205080204" pitchFamily="50" charset="-128"/>
              </a:rPr>
              <a:t>・カフェは４つのエリアの中でも銀座のカフェについて述べている人が多い。</a:t>
            </a:r>
            <a:endParaRPr kumimoji="1" lang="en-US" altLang="ja-JP" sz="2000" dirty="0">
              <a:latin typeface="ＭＳ Ｐゴシック" panose="020B0600070205080204" pitchFamily="50" charset="-128"/>
              <a:ea typeface="ＭＳ Ｐゴシック" panose="020B0600070205080204" pitchFamily="50" charset="-128"/>
            </a:endParaRPr>
          </a:p>
          <a:p>
            <a:endParaRPr kumimoji="1" lang="en-US" altLang="ja-JP" sz="2000" dirty="0">
              <a:latin typeface="ＭＳ Ｐゴシック" panose="020B0600070205080204" pitchFamily="50" charset="-128"/>
              <a:ea typeface="ＭＳ Ｐゴシック" panose="020B0600070205080204" pitchFamily="50" charset="-128"/>
            </a:endParaRPr>
          </a:p>
          <a:p>
            <a:r>
              <a:rPr lang="ja-JP" altLang="en-US" sz="2000" dirty="0">
                <a:latin typeface="ＭＳ Ｐゴシック" panose="020B0600070205080204" pitchFamily="50" charset="-128"/>
                <a:ea typeface="ＭＳ Ｐゴシック" panose="020B0600070205080204" pitchFamily="50" charset="-128"/>
              </a:rPr>
              <a:t>・低価格は雰囲気の中でも喫茶店の雰囲気に関して述べている。</a:t>
            </a:r>
            <a:endParaRPr lang="en-US" altLang="ja-JP" sz="2000" dirty="0">
              <a:latin typeface="ＭＳ Ｐゴシック" panose="020B0600070205080204" pitchFamily="50" charset="-128"/>
              <a:ea typeface="ＭＳ Ｐゴシック" panose="020B0600070205080204" pitchFamily="50" charset="-128"/>
            </a:endParaRPr>
          </a:p>
          <a:p>
            <a:endParaRPr kumimoji="1" lang="en-US" altLang="ja-JP" sz="2000" dirty="0">
              <a:latin typeface="ＭＳ Ｐゴシック" panose="020B0600070205080204" pitchFamily="50" charset="-128"/>
              <a:ea typeface="ＭＳ Ｐゴシック" panose="020B0600070205080204" pitchFamily="50" charset="-128"/>
            </a:endParaRPr>
          </a:p>
          <a:p>
            <a:r>
              <a:rPr lang="ja-JP" altLang="en-US" sz="2000" dirty="0">
                <a:latin typeface="ＭＳ Ｐゴシック" panose="020B0600070205080204" pitchFamily="50" charset="-128"/>
                <a:ea typeface="ＭＳ Ｐゴシック" panose="020B0600070205080204" pitchFamily="50" charset="-128"/>
              </a:rPr>
              <a:t>・高価格は「中華、焼肉」のジャンルに関心を持っている。</a:t>
            </a:r>
            <a:endParaRPr lang="en-US" altLang="ja-JP" sz="2000" dirty="0">
              <a:latin typeface="ＭＳ Ｐゴシック" panose="020B0600070205080204" pitchFamily="50" charset="-128"/>
              <a:ea typeface="ＭＳ Ｐゴシック" panose="020B0600070205080204" pitchFamily="50" charset="-128"/>
            </a:endParaRPr>
          </a:p>
          <a:p>
            <a:endParaRPr kumimoji="1" lang="en-US" altLang="ja-JP" sz="2000" dirty="0">
              <a:latin typeface="ＭＳ Ｐゴシック" panose="020B0600070205080204" pitchFamily="50" charset="-128"/>
              <a:ea typeface="ＭＳ Ｐゴシック" panose="020B0600070205080204" pitchFamily="50" charset="-128"/>
            </a:endParaRPr>
          </a:p>
          <a:p>
            <a:r>
              <a:rPr kumimoji="1" lang="ja-JP" altLang="en-US" sz="2000" dirty="0">
                <a:latin typeface="ＭＳ Ｐゴシック" panose="020B0600070205080204" pitchFamily="50" charset="-128"/>
                <a:ea typeface="ＭＳ Ｐゴシック" panose="020B0600070205080204" pitchFamily="50" charset="-128"/>
              </a:rPr>
              <a:t>・低価格は池袋の居酒屋ではなく、新宿の居酒屋について多く述べていた。</a:t>
            </a:r>
            <a:endParaRPr kumimoji="1" lang="en-US" altLang="ja-JP" sz="20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63487449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１４．インプリケーション</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62</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4" name="テキスト ボックス 3">
            <a:extLst>
              <a:ext uri="{FF2B5EF4-FFF2-40B4-BE49-F238E27FC236}">
                <a16:creationId xmlns:a16="http://schemas.microsoft.com/office/drawing/2014/main" id="{1B3DEB92-14B9-44BB-BBC9-DBA41CEE51A4}"/>
              </a:ext>
            </a:extLst>
          </p:cNvPr>
          <p:cNvSpPr txBox="1"/>
          <p:nvPr/>
        </p:nvSpPr>
        <p:spPr>
          <a:xfrm>
            <a:off x="839788" y="1690688"/>
            <a:ext cx="2897168" cy="400110"/>
          </a:xfrm>
          <a:prstGeom prst="rect">
            <a:avLst/>
          </a:prstGeom>
          <a:noFill/>
        </p:spPr>
        <p:txBody>
          <a:bodyPr wrap="square" rtlCol="0">
            <a:spAutoFit/>
          </a:bodyPr>
          <a:lstStyle/>
          <a:p>
            <a:r>
              <a:rPr kumimoji="1" lang="ja-JP" altLang="en-US" sz="2000" b="1" dirty="0">
                <a:solidFill>
                  <a:srgbClr val="F9393E"/>
                </a:solidFill>
                <a:latin typeface="MS PGothic" panose="020B0600070205080204" pitchFamily="34" charset="-128"/>
                <a:ea typeface="MS PGothic" panose="020B0600070205080204" pitchFamily="34" charset="-128"/>
              </a:rPr>
              <a:t>学術的インプリケーション</a:t>
            </a:r>
          </a:p>
        </p:txBody>
      </p:sp>
      <p:grpSp>
        <p:nvGrpSpPr>
          <p:cNvPr id="13" name="グループ化 12">
            <a:extLst>
              <a:ext uri="{FF2B5EF4-FFF2-40B4-BE49-F238E27FC236}">
                <a16:creationId xmlns:a16="http://schemas.microsoft.com/office/drawing/2014/main" id="{B046B13A-533D-47DE-84D4-D1AD47D07854}"/>
              </a:ext>
            </a:extLst>
          </p:cNvPr>
          <p:cNvGrpSpPr/>
          <p:nvPr/>
        </p:nvGrpSpPr>
        <p:grpSpPr>
          <a:xfrm>
            <a:off x="786447" y="2356545"/>
            <a:ext cx="10567353" cy="3450895"/>
            <a:chOff x="838200" y="2484756"/>
            <a:chExt cx="10567353" cy="3450895"/>
          </a:xfrm>
        </p:grpSpPr>
        <p:sp>
          <p:nvSpPr>
            <p:cNvPr id="12" name="四角形: 角を丸くする 11">
              <a:extLst>
                <a:ext uri="{FF2B5EF4-FFF2-40B4-BE49-F238E27FC236}">
                  <a16:creationId xmlns:a16="http://schemas.microsoft.com/office/drawing/2014/main" id="{3B235697-CE4D-4DD2-B476-2AA420D0BDFB}"/>
                </a:ext>
              </a:extLst>
            </p:cNvPr>
            <p:cNvSpPr/>
            <p:nvPr/>
          </p:nvSpPr>
          <p:spPr>
            <a:xfrm>
              <a:off x="893128" y="2484756"/>
              <a:ext cx="10512425" cy="3450895"/>
            </a:xfrm>
            <a:prstGeom prst="roundRect">
              <a:avLst>
                <a:gd name="adj" fmla="val 8276"/>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a:extLst>
                <a:ext uri="{FF2B5EF4-FFF2-40B4-BE49-F238E27FC236}">
                  <a16:creationId xmlns:a16="http://schemas.microsoft.com/office/drawing/2014/main" id="{33F87924-ADC8-46F8-927A-BCC9CF4F64AA}"/>
                </a:ext>
              </a:extLst>
            </p:cNvPr>
            <p:cNvSpPr txBox="1"/>
            <p:nvPr/>
          </p:nvSpPr>
          <p:spPr>
            <a:xfrm>
              <a:off x="838200" y="2553087"/>
              <a:ext cx="8785860" cy="707886"/>
            </a:xfrm>
            <a:prstGeom prst="rect">
              <a:avLst/>
            </a:prstGeom>
            <a:noFill/>
          </p:spPr>
          <p:txBody>
            <a:bodyPr wrap="square" rtlCol="0">
              <a:spAutoFit/>
            </a:bodyPr>
            <a:lstStyle/>
            <a:p>
              <a:r>
                <a:rPr kumimoji="1" lang="ja-JP" altLang="en-US" sz="2000" dirty="0">
                  <a:solidFill>
                    <a:schemeClr val="bg2">
                      <a:lumMod val="25000"/>
                    </a:schemeClr>
                  </a:solidFill>
                  <a:latin typeface="MS PGothic" panose="020B0600070205080204" pitchFamily="34" charset="-128"/>
                  <a:ea typeface="MS PGothic" panose="020B0600070205080204" pitchFamily="34" charset="-128"/>
                </a:rPr>
                <a:t>･これまで製品領域での研究にとどまっていた</a:t>
              </a:r>
              <a:r>
                <a:rPr kumimoji="1" lang="en-US" altLang="ja-JP" sz="2000" dirty="0">
                  <a:solidFill>
                    <a:schemeClr val="bg2">
                      <a:lumMod val="25000"/>
                    </a:schemeClr>
                  </a:solidFill>
                  <a:latin typeface="MS PGothic" panose="020B0600070205080204" pitchFamily="34" charset="-128"/>
                  <a:ea typeface="MS PGothic" panose="020B0600070205080204" pitchFamily="34" charset="-128"/>
                </a:rPr>
                <a:t>e</a:t>
              </a:r>
              <a:r>
                <a:rPr kumimoji="1" lang="ja-JP" altLang="en-US" sz="2000" dirty="0">
                  <a:solidFill>
                    <a:schemeClr val="bg2">
                      <a:lumMod val="25000"/>
                    </a:schemeClr>
                  </a:solidFill>
                  <a:latin typeface="MS PGothic" panose="020B0600070205080204" pitchFamily="34" charset="-128"/>
                  <a:ea typeface="MS PGothic" panose="020B0600070205080204" pitchFamily="34" charset="-128"/>
                </a:rPr>
                <a:t>クチコミの件数･感情価の研究を</a:t>
              </a:r>
              <a:endParaRPr kumimoji="1" lang="en-US" altLang="ja-JP" sz="2000" dirty="0">
                <a:solidFill>
                  <a:schemeClr val="bg2">
                    <a:lumMod val="25000"/>
                  </a:schemeClr>
                </a:solidFill>
                <a:latin typeface="MS PGothic" panose="020B0600070205080204" pitchFamily="34" charset="-128"/>
                <a:ea typeface="MS PGothic" panose="020B0600070205080204" pitchFamily="34" charset="-128"/>
              </a:endParaRPr>
            </a:p>
            <a:p>
              <a:r>
                <a:rPr lang="ja-JP" altLang="en-US" sz="2000" dirty="0">
                  <a:solidFill>
                    <a:schemeClr val="bg2">
                      <a:lumMod val="25000"/>
                    </a:schemeClr>
                  </a:solidFill>
                  <a:latin typeface="MS PGothic" panose="020B0600070205080204" pitchFamily="34" charset="-128"/>
                  <a:ea typeface="MS PGothic" panose="020B0600070205080204" pitchFamily="34" charset="-128"/>
                </a:rPr>
                <a:t> </a:t>
              </a:r>
              <a:r>
                <a:rPr kumimoji="1" lang="ja-JP" altLang="en-US" sz="2000" dirty="0">
                  <a:solidFill>
                    <a:schemeClr val="bg2">
                      <a:lumMod val="25000"/>
                    </a:schemeClr>
                  </a:solidFill>
                  <a:latin typeface="MS PGothic" panose="020B0600070205080204" pitchFamily="34" charset="-128"/>
                  <a:ea typeface="MS PGothic" panose="020B0600070205080204" pitchFamily="34" charset="-128"/>
                </a:rPr>
                <a:t>サービス領域においても検証し、今後の発展に繋げた</a:t>
              </a:r>
              <a:endParaRPr kumimoji="1" lang="en-US" altLang="ja-JP" sz="2000" dirty="0">
                <a:solidFill>
                  <a:schemeClr val="bg2">
                    <a:lumMod val="25000"/>
                  </a:schemeClr>
                </a:solidFill>
                <a:latin typeface="MS PGothic" panose="020B0600070205080204" pitchFamily="34" charset="-128"/>
                <a:ea typeface="MS PGothic" panose="020B0600070205080204" pitchFamily="34" charset="-128"/>
              </a:endParaRPr>
            </a:p>
          </p:txBody>
        </p:sp>
        <p:sp>
          <p:nvSpPr>
            <p:cNvPr id="9" name="テキスト ボックス 8">
              <a:extLst>
                <a:ext uri="{FF2B5EF4-FFF2-40B4-BE49-F238E27FC236}">
                  <a16:creationId xmlns:a16="http://schemas.microsoft.com/office/drawing/2014/main" id="{52E5A2EE-F7F5-4511-925E-296AE058A839}"/>
                </a:ext>
              </a:extLst>
            </p:cNvPr>
            <p:cNvSpPr txBox="1"/>
            <p:nvPr/>
          </p:nvSpPr>
          <p:spPr>
            <a:xfrm>
              <a:off x="838200" y="3597028"/>
              <a:ext cx="10172978" cy="707886"/>
            </a:xfrm>
            <a:prstGeom prst="rect">
              <a:avLst/>
            </a:prstGeom>
            <a:noFill/>
          </p:spPr>
          <p:txBody>
            <a:bodyPr wrap="none" rtlCol="0">
              <a:spAutoFit/>
            </a:bodyPr>
            <a:lstStyle/>
            <a:p>
              <a:r>
                <a:rPr lang="ja-JP" altLang="en-US" sz="2000" dirty="0">
                  <a:solidFill>
                    <a:schemeClr val="bg2">
                      <a:lumMod val="25000"/>
                    </a:schemeClr>
                  </a:solidFill>
                  <a:latin typeface="MS PGothic" panose="020B0600070205080204" pitchFamily="34" charset="-128"/>
                  <a:ea typeface="MS PGothic" panose="020B0600070205080204" pitchFamily="34" charset="-128"/>
                </a:rPr>
                <a:t>･これまでされてこなかったオンライン顧客評価の各項目ごとの評価による影響を調べることで</a:t>
              </a:r>
              <a:endParaRPr lang="en-US" altLang="ja-JP" sz="2000" dirty="0">
                <a:solidFill>
                  <a:schemeClr val="bg2">
                    <a:lumMod val="25000"/>
                  </a:schemeClr>
                </a:solidFill>
                <a:latin typeface="MS PGothic" panose="020B0600070205080204" pitchFamily="34" charset="-128"/>
                <a:ea typeface="MS PGothic" panose="020B0600070205080204" pitchFamily="34" charset="-128"/>
              </a:endParaRPr>
            </a:p>
            <a:p>
              <a:r>
                <a:rPr lang="en-US" altLang="ja-JP" sz="2000" dirty="0">
                  <a:solidFill>
                    <a:schemeClr val="bg2">
                      <a:lumMod val="25000"/>
                    </a:schemeClr>
                  </a:solidFill>
                  <a:latin typeface="MS PGothic" panose="020B0600070205080204" pitchFamily="34" charset="-128"/>
                  <a:ea typeface="MS PGothic" panose="020B0600070205080204" pitchFamily="34" charset="-128"/>
                </a:rPr>
                <a:t> e</a:t>
              </a:r>
              <a:r>
                <a:rPr lang="ja-JP" altLang="en-US" sz="2000" dirty="0">
                  <a:solidFill>
                    <a:schemeClr val="bg2">
                      <a:lumMod val="25000"/>
                    </a:schemeClr>
                  </a:solidFill>
                  <a:latin typeface="MS PGothic" panose="020B0600070205080204" pitchFamily="34" charset="-128"/>
                  <a:ea typeface="MS PGothic" panose="020B0600070205080204" pitchFamily="34" charset="-128"/>
                </a:rPr>
                <a:t>クチコミ研究の発展に貢献した</a:t>
              </a:r>
              <a:endParaRPr lang="en-US" altLang="ja-JP" sz="2000" dirty="0">
                <a:solidFill>
                  <a:schemeClr val="bg2">
                    <a:lumMod val="25000"/>
                  </a:schemeClr>
                </a:solidFill>
                <a:latin typeface="MS PGothic" panose="020B0600070205080204" pitchFamily="34" charset="-128"/>
                <a:ea typeface="MS PGothic" panose="020B0600070205080204" pitchFamily="34" charset="-128"/>
              </a:endParaRPr>
            </a:p>
          </p:txBody>
        </p:sp>
        <p:sp>
          <p:nvSpPr>
            <p:cNvPr id="10" name="テキスト ボックス 9">
              <a:extLst>
                <a:ext uri="{FF2B5EF4-FFF2-40B4-BE49-F238E27FC236}">
                  <a16:creationId xmlns:a16="http://schemas.microsoft.com/office/drawing/2014/main" id="{6435F900-22AA-4633-B622-970D954B7918}"/>
                </a:ext>
              </a:extLst>
            </p:cNvPr>
            <p:cNvSpPr txBox="1"/>
            <p:nvPr/>
          </p:nvSpPr>
          <p:spPr>
            <a:xfrm>
              <a:off x="839788" y="4640969"/>
              <a:ext cx="5601213" cy="400110"/>
            </a:xfrm>
            <a:prstGeom prst="rect">
              <a:avLst/>
            </a:prstGeom>
            <a:noFill/>
          </p:spPr>
          <p:txBody>
            <a:bodyPr wrap="none" rtlCol="0">
              <a:spAutoFit/>
            </a:bodyPr>
            <a:lstStyle/>
            <a:p>
              <a:r>
                <a:rPr lang="ja-JP" altLang="en-US" sz="2000" dirty="0">
                  <a:solidFill>
                    <a:schemeClr val="bg2">
                      <a:lumMod val="25000"/>
                    </a:schemeClr>
                  </a:solidFill>
                  <a:latin typeface="MS PGothic" panose="020B0600070205080204" pitchFamily="34" charset="-128"/>
                  <a:ea typeface="MS PGothic" panose="020B0600070205080204" pitchFamily="34" charset="-128"/>
                </a:rPr>
                <a:t>･価格帯ごとに注目する項目の違いを明らかにした</a:t>
              </a:r>
              <a:endParaRPr kumimoji="1" lang="ja-JP" altLang="en-US" sz="2000" dirty="0">
                <a:solidFill>
                  <a:schemeClr val="bg2">
                    <a:lumMod val="25000"/>
                  </a:schemeClr>
                </a:solidFill>
              </a:endParaRPr>
            </a:p>
          </p:txBody>
        </p:sp>
        <p:sp>
          <p:nvSpPr>
            <p:cNvPr id="11" name="テキスト ボックス 10">
              <a:extLst>
                <a:ext uri="{FF2B5EF4-FFF2-40B4-BE49-F238E27FC236}">
                  <a16:creationId xmlns:a16="http://schemas.microsoft.com/office/drawing/2014/main" id="{9C883570-7793-4826-AA66-46B01BEB0BD4}"/>
                </a:ext>
              </a:extLst>
            </p:cNvPr>
            <p:cNvSpPr txBox="1"/>
            <p:nvPr/>
          </p:nvSpPr>
          <p:spPr>
            <a:xfrm>
              <a:off x="839788" y="5377134"/>
              <a:ext cx="5389617" cy="400110"/>
            </a:xfrm>
            <a:prstGeom prst="rect">
              <a:avLst/>
            </a:prstGeom>
            <a:noFill/>
          </p:spPr>
          <p:txBody>
            <a:bodyPr wrap="none" rtlCol="0">
              <a:spAutoFit/>
            </a:bodyPr>
            <a:lstStyle/>
            <a:p>
              <a:r>
                <a:rPr lang="ja-JP" altLang="en-US" sz="2000" dirty="0">
                  <a:solidFill>
                    <a:schemeClr val="bg2">
                      <a:lumMod val="25000"/>
                    </a:schemeClr>
                  </a:solidFill>
                  <a:latin typeface="MS PGothic" panose="020B0600070205080204" pitchFamily="34" charset="-128"/>
                  <a:ea typeface="MS PGothic" panose="020B0600070205080204" pitchFamily="34" charset="-128"/>
                </a:rPr>
                <a:t>･個人のいいね数、文字数の影響を明らかにした</a:t>
              </a:r>
              <a:endParaRPr lang="en-US" altLang="ja-JP" sz="2000" dirty="0">
                <a:solidFill>
                  <a:schemeClr val="bg2">
                    <a:lumMod val="25000"/>
                  </a:schemeClr>
                </a:solidFill>
                <a:latin typeface="MS PGothic" panose="020B0600070205080204" pitchFamily="34" charset="-128"/>
                <a:ea typeface="MS PGothic" panose="020B0600070205080204" pitchFamily="34" charset="-128"/>
              </a:endParaRPr>
            </a:p>
          </p:txBody>
        </p:sp>
      </p:grpSp>
    </p:spTree>
    <p:extLst>
      <p:ext uri="{BB962C8B-B14F-4D97-AF65-F5344CB8AC3E}">
        <p14:creationId xmlns:p14="http://schemas.microsoft.com/office/powerpoint/2010/main" val="111088809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a:xfrm>
            <a:off x="838200" y="70702"/>
            <a:ext cx="10515600" cy="1325563"/>
          </a:xfrm>
        </p:spPr>
        <p:txBody>
          <a:bodyPr>
            <a:normAutofit fontScale="90000"/>
          </a:bodyPr>
          <a:lstStyle/>
          <a:p>
            <a:br>
              <a:rPr lang="en-US" altLang="ja-JP" dirty="0">
                <a:latin typeface="ＭＳ Ｐゴシック" panose="020B0600070205080204" pitchFamily="50" charset="-128"/>
                <a:ea typeface="ＭＳ Ｐゴシック" panose="020B0600070205080204" pitchFamily="50" charset="-128"/>
              </a:rPr>
            </a:br>
            <a:br>
              <a:rPr lang="en-US" altLang="ja-JP" dirty="0">
                <a:latin typeface="ＭＳ Ｐゴシック" panose="020B0600070205080204" pitchFamily="50" charset="-128"/>
                <a:ea typeface="ＭＳ Ｐゴシック" panose="020B0600070205080204" pitchFamily="50" charset="-128"/>
              </a:rPr>
            </a:b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63</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テキスト ボックス 5">
            <a:extLst>
              <a:ext uri="{FF2B5EF4-FFF2-40B4-BE49-F238E27FC236}">
                <a16:creationId xmlns:a16="http://schemas.microsoft.com/office/drawing/2014/main" id="{617B443A-FC32-7B41-9D5D-1BEA1E3484CB}"/>
              </a:ext>
            </a:extLst>
          </p:cNvPr>
          <p:cNvSpPr txBox="1"/>
          <p:nvPr/>
        </p:nvSpPr>
        <p:spPr>
          <a:xfrm>
            <a:off x="838200" y="1690688"/>
            <a:ext cx="2903359" cy="400110"/>
          </a:xfrm>
          <a:prstGeom prst="rect">
            <a:avLst/>
          </a:prstGeom>
          <a:noFill/>
        </p:spPr>
        <p:txBody>
          <a:bodyPr wrap="none" rtlCol="0">
            <a:spAutoFit/>
          </a:bodyPr>
          <a:lstStyle/>
          <a:p>
            <a:r>
              <a:rPr kumimoji="1" lang="ja-JP" altLang="en-US" sz="2000" b="1" dirty="0">
                <a:solidFill>
                  <a:srgbClr val="F9393E"/>
                </a:solidFill>
                <a:latin typeface="MS PGothic" panose="020B0600070205080204" pitchFamily="34" charset="-128"/>
                <a:ea typeface="MS PGothic" panose="020B0600070205080204" pitchFamily="34" charset="-128"/>
              </a:rPr>
              <a:t>実務的インプリケーション</a:t>
            </a:r>
          </a:p>
        </p:txBody>
      </p:sp>
      <p:sp>
        <p:nvSpPr>
          <p:cNvPr id="11" name="タイトル 1">
            <a:extLst>
              <a:ext uri="{FF2B5EF4-FFF2-40B4-BE49-F238E27FC236}">
                <a16:creationId xmlns:a16="http://schemas.microsoft.com/office/drawing/2014/main" id="{2136E5FE-4773-0742-B93A-61D958C672CC}"/>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a:latin typeface="ＭＳ Ｐゴシック" panose="020B0600070205080204" pitchFamily="50" charset="-128"/>
                <a:ea typeface="ＭＳ Ｐゴシック" panose="020B0600070205080204" pitchFamily="50" charset="-128"/>
              </a:rPr>
              <a:t>１４．インプリケーション</a:t>
            </a:r>
          </a:p>
        </p:txBody>
      </p:sp>
      <p:grpSp>
        <p:nvGrpSpPr>
          <p:cNvPr id="12" name="グループ化 11">
            <a:extLst>
              <a:ext uri="{FF2B5EF4-FFF2-40B4-BE49-F238E27FC236}">
                <a16:creationId xmlns:a16="http://schemas.microsoft.com/office/drawing/2014/main" id="{C9FFA739-9E4F-475C-9790-974B58CD5279}"/>
              </a:ext>
            </a:extLst>
          </p:cNvPr>
          <p:cNvGrpSpPr/>
          <p:nvPr/>
        </p:nvGrpSpPr>
        <p:grpSpPr>
          <a:xfrm>
            <a:off x="838200" y="2528305"/>
            <a:ext cx="10515599" cy="3057155"/>
            <a:chOff x="838200" y="2528305"/>
            <a:chExt cx="10515599" cy="3057155"/>
          </a:xfrm>
        </p:grpSpPr>
        <p:sp>
          <p:nvSpPr>
            <p:cNvPr id="9" name="四角形: 角を丸くする 8">
              <a:extLst>
                <a:ext uri="{FF2B5EF4-FFF2-40B4-BE49-F238E27FC236}">
                  <a16:creationId xmlns:a16="http://schemas.microsoft.com/office/drawing/2014/main" id="{82BBC818-F109-4174-9361-712C9E41B047}"/>
                </a:ext>
              </a:extLst>
            </p:cNvPr>
            <p:cNvSpPr/>
            <p:nvPr/>
          </p:nvSpPr>
          <p:spPr>
            <a:xfrm>
              <a:off x="839787" y="2528305"/>
              <a:ext cx="10512425" cy="3057155"/>
            </a:xfrm>
            <a:prstGeom prst="roundRect">
              <a:avLst>
                <a:gd name="adj" fmla="val 7445"/>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BE41DDC0-D43A-4845-8E65-FFF28DC5C714}"/>
                </a:ext>
              </a:extLst>
            </p:cNvPr>
            <p:cNvSpPr txBox="1"/>
            <p:nvPr/>
          </p:nvSpPr>
          <p:spPr>
            <a:xfrm>
              <a:off x="839788" y="2613978"/>
              <a:ext cx="10514011" cy="1015663"/>
            </a:xfrm>
            <a:prstGeom prst="rect">
              <a:avLst/>
            </a:prstGeom>
            <a:noFill/>
          </p:spPr>
          <p:txBody>
            <a:bodyPr wrap="square" rtlCol="0">
              <a:spAutoFit/>
            </a:bodyPr>
            <a:lstStyle/>
            <a:p>
              <a:r>
                <a:rPr kumimoji="1" lang="ja-JP" altLang="en-US" sz="2000" dirty="0">
                  <a:solidFill>
                    <a:schemeClr val="bg2">
                      <a:lumMod val="25000"/>
                    </a:schemeClr>
                  </a:solidFill>
                  <a:latin typeface="MS PGothic" panose="020B0600070205080204" pitchFamily="34" charset="-128"/>
                  <a:ea typeface="MS PGothic" panose="020B0600070205080204" pitchFamily="34" charset="-128"/>
                </a:rPr>
                <a:t>･高・低価格どちらの飲食店も雰囲気･</a:t>
              </a:r>
              <a:r>
                <a:rPr kumimoji="1" lang="en-US" altLang="ja-JP" sz="2000" dirty="0">
                  <a:solidFill>
                    <a:schemeClr val="bg2">
                      <a:lumMod val="25000"/>
                    </a:schemeClr>
                  </a:solidFill>
                  <a:latin typeface="MS PGothic" panose="020B0600070205080204" pitchFamily="34" charset="-128"/>
                  <a:ea typeface="MS PGothic" panose="020B0600070205080204" pitchFamily="34" charset="-128"/>
                </a:rPr>
                <a:t>CP</a:t>
              </a:r>
              <a:r>
                <a:rPr kumimoji="1" lang="ja-JP" altLang="en-US" sz="2000" dirty="0">
                  <a:solidFill>
                    <a:schemeClr val="bg2">
                      <a:lumMod val="25000"/>
                    </a:schemeClr>
                  </a:solidFill>
                  <a:latin typeface="MS PGothic" panose="020B0600070205080204" pitchFamily="34" charset="-128"/>
                  <a:ea typeface="MS PGothic" panose="020B0600070205080204" pitchFamily="34" charset="-128"/>
                </a:rPr>
                <a:t>･ドリンクが重視されていることがわかった</a:t>
              </a:r>
              <a:endParaRPr kumimoji="1" lang="en-US" altLang="ja-JP" sz="2000" dirty="0">
                <a:solidFill>
                  <a:schemeClr val="bg2">
                    <a:lumMod val="25000"/>
                  </a:schemeClr>
                </a:solidFill>
                <a:latin typeface="MS PGothic" panose="020B0600070205080204" pitchFamily="34" charset="-128"/>
                <a:ea typeface="MS PGothic" panose="020B0600070205080204" pitchFamily="34" charset="-128"/>
              </a:endParaRPr>
            </a:p>
            <a:p>
              <a:r>
                <a:rPr lang="ja-JP" altLang="en-US" sz="2000" dirty="0">
                  <a:solidFill>
                    <a:schemeClr val="bg2">
                      <a:lumMod val="25000"/>
                    </a:schemeClr>
                  </a:solidFill>
                  <a:latin typeface="MS PGothic" panose="020B0600070205080204" pitchFamily="34" charset="-128"/>
                  <a:ea typeface="MS PGothic" panose="020B0600070205080204" pitchFamily="34" charset="-128"/>
                </a:rPr>
                <a:t> </a:t>
              </a:r>
              <a:r>
                <a:rPr kumimoji="1" lang="ja-JP" altLang="en-US" sz="2000" dirty="0">
                  <a:solidFill>
                    <a:schemeClr val="bg2">
                      <a:lumMod val="25000"/>
                    </a:schemeClr>
                  </a:solidFill>
                  <a:latin typeface="MS PGothic" panose="020B0600070205080204" pitchFamily="34" charset="-128"/>
                  <a:ea typeface="MS PGothic" panose="020B0600070205080204" pitchFamily="34" charset="-128"/>
                </a:rPr>
                <a:t>そのため、お店側は「より良い雰囲気作りや接客対応の改善、ドリンクの種類の充実」を図るな</a:t>
              </a:r>
              <a:r>
                <a:rPr lang="ja-JP" altLang="en-US" sz="2000" dirty="0">
                  <a:solidFill>
                    <a:schemeClr val="bg2">
                      <a:lumMod val="25000"/>
                    </a:schemeClr>
                  </a:solidFill>
                  <a:latin typeface="MS PGothic" panose="020B0600070205080204" pitchFamily="34" charset="-128"/>
                  <a:ea typeface="MS PGothic" panose="020B0600070205080204" pitchFamily="34" charset="-128"/>
                </a:rPr>
                <a:t>ど</a:t>
              </a:r>
              <a:endParaRPr lang="en-US" altLang="ja-JP" sz="2000" dirty="0">
                <a:solidFill>
                  <a:schemeClr val="bg2">
                    <a:lumMod val="25000"/>
                  </a:schemeClr>
                </a:solidFill>
                <a:latin typeface="MS PGothic" panose="020B0600070205080204" pitchFamily="34" charset="-128"/>
                <a:ea typeface="MS PGothic" panose="020B0600070205080204" pitchFamily="34" charset="-128"/>
              </a:endParaRPr>
            </a:p>
            <a:p>
              <a:r>
                <a:rPr lang="ja-JP" altLang="en-US" sz="2000" dirty="0">
                  <a:solidFill>
                    <a:schemeClr val="bg2">
                      <a:lumMod val="25000"/>
                    </a:schemeClr>
                  </a:solidFill>
                  <a:latin typeface="MS PGothic" panose="020B0600070205080204" pitchFamily="34" charset="-128"/>
                  <a:ea typeface="MS PGothic" panose="020B0600070205080204" pitchFamily="34" charset="-128"/>
                </a:rPr>
                <a:t> 行うことでより店舗への</a:t>
              </a:r>
              <a:r>
                <a:rPr kumimoji="1" lang="ja-JP" altLang="en-US" sz="2000" dirty="0">
                  <a:solidFill>
                    <a:schemeClr val="bg2">
                      <a:lumMod val="25000"/>
                    </a:schemeClr>
                  </a:solidFill>
                  <a:latin typeface="MS PGothic" panose="020B0600070205080204" pitchFamily="34" charset="-128"/>
                  <a:ea typeface="MS PGothic" panose="020B0600070205080204" pitchFamily="34" charset="-128"/>
                </a:rPr>
                <a:t>関心度つながる可能性</a:t>
              </a:r>
              <a:r>
                <a:rPr lang="ja-JP" altLang="en-US" sz="2000" dirty="0">
                  <a:solidFill>
                    <a:schemeClr val="bg2">
                      <a:lumMod val="25000"/>
                    </a:schemeClr>
                  </a:solidFill>
                  <a:latin typeface="MS PGothic" panose="020B0600070205080204" pitchFamily="34" charset="-128"/>
                  <a:ea typeface="MS PGothic" panose="020B0600070205080204" pitchFamily="34" charset="-128"/>
                </a:rPr>
                <a:t>を示唆した</a:t>
              </a:r>
              <a:endParaRPr lang="en-US" altLang="ja-JP" sz="2000" dirty="0">
                <a:solidFill>
                  <a:schemeClr val="bg2">
                    <a:lumMod val="25000"/>
                  </a:schemeClr>
                </a:solidFill>
                <a:latin typeface="MS PGothic" panose="020B0600070205080204" pitchFamily="34" charset="-128"/>
                <a:ea typeface="MS PGothic" panose="020B0600070205080204" pitchFamily="34" charset="-128"/>
              </a:endParaRPr>
            </a:p>
          </p:txBody>
        </p:sp>
        <p:sp>
          <p:nvSpPr>
            <p:cNvPr id="10" name="テキスト ボックス 9">
              <a:extLst>
                <a:ext uri="{FF2B5EF4-FFF2-40B4-BE49-F238E27FC236}">
                  <a16:creationId xmlns:a16="http://schemas.microsoft.com/office/drawing/2014/main" id="{5832A83F-99CA-416A-B367-742ADBA80707}"/>
                </a:ext>
              </a:extLst>
            </p:cNvPr>
            <p:cNvSpPr txBox="1"/>
            <p:nvPr/>
          </p:nvSpPr>
          <p:spPr>
            <a:xfrm>
              <a:off x="838200" y="4105483"/>
              <a:ext cx="10512425" cy="1323439"/>
            </a:xfrm>
            <a:prstGeom prst="rect">
              <a:avLst/>
            </a:prstGeom>
            <a:noFill/>
          </p:spPr>
          <p:txBody>
            <a:bodyPr wrap="square" rtlCol="0">
              <a:spAutoFit/>
            </a:bodyPr>
            <a:lstStyle/>
            <a:p>
              <a:r>
                <a:rPr kumimoji="1" lang="ja-JP" altLang="en-US" sz="2000" dirty="0">
                  <a:solidFill>
                    <a:schemeClr val="bg2">
                      <a:lumMod val="25000"/>
                    </a:schemeClr>
                  </a:solidFill>
                  <a:latin typeface="MS PGothic" panose="020B0600070205080204" pitchFamily="34" charset="-128"/>
                  <a:ea typeface="MS PGothic" panose="020B0600070205080204" pitchFamily="34" charset="-128"/>
                </a:rPr>
                <a:t>･高価格の飲食店においてクチコミの文字数の影響を明らかにした</a:t>
              </a:r>
              <a:endParaRPr lang="en-US" altLang="ja-JP" sz="2000" dirty="0">
                <a:solidFill>
                  <a:schemeClr val="bg2">
                    <a:lumMod val="25000"/>
                  </a:schemeClr>
                </a:solidFill>
                <a:latin typeface="MS PGothic" panose="020B0600070205080204" pitchFamily="34" charset="-128"/>
                <a:ea typeface="MS PGothic" panose="020B0600070205080204" pitchFamily="34" charset="-128"/>
              </a:endParaRPr>
            </a:p>
            <a:p>
              <a:r>
                <a:rPr kumimoji="1" lang="ja-JP" altLang="en-US" sz="2000" dirty="0">
                  <a:solidFill>
                    <a:schemeClr val="bg2">
                      <a:lumMod val="25000"/>
                    </a:schemeClr>
                  </a:solidFill>
                  <a:latin typeface="MS PGothic" panose="020B0600070205080204" pitchFamily="34" charset="-128"/>
                  <a:ea typeface="MS PGothic" panose="020B0600070205080204" pitchFamily="34" charset="-128"/>
                </a:rPr>
                <a:t> そのため、クチコミサイト運営側は「クチコミ投稿の際の文字数を一定の文字数以上に設定する」</a:t>
              </a:r>
              <a:endParaRPr lang="en-US" altLang="ja-JP" sz="2000" dirty="0">
                <a:solidFill>
                  <a:schemeClr val="bg2">
                    <a:lumMod val="25000"/>
                  </a:schemeClr>
                </a:solidFill>
                <a:latin typeface="MS PGothic" panose="020B0600070205080204" pitchFamily="34" charset="-128"/>
                <a:ea typeface="MS PGothic" panose="020B0600070205080204" pitchFamily="34" charset="-128"/>
              </a:endParaRPr>
            </a:p>
            <a:p>
              <a:r>
                <a:rPr kumimoji="1" lang="ja-JP" altLang="en-US" sz="2000" dirty="0">
                  <a:solidFill>
                    <a:schemeClr val="bg2">
                      <a:lumMod val="25000"/>
                    </a:schemeClr>
                  </a:solidFill>
                  <a:latin typeface="MS PGothic" panose="020B0600070205080204" pitchFamily="34" charset="-128"/>
                  <a:ea typeface="MS PGothic" panose="020B0600070205080204" pitchFamily="34" charset="-128"/>
                </a:rPr>
                <a:t> 「一定の文字数以上の投稿をしてくれたユーザーにはクーポンを与える」などの施策をとり消費者  </a:t>
              </a:r>
              <a:endParaRPr kumimoji="1" lang="en-US" altLang="ja-JP" sz="2000" dirty="0">
                <a:solidFill>
                  <a:schemeClr val="bg2">
                    <a:lumMod val="25000"/>
                  </a:schemeClr>
                </a:solidFill>
                <a:latin typeface="MS PGothic" panose="020B0600070205080204" pitchFamily="34" charset="-128"/>
                <a:ea typeface="MS PGothic" panose="020B0600070205080204" pitchFamily="34" charset="-128"/>
              </a:endParaRPr>
            </a:p>
            <a:p>
              <a:r>
                <a:rPr lang="en-US" altLang="ja-JP" sz="2000" dirty="0">
                  <a:solidFill>
                    <a:schemeClr val="bg2">
                      <a:lumMod val="25000"/>
                    </a:schemeClr>
                  </a:solidFill>
                  <a:latin typeface="MS PGothic" panose="020B0600070205080204" pitchFamily="34" charset="-128"/>
                  <a:ea typeface="MS PGothic" panose="020B0600070205080204" pitchFamily="34" charset="-128"/>
                </a:rPr>
                <a:t> </a:t>
              </a:r>
              <a:r>
                <a:rPr kumimoji="1" lang="ja-JP" altLang="en-US" sz="2000" dirty="0">
                  <a:solidFill>
                    <a:schemeClr val="bg2">
                      <a:lumMod val="25000"/>
                    </a:schemeClr>
                  </a:solidFill>
                  <a:latin typeface="MS PGothic" panose="020B0600070205080204" pitchFamily="34" charset="-128"/>
                  <a:ea typeface="MS PGothic" panose="020B0600070205080204" pitchFamily="34" charset="-128"/>
                </a:rPr>
                <a:t>により詳しい情報の投稿を促すことで、店舗への関心度につながる可能性を示唆した</a:t>
              </a:r>
              <a:endParaRPr kumimoji="1" lang="en-US" altLang="ja-JP" sz="2000" dirty="0">
                <a:solidFill>
                  <a:schemeClr val="bg2">
                    <a:lumMod val="25000"/>
                  </a:schemeClr>
                </a:solidFill>
                <a:latin typeface="MS PGothic" panose="020B0600070205080204" pitchFamily="34" charset="-128"/>
                <a:ea typeface="MS PGothic" panose="020B0600070205080204" pitchFamily="34" charset="-128"/>
              </a:endParaRPr>
            </a:p>
          </p:txBody>
        </p:sp>
      </p:grpSp>
    </p:spTree>
    <p:extLst>
      <p:ext uri="{BB962C8B-B14F-4D97-AF65-F5344CB8AC3E}">
        <p14:creationId xmlns:p14="http://schemas.microsoft.com/office/powerpoint/2010/main" val="111201829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a:xfrm>
            <a:off x="838200" y="70702"/>
            <a:ext cx="10515600" cy="1325563"/>
          </a:xfrm>
        </p:spPr>
        <p:txBody>
          <a:bodyPr>
            <a:normAutofit fontScale="90000"/>
          </a:bodyPr>
          <a:lstStyle/>
          <a:p>
            <a:br>
              <a:rPr lang="en-US" altLang="ja-JP" dirty="0">
                <a:latin typeface="ＭＳ Ｐゴシック" panose="020B0600070205080204" pitchFamily="50" charset="-128"/>
                <a:ea typeface="ＭＳ Ｐゴシック" panose="020B0600070205080204" pitchFamily="50" charset="-128"/>
              </a:rPr>
            </a:br>
            <a:br>
              <a:rPr lang="en-US" altLang="ja-JP" dirty="0">
                <a:latin typeface="ＭＳ Ｐゴシック" panose="020B0600070205080204" pitchFamily="50" charset="-128"/>
                <a:ea typeface="ＭＳ Ｐゴシック" panose="020B0600070205080204" pitchFamily="50" charset="-128"/>
              </a:rPr>
            </a:b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64</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11" name="タイトル 1">
            <a:extLst>
              <a:ext uri="{FF2B5EF4-FFF2-40B4-BE49-F238E27FC236}">
                <a16:creationId xmlns:a16="http://schemas.microsoft.com/office/drawing/2014/main" id="{2136E5FE-4773-0742-B93A-61D958C672CC}"/>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a:latin typeface="ＭＳ Ｐゴシック" panose="020B0600070205080204" pitchFamily="50" charset="-128"/>
                <a:ea typeface="ＭＳ Ｐゴシック" panose="020B0600070205080204" pitchFamily="50" charset="-128"/>
              </a:rPr>
              <a:t>１４．インプリケーション</a:t>
            </a:r>
          </a:p>
        </p:txBody>
      </p:sp>
      <p:sp>
        <p:nvSpPr>
          <p:cNvPr id="12" name="テキスト ボックス 11">
            <a:extLst>
              <a:ext uri="{FF2B5EF4-FFF2-40B4-BE49-F238E27FC236}">
                <a16:creationId xmlns:a16="http://schemas.microsoft.com/office/drawing/2014/main" id="{4584BD7C-83DA-4BA1-BC14-1C7EE8F18E13}"/>
              </a:ext>
            </a:extLst>
          </p:cNvPr>
          <p:cNvSpPr txBox="1"/>
          <p:nvPr/>
        </p:nvSpPr>
        <p:spPr>
          <a:xfrm>
            <a:off x="838200" y="1690688"/>
            <a:ext cx="2903359" cy="400110"/>
          </a:xfrm>
          <a:prstGeom prst="rect">
            <a:avLst/>
          </a:prstGeom>
          <a:noFill/>
        </p:spPr>
        <p:txBody>
          <a:bodyPr wrap="none" rtlCol="0">
            <a:spAutoFit/>
          </a:bodyPr>
          <a:lstStyle/>
          <a:p>
            <a:r>
              <a:rPr kumimoji="1" lang="ja-JP" altLang="en-US" sz="2000" b="1" dirty="0">
                <a:solidFill>
                  <a:srgbClr val="F9393E"/>
                </a:solidFill>
                <a:latin typeface="MS PGothic" panose="020B0600070205080204" pitchFamily="34" charset="-128"/>
                <a:ea typeface="MS PGothic" panose="020B0600070205080204" pitchFamily="34" charset="-128"/>
              </a:rPr>
              <a:t>実務的インプリケーション</a:t>
            </a:r>
          </a:p>
        </p:txBody>
      </p:sp>
      <p:sp>
        <p:nvSpPr>
          <p:cNvPr id="8" name="テキスト ボックス 7">
            <a:extLst>
              <a:ext uri="{FF2B5EF4-FFF2-40B4-BE49-F238E27FC236}">
                <a16:creationId xmlns:a16="http://schemas.microsoft.com/office/drawing/2014/main" id="{71D1EDC9-EA33-42FA-AD09-930F50566912}"/>
              </a:ext>
            </a:extLst>
          </p:cNvPr>
          <p:cNvSpPr txBox="1"/>
          <p:nvPr/>
        </p:nvSpPr>
        <p:spPr>
          <a:xfrm>
            <a:off x="838199" y="2293310"/>
            <a:ext cx="1930337" cy="400110"/>
          </a:xfrm>
          <a:prstGeom prst="rect">
            <a:avLst/>
          </a:prstGeom>
          <a:noFill/>
        </p:spPr>
        <p:txBody>
          <a:bodyPr wrap="none" rtlCol="0">
            <a:spAutoFit/>
          </a:bodyPr>
          <a:lstStyle/>
          <a:p>
            <a:r>
              <a:rPr kumimoji="1" lang="ja-JP" altLang="en-US" sz="2000" dirty="0">
                <a:solidFill>
                  <a:schemeClr val="bg2">
                    <a:lumMod val="25000"/>
                  </a:schemeClr>
                </a:solidFill>
              </a:rPr>
              <a:t>補足的検証から</a:t>
            </a:r>
          </a:p>
        </p:txBody>
      </p:sp>
      <p:grpSp>
        <p:nvGrpSpPr>
          <p:cNvPr id="14" name="グループ化 13">
            <a:extLst>
              <a:ext uri="{FF2B5EF4-FFF2-40B4-BE49-F238E27FC236}">
                <a16:creationId xmlns:a16="http://schemas.microsoft.com/office/drawing/2014/main" id="{DB73891D-B150-4395-AC3F-468524649B09}"/>
              </a:ext>
            </a:extLst>
          </p:cNvPr>
          <p:cNvGrpSpPr/>
          <p:nvPr/>
        </p:nvGrpSpPr>
        <p:grpSpPr>
          <a:xfrm>
            <a:off x="839788" y="2895932"/>
            <a:ext cx="10518779" cy="2969193"/>
            <a:chOff x="835022" y="3052351"/>
            <a:chExt cx="10518779" cy="2969193"/>
          </a:xfrm>
        </p:grpSpPr>
        <p:sp>
          <p:nvSpPr>
            <p:cNvPr id="9" name="四角形: 角を丸くする 8">
              <a:extLst>
                <a:ext uri="{FF2B5EF4-FFF2-40B4-BE49-F238E27FC236}">
                  <a16:creationId xmlns:a16="http://schemas.microsoft.com/office/drawing/2014/main" id="{82BBC818-F109-4174-9361-712C9E41B047}"/>
                </a:ext>
              </a:extLst>
            </p:cNvPr>
            <p:cNvSpPr/>
            <p:nvPr/>
          </p:nvSpPr>
          <p:spPr>
            <a:xfrm>
              <a:off x="835022" y="3052351"/>
              <a:ext cx="10512425" cy="2969193"/>
            </a:xfrm>
            <a:prstGeom prst="roundRect">
              <a:avLst>
                <a:gd name="adj" fmla="val 7445"/>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テキスト ボックス 3">
              <a:extLst>
                <a:ext uri="{FF2B5EF4-FFF2-40B4-BE49-F238E27FC236}">
                  <a16:creationId xmlns:a16="http://schemas.microsoft.com/office/drawing/2014/main" id="{2C7F7305-306E-4800-AAA8-1BFBB871EB7E}"/>
                </a:ext>
              </a:extLst>
            </p:cNvPr>
            <p:cNvSpPr txBox="1"/>
            <p:nvPr/>
          </p:nvSpPr>
          <p:spPr>
            <a:xfrm>
              <a:off x="839788" y="3202314"/>
              <a:ext cx="10514013" cy="707886"/>
            </a:xfrm>
            <a:prstGeom prst="rect">
              <a:avLst/>
            </a:prstGeom>
            <a:noFill/>
          </p:spPr>
          <p:txBody>
            <a:bodyPr wrap="square" rtlCol="0">
              <a:spAutoFit/>
            </a:bodyPr>
            <a:lstStyle/>
            <a:p>
              <a:r>
                <a:rPr kumimoji="1" lang="ja-JP" altLang="en-US" sz="2000" dirty="0">
                  <a:solidFill>
                    <a:schemeClr val="bg2">
                      <a:lumMod val="25000"/>
                    </a:schemeClr>
                  </a:solidFill>
                </a:rPr>
                <a:t>･高価格の飲食店では味の表現の幅が広いコメントを好むため、お店の紹介ページなどに「風味」　や「旨み」「濃厚」といったより詳細な表現を入れることで、お店への関心度が上がる可能性を示唆</a:t>
              </a:r>
            </a:p>
          </p:txBody>
        </p:sp>
        <p:sp>
          <p:nvSpPr>
            <p:cNvPr id="13" name="テキスト ボックス 12">
              <a:extLst>
                <a:ext uri="{FF2B5EF4-FFF2-40B4-BE49-F238E27FC236}">
                  <a16:creationId xmlns:a16="http://schemas.microsoft.com/office/drawing/2014/main" id="{91D25617-A8B4-4EDD-B300-765C9271D3B8}"/>
                </a:ext>
              </a:extLst>
            </p:cNvPr>
            <p:cNvSpPr txBox="1"/>
            <p:nvPr/>
          </p:nvSpPr>
          <p:spPr>
            <a:xfrm>
              <a:off x="841376" y="4136838"/>
              <a:ext cx="10510837" cy="707886"/>
            </a:xfrm>
            <a:prstGeom prst="rect">
              <a:avLst/>
            </a:prstGeom>
            <a:noFill/>
          </p:spPr>
          <p:txBody>
            <a:bodyPr wrap="square" rtlCol="0">
              <a:spAutoFit/>
            </a:bodyPr>
            <a:lstStyle/>
            <a:p>
              <a:r>
                <a:rPr kumimoji="1" lang="ja-JP" altLang="en-US" sz="2000" dirty="0">
                  <a:solidFill>
                    <a:schemeClr val="bg2">
                      <a:lumMod val="25000"/>
                    </a:schemeClr>
                  </a:solidFill>
                </a:rPr>
                <a:t>･一方低価格では細かい表現はあまり求めておらず、どのような味ではなく料理名や「美味しい」</a:t>
              </a:r>
              <a:endParaRPr kumimoji="1" lang="en-US" altLang="ja-JP" sz="2000" dirty="0">
                <a:solidFill>
                  <a:schemeClr val="bg2">
                    <a:lumMod val="25000"/>
                  </a:schemeClr>
                </a:solidFill>
              </a:endParaRPr>
            </a:p>
            <a:p>
              <a:r>
                <a:rPr kumimoji="1" lang="ja-JP" altLang="en-US" sz="2000" dirty="0">
                  <a:solidFill>
                    <a:schemeClr val="bg2">
                      <a:lumMod val="25000"/>
                    </a:schemeClr>
                  </a:solidFill>
                </a:rPr>
                <a:t>などシンプルな表現の方が好まれる可能性を示唆</a:t>
              </a:r>
            </a:p>
          </p:txBody>
        </p:sp>
        <p:sp>
          <p:nvSpPr>
            <p:cNvPr id="6" name="テキスト ボックス 5">
              <a:extLst>
                <a:ext uri="{FF2B5EF4-FFF2-40B4-BE49-F238E27FC236}">
                  <a16:creationId xmlns:a16="http://schemas.microsoft.com/office/drawing/2014/main" id="{3F917B2E-2E93-4099-AA30-D684BD1F8A65}"/>
                </a:ext>
              </a:extLst>
            </p:cNvPr>
            <p:cNvSpPr txBox="1"/>
            <p:nvPr/>
          </p:nvSpPr>
          <p:spPr>
            <a:xfrm>
              <a:off x="835022" y="5139570"/>
              <a:ext cx="10193972" cy="707886"/>
            </a:xfrm>
            <a:prstGeom prst="rect">
              <a:avLst/>
            </a:prstGeom>
            <a:noFill/>
          </p:spPr>
          <p:txBody>
            <a:bodyPr wrap="square" rtlCol="0">
              <a:spAutoFit/>
            </a:bodyPr>
            <a:lstStyle/>
            <a:p>
              <a:r>
                <a:rPr kumimoji="1" lang="ja-JP" altLang="en-US" sz="2000" dirty="0">
                  <a:solidFill>
                    <a:schemeClr val="bg2">
                      <a:lumMod val="25000"/>
                    </a:schemeClr>
                  </a:solidFill>
                </a:rPr>
                <a:t>･両価格どちらの飲食店も、紹介ページに店内の雰囲気がわかるような画像などの情報を入れることで、関心度が上がる可能性を示唆</a:t>
              </a:r>
              <a:endParaRPr kumimoji="1" lang="en-US" altLang="ja-JP" sz="2000" dirty="0">
                <a:solidFill>
                  <a:schemeClr val="bg2">
                    <a:lumMod val="25000"/>
                  </a:schemeClr>
                </a:solidFill>
              </a:endParaRPr>
            </a:p>
          </p:txBody>
        </p:sp>
      </p:grpSp>
    </p:spTree>
    <p:extLst>
      <p:ext uri="{BB962C8B-B14F-4D97-AF65-F5344CB8AC3E}">
        <p14:creationId xmlns:p14="http://schemas.microsoft.com/office/powerpoint/2010/main" val="155177550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１５．今後の課題</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65</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4" name="テキスト ボックス 3">
            <a:extLst>
              <a:ext uri="{FF2B5EF4-FFF2-40B4-BE49-F238E27FC236}">
                <a16:creationId xmlns:a16="http://schemas.microsoft.com/office/drawing/2014/main" id="{C6D09B4C-20B1-4742-AFCA-91E4CEFAF9E3}"/>
              </a:ext>
            </a:extLst>
          </p:cNvPr>
          <p:cNvSpPr txBox="1"/>
          <p:nvPr/>
        </p:nvSpPr>
        <p:spPr>
          <a:xfrm>
            <a:off x="836613" y="1872664"/>
            <a:ext cx="10515600" cy="943528"/>
          </a:xfrm>
          <a:prstGeom prst="rect">
            <a:avLst/>
          </a:prstGeom>
          <a:noFill/>
        </p:spPr>
        <p:txBody>
          <a:bodyPr wrap="square" rtlCol="0">
            <a:spAutoFit/>
          </a:bodyPr>
          <a:lstStyle/>
          <a:p>
            <a:pPr>
              <a:lnSpc>
                <a:spcPct val="150000"/>
              </a:lnSpc>
            </a:pPr>
            <a:r>
              <a:rPr kumimoji="1" lang="ja-JP" altLang="en-US" sz="2000" dirty="0">
                <a:solidFill>
                  <a:schemeClr val="bg2">
                    <a:lumMod val="25000"/>
                  </a:schemeClr>
                </a:solidFill>
                <a:latin typeface="+mn-ea"/>
              </a:rPr>
              <a:t>･今回は東京の</a:t>
            </a:r>
            <a:r>
              <a:rPr kumimoji="1" lang="en-US" altLang="ja-JP" sz="2000" dirty="0">
                <a:solidFill>
                  <a:schemeClr val="bg2">
                    <a:lumMod val="25000"/>
                  </a:schemeClr>
                </a:solidFill>
                <a:latin typeface="+mn-ea"/>
              </a:rPr>
              <a:t>4</a:t>
            </a:r>
            <a:r>
              <a:rPr kumimoji="1" lang="ja-JP" altLang="en-US" sz="2000" dirty="0">
                <a:solidFill>
                  <a:schemeClr val="bg2">
                    <a:lumMod val="25000"/>
                  </a:schemeClr>
                </a:solidFill>
                <a:latin typeface="+mn-ea"/>
              </a:rPr>
              <a:t>エリアに限定して検証を行ったが、今後はエリアの拡大を</a:t>
            </a:r>
            <a:r>
              <a:rPr lang="ja-JP" altLang="en-US" sz="2000" dirty="0">
                <a:solidFill>
                  <a:schemeClr val="bg2">
                    <a:lumMod val="25000"/>
                  </a:schemeClr>
                </a:solidFill>
                <a:latin typeface="+mn-ea"/>
              </a:rPr>
              <a:t>することで、地域ごとの差をより明らかにすることができる可能性がある</a:t>
            </a:r>
            <a:r>
              <a:rPr kumimoji="1" lang="ja-JP" altLang="en-US" sz="2000" dirty="0">
                <a:solidFill>
                  <a:schemeClr val="bg2">
                    <a:lumMod val="25000"/>
                  </a:schemeClr>
                </a:solidFill>
                <a:latin typeface="+mn-ea"/>
              </a:rPr>
              <a:t>。</a:t>
            </a:r>
            <a:endParaRPr kumimoji="1" lang="en-US" altLang="ja-JP" sz="2000" dirty="0">
              <a:solidFill>
                <a:schemeClr val="bg2">
                  <a:lumMod val="25000"/>
                </a:schemeClr>
              </a:solidFill>
              <a:latin typeface="+mn-ea"/>
            </a:endParaRPr>
          </a:p>
        </p:txBody>
      </p:sp>
      <p:sp>
        <p:nvSpPr>
          <p:cNvPr id="8" name="テキスト ボックス 7">
            <a:extLst>
              <a:ext uri="{FF2B5EF4-FFF2-40B4-BE49-F238E27FC236}">
                <a16:creationId xmlns:a16="http://schemas.microsoft.com/office/drawing/2014/main" id="{D9369B34-D449-42EF-A0DF-D8540EE09D27}"/>
              </a:ext>
            </a:extLst>
          </p:cNvPr>
          <p:cNvSpPr txBox="1"/>
          <p:nvPr/>
        </p:nvSpPr>
        <p:spPr>
          <a:xfrm>
            <a:off x="836613" y="3852244"/>
            <a:ext cx="10515600" cy="962956"/>
          </a:xfrm>
          <a:prstGeom prst="rect">
            <a:avLst/>
          </a:prstGeom>
          <a:noFill/>
        </p:spPr>
        <p:txBody>
          <a:bodyPr wrap="square" rtlCol="0">
            <a:spAutoFit/>
          </a:bodyPr>
          <a:lstStyle/>
          <a:p>
            <a:pPr>
              <a:lnSpc>
                <a:spcPct val="150000"/>
              </a:lnSpc>
            </a:pPr>
            <a:r>
              <a:rPr kumimoji="1" lang="ja-JP" altLang="en-US" sz="2000" dirty="0">
                <a:solidFill>
                  <a:schemeClr val="bg2">
                    <a:lumMod val="25000"/>
                  </a:schemeClr>
                </a:solidFill>
              </a:rPr>
              <a:t>･今回は情報の詳しさの代理変数として文字数を用いたが、今後は可能であればコメントのどのような言葉が</a:t>
            </a:r>
            <a:r>
              <a:rPr lang="ja-JP" altLang="en-US" sz="2000" dirty="0">
                <a:solidFill>
                  <a:schemeClr val="bg2">
                    <a:lumMod val="25000"/>
                  </a:schemeClr>
                </a:solidFill>
              </a:rPr>
              <a:t>関心度などに影響を与えるかを検証していくと研究の意義が深まる。</a:t>
            </a:r>
            <a:endParaRPr lang="en-US" altLang="ja-JP" sz="2000" dirty="0">
              <a:solidFill>
                <a:schemeClr val="bg2">
                  <a:lumMod val="25000"/>
                </a:schemeClr>
              </a:solidFill>
            </a:endParaRPr>
          </a:p>
        </p:txBody>
      </p:sp>
      <p:sp>
        <p:nvSpPr>
          <p:cNvPr id="9" name="テキスト ボックス 8">
            <a:extLst>
              <a:ext uri="{FF2B5EF4-FFF2-40B4-BE49-F238E27FC236}">
                <a16:creationId xmlns:a16="http://schemas.microsoft.com/office/drawing/2014/main" id="{95BEF904-1E5E-4137-BB18-7C59A7C2493F}"/>
              </a:ext>
            </a:extLst>
          </p:cNvPr>
          <p:cNvSpPr txBox="1"/>
          <p:nvPr/>
        </p:nvSpPr>
        <p:spPr>
          <a:xfrm>
            <a:off x="836613" y="3067071"/>
            <a:ext cx="10458920" cy="501291"/>
          </a:xfrm>
          <a:prstGeom prst="rect">
            <a:avLst/>
          </a:prstGeom>
          <a:noFill/>
        </p:spPr>
        <p:txBody>
          <a:bodyPr wrap="square" rtlCol="0">
            <a:spAutoFit/>
          </a:bodyPr>
          <a:lstStyle/>
          <a:p>
            <a:pPr>
              <a:lnSpc>
                <a:spcPct val="150000"/>
              </a:lnSpc>
            </a:pPr>
            <a:r>
              <a:rPr kumimoji="1" lang="ja-JP" altLang="en-US" sz="2000" dirty="0">
                <a:solidFill>
                  <a:schemeClr val="bg2">
                    <a:lumMod val="25000"/>
                  </a:schemeClr>
                </a:solidFill>
              </a:rPr>
              <a:t>･価格帯だけでなく、飲食店のカテゴリーによる分類をすることで深い検証ができる可能性がある</a:t>
            </a:r>
            <a:endParaRPr kumimoji="1" lang="en-US" altLang="ja-JP" sz="2000" dirty="0">
              <a:solidFill>
                <a:schemeClr val="bg2">
                  <a:lumMod val="25000"/>
                </a:schemeClr>
              </a:solidFill>
            </a:endParaRPr>
          </a:p>
        </p:txBody>
      </p:sp>
      <p:sp>
        <p:nvSpPr>
          <p:cNvPr id="6" name="テキスト ボックス 5"/>
          <p:cNvSpPr txBox="1"/>
          <p:nvPr/>
        </p:nvSpPr>
        <p:spPr>
          <a:xfrm>
            <a:off x="838200" y="5099082"/>
            <a:ext cx="10514013" cy="943528"/>
          </a:xfrm>
          <a:prstGeom prst="rect">
            <a:avLst/>
          </a:prstGeom>
          <a:noFill/>
        </p:spPr>
        <p:txBody>
          <a:bodyPr wrap="square" rtlCol="0">
            <a:spAutoFit/>
          </a:bodyPr>
          <a:lstStyle/>
          <a:p>
            <a:pPr>
              <a:lnSpc>
                <a:spcPct val="150000"/>
              </a:lnSpc>
            </a:pPr>
            <a:r>
              <a:rPr kumimoji="1" lang="ja-JP" altLang="en-US" sz="2000" dirty="0">
                <a:solidFill>
                  <a:schemeClr val="bg2">
                    <a:lumMod val="25000"/>
                  </a:schemeClr>
                </a:solidFill>
                <a:latin typeface="+mn-ea"/>
              </a:rPr>
              <a:t>･センチメント分析を用いて、肯定的な言葉と否定的な言葉を抽出することで、言葉で表現された感情価だけでは測る</a:t>
            </a:r>
            <a:r>
              <a:rPr lang="ja-JP" altLang="en-US" sz="2000" dirty="0">
                <a:solidFill>
                  <a:schemeClr val="bg2">
                    <a:lumMod val="25000"/>
                  </a:schemeClr>
                </a:solidFill>
                <a:latin typeface="+mn-ea"/>
              </a:rPr>
              <a:t>ことができない評価を見出すことができる可能性がある</a:t>
            </a:r>
            <a:endParaRPr kumimoji="1" lang="en-US" altLang="ja-JP" sz="2000" dirty="0">
              <a:solidFill>
                <a:schemeClr val="bg2">
                  <a:lumMod val="25000"/>
                </a:schemeClr>
              </a:solidFill>
              <a:latin typeface="+mn-ea"/>
            </a:endParaRPr>
          </a:p>
        </p:txBody>
      </p:sp>
    </p:spTree>
    <p:extLst>
      <p:ext uri="{BB962C8B-B14F-4D97-AF65-F5344CB8AC3E}">
        <p14:creationId xmlns:p14="http://schemas.microsoft.com/office/powerpoint/2010/main" val="185792511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１６．参考文献・</a:t>
            </a:r>
            <a:r>
              <a:rPr kumimoji="1" lang="en-US" altLang="ja-JP" dirty="0">
                <a:latin typeface="ＭＳ Ｐゴシック" panose="020B0600070205080204" pitchFamily="50" charset="-128"/>
                <a:ea typeface="ＭＳ Ｐゴシック" panose="020B0600070205080204" pitchFamily="50" charset="-128"/>
              </a:rPr>
              <a:t>URL</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66</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4" name="テキスト ボックス 3">
            <a:extLst>
              <a:ext uri="{FF2B5EF4-FFF2-40B4-BE49-F238E27FC236}">
                <a16:creationId xmlns:a16="http://schemas.microsoft.com/office/drawing/2014/main" id="{E5E8F14C-E1BF-4BE7-9601-4117BE57C47D}"/>
              </a:ext>
            </a:extLst>
          </p:cNvPr>
          <p:cNvSpPr txBox="1"/>
          <p:nvPr/>
        </p:nvSpPr>
        <p:spPr>
          <a:xfrm>
            <a:off x="838200" y="1690688"/>
            <a:ext cx="10515600" cy="4616648"/>
          </a:xfrm>
          <a:prstGeom prst="rect">
            <a:avLst/>
          </a:prstGeom>
          <a:noFill/>
        </p:spPr>
        <p:txBody>
          <a:bodyPr wrap="square" rtlCol="0">
            <a:spAutoFit/>
          </a:bodyPr>
          <a:lstStyle/>
          <a:p>
            <a:pPr>
              <a:lnSpc>
                <a:spcPct val="100000"/>
              </a:lnSpc>
              <a:spcBef>
                <a:spcPts val="0"/>
              </a:spcBef>
            </a:pPr>
            <a:r>
              <a:rPr lang="ja-JP" altLang="en-US" sz="1400" dirty="0">
                <a:solidFill>
                  <a:prstClr val="black"/>
                </a:solidFill>
                <a:latin typeface="+mn-ea"/>
              </a:rPr>
              <a:t>･</a:t>
            </a:r>
            <a:r>
              <a:rPr lang="en-US" altLang="ja-JP" sz="1400" dirty="0">
                <a:solidFill>
                  <a:prstClr val="black"/>
                </a:solidFill>
                <a:latin typeface="+mn-ea"/>
              </a:rPr>
              <a:t>Ba, S &amp; </a:t>
            </a:r>
            <a:r>
              <a:rPr lang="en-US" altLang="ja-JP" sz="1400" dirty="0" err="1">
                <a:solidFill>
                  <a:prstClr val="black"/>
                </a:solidFill>
                <a:latin typeface="+mn-ea"/>
              </a:rPr>
              <a:t>Pavlou</a:t>
            </a:r>
            <a:r>
              <a:rPr lang="en-US" altLang="ja-JP" sz="1400" dirty="0">
                <a:solidFill>
                  <a:prstClr val="black"/>
                </a:solidFill>
                <a:latin typeface="+mn-ea"/>
              </a:rPr>
              <a:t>, PA.</a:t>
            </a:r>
            <a:r>
              <a:rPr lang="ja-JP" altLang="en-US" sz="1400" dirty="0">
                <a:solidFill>
                  <a:prstClr val="black"/>
                </a:solidFill>
                <a:latin typeface="+mn-ea"/>
              </a:rPr>
              <a:t>（</a:t>
            </a:r>
            <a:r>
              <a:rPr lang="en-US" altLang="ja-JP" sz="1400" dirty="0">
                <a:solidFill>
                  <a:prstClr val="black"/>
                </a:solidFill>
                <a:latin typeface="+mn-ea"/>
              </a:rPr>
              <a:t>2002</a:t>
            </a:r>
            <a:r>
              <a:rPr lang="ja-JP" altLang="en-US" sz="1400" dirty="0">
                <a:solidFill>
                  <a:prstClr val="black"/>
                </a:solidFill>
                <a:latin typeface="+mn-ea"/>
              </a:rPr>
              <a:t>）</a:t>
            </a:r>
            <a:r>
              <a:rPr lang="en-US" altLang="ja-JP" sz="1400" dirty="0">
                <a:solidFill>
                  <a:prstClr val="black"/>
                </a:solidFill>
                <a:latin typeface="+mn-ea"/>
              </a:rPr>
              <a:t>. Evidence of the effect of trust building technology in electronic markets: Price premiums and buyer behavior.  </a:t>
            </a:r>
          </a:p>
          <a:p>
            <a:pPr>
              <a:lnSpc>
                <a:spcPct val="100000"/>
              </a:lnSpc>
              <a:spcBef>
                <a:spcPts val="0"/>
              </a:spcBef>
            </a:pPr>
            <a:r>
              <a:rPr lang="en-US" altLang="ja-JP" sz="1400" i="1" dirty="0">
                <a:solidFill>
                  <a:prstClr val="black"/>
                </a:solidFill>
                <a:latin typeface="+mn-ea"/>
              </a:rPr>
              <a:t>  MIS Quarterly</a:t>
            </a:r>
            <a:r>
              <a:rPr lang="en-US" altLang="ja-JP" sz="1400" dirty="0">
                <a:solidFill>
                  <a:prstClr val="black"/>
                </a:solidFill>
                <a:latin typeface="+mn-ea"/>
              </a:rPr>
              <a:t>, 26(3), 243-268.</a:t>
            </a:r>
          </a:p>
          <a:p>
            <a:pPr>
              <a:lnSpc>
                <a:spcPct val="100000"/>
              </a:lnSpc>
              <a:spcBef>
                <a:spcPts val="0"/>
              </a:spcBef>
            </a:pPr>
            <a:r>
              <a:rPr lang="ja-JP" altLang="en-US" sz="1400" dirty="0">
                <a:solidFill>
                  <a:prstClr val="black"/>
                </a:solidFill>
                <a:latin typeface="+mn-ea"/>
              </a:rPr>
              <a:t>･</a:t>
            </a:r>
            <a:r>
              <a:rPr lang="en-US" altLang="ja-JP" sz="1400" dirty="0" err="1">
                <a:solidFill>
                  <a:prstClr val="black"/>
                </a:solidFill>
                <a:latin typeface="+mn-ea"/>
              </a:rPr>
              <a:t>Bettman</a:t>
            </a:r>
            <a:r>
              <a:rPr lang="en-US" altLang="ja-JP" sz="1400" dirty="0">
                <a:solidFill>
                  <a:prstClr val="black"/>
                </a:solidFill>
                <a:latin typeface="+mn-ea"/>
              </a:rPr>
              <a:t>, J &amp; Park, C.</a:t>
            </a:r>
            <a:r>
              <a:rPr lang="ja-JP" altLang="en-US" sz="1400" dirty="0">
                <a:solidFill>
                  <a:prstClr val="black"/>
                </a:solidFill>
                <a:latin typeface="+mn-ea"/>
              </a:rPr>
              <a:t>（</a:t>
            </a:r>
            <a:r>
              <a:rPr lang="en-US" altLang="ja-JP" sz="1400" dirty="0">
                <a:solidFill>
                  <a:prstClr val="black"/>
                </a:solidFill>
                <a:latin typeface="+mn-ea"/>
              </a:rPr>
              <a:t>1980</a:t>
            </a:r>
            <a:r>
              <a:rPr lang="ja-JP" altLang="en-US" sz="1400" dirty="0">
                <a:solidFill>
                  <a:prstClr val="black"/>
                </a:solidFill>
                <a:latin typeface="+mn-ea"/>
              </a:rPr>
              <a:t>）</a:t>
            </a:r>
            <a:r>
              <a:rPr lang="en-US" altLang="ja-JP" sz="1400" dirty="0">
                <a:solidFill>
                  <a:prstClr val="black"/>
                </a:solidFill>
                <a:latin typeface="+mn-ea"/>
              </a:rPr>
              <a:t>. Effects of Prior Knowledge and Experience and Phase of the Choice Process on Consumer Decision  </a:t>
            </a:r>
          </a:p>
          <a:p>
            <a:pPr>
              <a:lnSpc>
                <a:spcPct val="100000"/>
              </a:lnSpc>
              <a:spcBef>
                <a:spcPts val="0"/>
              </a:spcBef>
            </a:pPr>
            <a:r>
              <a:rPr lang="en-US" altLang="ja-JP" sz="1400" dirty="0">
                <a:solidFill>
                  <a:prstClr val="black"/>
                </a:solidFill>
                <a:latin typeface="+mn-ea"/>
              </a:rPr>
              <a:t>  Processes: A Protocol Analysis. </a:t>
            </a:r>
            <a:r>
              <a:rPr lang="en-US" altLang="ja-JP" sz="1400" i="1" dirty="0">
                <a:solidFill>
                  <a:prstClr val="black"/>
                </a:solidFill>
                <a:latin typeface="+mn-ea"/>
              </a:rPr>
              <a:t>Journal of Consumer Research</a:t>
            </a:r>
            <a:r>
              <a:rPr lang="en-US" altLang="ja-JP" sz="1400" dirty="0">
                <a:solidFill>
                  <a:prstClr val="black"/>
                </a:solidFill>
                <a:latin typeface="+mn-ea"/>
              </a:rPr>
              <a:t>, 7(3), 234–248.</a:t>
            </a:r>
          </a:p>
          <a:p>
            <a:pPr>
              <a:lnSpc>
                <a:spcPct val="100000"/>
              </a:lnSpc>
              <a:spcBef>
                <a:spcPts val="0"/>
              </a:spcBef>
            </a:pPr>
            <a:r>
              <a:rPr lang="ja-JP" altLang="en-US" sz="1400" dirty="0">
                <a:solidFill>
                  <a:prstClr val="black"/>
                </a:solidFill>
                <a:latin typeface="+mn-ea"/>
              </a:rPr>
              <a:t>･</a:t>
            </a:r>
            <a:r>
              <a:rPr lang="en-US" altLang="ja-JP" sz="1400" dirty="0">
                <a:latin typeface="+mn-ea"/>
              </a:rPr>
              <a:t>Chevalier, J.A. &amp;</a:t>
            </a:r>
            <a:r>
              <a:rPr lang="ja-JP" altLang="en-US" sz="1400" dirty="0">
                <a:latin typeface="+mn-ea"/>
              </a:rPr>
              <a:t> </a:t>
            </a:r>
            <a:r>
              <a:rPr lang="en-US" altLang="ja-JP" sz="1400" dirty="0" err="1">
                <a:latin typeface="+mn-ea"/>
              </a:rPr>
              <a:t>Mayzlin</a:t>
            </a:r>
            <a:r>
              <a:rPr lang="en-US" altLang="ja-JP" sz="1400" dirty="0">
                <a:latin typeface="+mn-ea"/>
              </a:rPr>
              <a:t>, D. (2006). The effect of word-of-mouth on sales: online book reviews. </a:t>
            </a:r>
            <a:r>
              <a:rPr lang="en-US" altLang="ja-JP" sz="1400" i="1" dirty="0">
                <a:latin typeface="+mn-ea"/>
              </a:rPr>
              <a:t>Journal of Marketing Research</a:t>
            </a:r>
            <a:r>
              <a:rPr lang="en-US" altLang="ja-JP" sz="1400" dirty="0">
                <a:latin typeface="+mn-ea"/>
              </a:rPr>
              <a:t>, 43(3),  </a:t>
            </a:r>
          </a:p>
          <a:p>
            <a:pPr>
              <a:lnSpc>
                <a:spcPct val="100000"/>
              </a:lnSpc>
              <a:spcBef>
                <a:spcPts val="0"/>
              </a:spcBef>
            </a:pPr>
            <a:r>
              <a:rPr lang="en-US" altLang="ja-JP" sz="1400" dirty="0">
                <a:latin typeface="+mn-ea"/>
              </a:rPr>
              <a:t>  345-54</a:t>
            </a:r>
            <a:endParaRPr lang="en-US" altLang="ja-JP" sz="1400" dirty="0">
              <a:solidFill>
                <a:prstClr val="black"/>
              </a:solidFill>
              <a:latin typeface="+mn-ea"/>
            </a:endParaRPr>
          </a:p>
          <a:p>
            <a:pPr>
              <a:lnSpc>
                <a:spcPct val="100000"/>
              </a:lnSpc>
              <a:spcBef>
                <a:spcPts val="0"/>
              </a:spcBef>
            </a:pPr>
            <a:r>
              <a:rPr lang="ja-JP" altLang="en-US" sz="1400" dirty="0">
                <a:solidFill>
                  <a:prstClr val="black"/>
                </a:solidFill>
                <a:latin typeface="+mn-ea"/>
              </a:rPr>
              <a:t>･</a:t>
            </a:r>
            <a:r>
              <a:rPr lang="en-US" altLang="ja-JP" sz="1400" dirty="0">
                <a:solidFill>
                  <a:prstClr val="black"/>
                </a:solidFill>
                <a:latin typeface="+mn-ea"/>
              </a:rPr>
              <a:t>Cui, G. Lui, HK &amp; Guo, X.</a:t>
            </a:r>
            <a:r>
              <a:rPr lang="ja-JP" altLang="en-US" sz="1400" dirty="0">
                <a:solidFill>
                  <a:prstClr val="black"/>
                </a:solidFill>
                <a:latin typeface="+mn-ea"/>
              </a:rPr>
              <a:t>（</a:t>
            </a:r>
            <a:r>
              <a:rPr lang="en-US" altLang="ja-JP" sz="1400" dirty="0">
                <a:solidFill>
                  <a:prstClr val="black"/>
                </a:solidFill>
                <a:latin typeface="+mn-ea"/>
              </a:rPr>
              <a:t>2012</a:t>
            </a:r>
            <a:r>
              <a:rPr lang="ja-JP" altLang="en-US" sz="1400" dirty="0">
                <a:solidFill>
                  <a:prstClr val="black"/>
                </a:solidFill>
                <a:latin typeface="+mn-ea"/>
              </a:rPr>
              <a:t>）</a:t>
            </a:r>
            <a:r>
              <a:rPr lang="en-US" altLang="ja-JP" sz="1400" dirty="0">
                <a:solidFill>
                  <a:prstClr val="black"/>
                </a:solidFill>
                <a:latin typeface="+mn-ea"/>
              </a:rPr>
              <a:t>.The Effect of Online Consumer Reviews on New Product Sales. </a:t>
            </a:r>
            <a:r>
              <a:rPr lang="en-US" altLang="ja-JP" sz="1400" i="1" dirty="0">
                <a:solidFill>
                  <a:prstClr val="black"/>
                </a:solidFill>
                <a:latin typeface="+mn-ea"/>
              </a:rPr>
              <a:t>International Journal of Electronic </a:t>
            </a:r>
          </a:p>
          <a:p>
            <a:pPr>
              <a:lnSpc>
                <a:spcPct val="100000"/>
              </a:lnSpc>
              <a:spcBef>
                <a:spcPts val="0"/>
              </a:spcBef>
            </a:pPr>
            <a:r>
              <a:rPr lang="en-US" altLang="ja-JP" sz="1400" i="1" dirty="0">
                <a:solidFill>
                  <a:prstClr val="black"/>
                </a:solidFill>
                <a:latin typeface="+mn-ea"/>
              </a:rPr>
              <a:t>  Commerce</a:t>
            </a:r>
            <a:r>
              <a:rPr lang="en-US" altLang="ja-JP" sz="1400" dirty="0">
                <a:solidFill>
                  <a:prstClr val="black"/>
                </a:solidFill>
                <a:latin typeface="+mn-ea"/>
              </a:rPr>
              <a:t>, 17(1), 39-58.</a:t>
            </a:r>
          </a:p>
          <a:p>
            <a:pPr>
              <a:lnSpc>
                <a:spcPct val="100000"/>
              </a:lnSpc>
              <a:spcBef>
                <a:spcPts val="0"/>
              </a:spcBef>
            </a:pPr>
            <a:r>
              <a:rPr lang="ja-JP" altLang="en-US" sz="1400" dirty="0">
                <a:solidFill>
                  <a:prstClr val="black"/>
                </a:solidFill>
                <a:latin typeface="+mn-ea"/>
              </a:rPr>
              <a:t>･</a:t>
            </a:r>
            <a:r>
              <a:rPr lang="en-US" altLang="ja-JP" sz="1400" dirty="0">
                <a:solidFill>
                  <a:prstClr val="black"/>
                </a:solidFill>
                <a:latin typeface="+mn-ea"/>
              </a:rPr>
              <a:t>Floyd, K. </a:t>
            </a:r>
            <a:r>
              <a:rPr lang="en-US" altLang="ja-JP" sz="1400" dirty="0" err="1">
                <a:solidFill>
                  <a:prstClr val="black"/>
                </a:solidFill>
                <a:latin typeface="+mn-ea"/>
              </a:rPr>
              <a:t>Freling</a:t>
            </a:r>
            <a:r>
              <a:rPr lang="en-US" altLang="ja-JP" sz="1400" dirty="0">
                <a:solidFill>
                  <a:prstClr val="black"/>
                </a:solidFill>
                <a:latin typeface="+mn-ea"/>
              </a:rPr>
              <a:t>, R. </a:t>
            </a:r>
            <a:r>
              <a:rPr lang="en-US" altLang="ja-JP" sz="1400" dirty="0" err="1">
                <a:solidFill>
                  <a:prstClr val="black"/>
                </a:solidFill>
                <a:latin typeface="+mn-ea"/>
              </a:rPr>
              <a:t>Alhoqail</a:t>
            </a:r>
            <a:r>
              <a:rPr lang="en-US" altLang="ja-JP" sz="1400" dirty="0">
                <a:solidFill>
                  <a:prstClr val="black"/>
                </a:solidFill>
                <a:latin typeface="+mn-ea"/>
              </a:rPr>
              <a:t>, S. Cho, HY. &amp; </a:t>
            </a:r>
            <a:r>
              <a:rPr lang="en-US" altLang="ja-JP" sz="1400" dirty="0" err="1">
                <a:solidFill>
                  <a:prstClr val="black"/>
                </a:solidFill>
                <a:latin typeface="+mn-ea"/>
              </a:rPr>
              <a:t>Freling</a:t>
            </a:r>
            <a:r>
              <a:rPr lang="en-US" altLang="ja-JP" sz="1400" dirty="0">
                <a:solidFill>
                  <a:prstClr val="black"/>
                </a:solidFill>
                <a:latin typeface="+mn-ea"/>
              </a:rPr>
              <a:t>, T.</a:t>
            </a:r>
            <a:r>
              <a:rPr lang="ja-JP" altLang="en-US" sz="1400" dirty="0">
                <a:solidFill>
                  <a:prstClr val="black"/>
                </a:solidFill>
                <a:latin typeface="+mn-ea"/>
              </a:rPr>
              <a:t>（</a:t>
            </a:r>
            <a:r>
              <a:rPr lang="en-US" altLang="ja-JP" sz="1400" dirty="0">
                <a:solidFill>
                  <a:prstClr val="black"/>
                </a:solidFill>
                <a:latin typeface="+mn-ea"/>
              </a:rPr>
              <a:t>2014</a:t>
            </a:r>
            <a:r>
              <a:rPr lang="ja-JP" altLang="en-US" sz="1400" dirty="0">
                <a:solidFill>
                  <a:prstClr val="black"/>
                </a:solidFill>
                <a:latin typeface="+mn-ea"/>
              </a:rPr>
              <a:t>）</a:t>
            </a:r>
            <a:r>
              <a:rPr lang="en-US" altLang="ja-JP" sz="1400" dirty="0">
                <a:solidFill>
                  <a:prstClr val="black"/>
                </a:solidFill>
                <a:latin typeface="+mn-ea"/>
              </a:rPr>
              <a:t>. How online product reviews affect retail sales: A meta-analysis. </a:t>
            </a:r>
            <a:r>
              <a:rPr lang="en-US" altLang="ja-JP" sz="1400" i="1" dirty="0">
                <a:solidFill>
                  <a:prstClr val="black"/>
                </a:solidFill>
                <a:latin typeface="+mn-ea"/>
              </a:rPr>
              <a:t>Journal of </a:t>
            </a:r>
          </a:p>
          <a:p>
            <a:pPr>
              <a:lnSpc>
                <a:spcPct val="100000"/>
              </a:lnSpc>
              <a:spcBef>
                <a:spcPts val="0"/>
              </a:spcBef>
            </a:pPr>
            <a:r>
              <a:rPr lang="en-US" altLang="ja-JP" sz="1400" i="1" dirty="0">
                <a:solidFill>
                  <a:prstClr val="black"/>
                </a:solidFill>
                <a:latin typeface="+mn-ea"/>
              </a:rPr>
              <a:t>  Retailing</a:t>
            </a:r>
            <a:r>
              <a:rPr lang="en-US" altLang="ja-JP" sz="1400" dirty="0">
                <a:solidFill>
                  <a:prstClr val="black"/>
                </a:solidFill>
                <a:latin typeface="+mn-ea"/>
              </a:rPr>
              <a:t>, 90(2), 217-232.</a:t>
            </a:r>
          </a:p>
          <a:p>
            <a:pPr>
              <a:lnSpc>
                <a:spcPct val="100000"/>
              </a:lnSpc>
              <a:spcBef>
                <a:spcPts val="0"/>
              </a:spcBef>
            </a:pPr>
            <a:r>
              <a:rPr lang="ja-JP" altLang="en-US" sz="1400" dirty="0">
                <a:latin typeface="+mn-ea"/>
              </a:rPr>
              <a:t>･</a:t>
            </a:r>
            <a:r>
              <a:rPr lang="de-DE" altLang="ja-JP" sz="1400" dirty="0">
                <a:latin typeface="+mn-ea"/>
              </a:rPr>
              <a:t>Gefen,D. Karahanna,E. &amp; Straub,DW</a:t>
            </a:r>
            <a:r>
              <a:rPr lang="ja-JP" altLang="en-US" sz="1400" dirty="0">
                <a:latin typeface="+mn-ea"/>
              </a:rPr>
              <a:t>（</a:t>
            </a:r>
            <a:r>
              <a:rPr lang="en-US" altLang="ja-JP" sz="1400" dirty="0">
                <a:latin typeface="+mn-ea"/>
              </a:rPr>
              <a:t>2003</a:t>
            </a:r>
            <a:r>
              <a:rPr lang="ja-JP" altLang="en-US" sz="1400" dirty="0">
                <a:latin typeface="+mn-ea"/>
              </a:rPr>
              <a:t>）</a:t>
            </a:r>
            <a:r>
              <a:rPr lang="en-US" altLang="ja-JP" sz="1400" dirty="0">
                <a:latin typeface="+mn-ea"/>
              </a:rPr>
              <a:t>. </a:t>
            </a:r>
            <a:r>
              <a:rPr lang="en-US" altLang="ja-JP" sz="1400" dirty="0" err="1">
                <a:latin typeface="+mn-ea"/>
              </a:rPr>
              <a:t>StraubTrust</a:t>
            </a:r>
            <a:r>
              <a:rPr lang="en-US" altLang="ja-JP" sz="1400" dirty="0">
                <a:latin typeface="+mn-ea"/>
              </a:rPr>
              <a:t> and TAM in online shopping: An integrated model. </a:t>
            </a:r>
            <a:r>
              <a:rPr lang="en-US" altLang="ja-JP" sz="1400" i="1" dirty="0">
                <a:latin typeface="+mn-ea"/>
              </a:rPr>
              <a:t>MIS Quarterly</a:t>
            </a:r>
            <a:r>
              <a:rPr lang="en-US" altLang="ja-JP" sz="1400" dirty="0">
                <a:latin typeface="+mn-ea"/>
              </a:rPr>
              <a:t>, 27(1), 51-90.</a:t>
            </a:r>
            <a:endParaRPr lang="en-US" altLang="ja-JP" sz="1400" dirty="0">
              <a:solidFill>
                <a:prstClr val="black"/>
              </a:solidFill>
              <a:latin typeface="+mn-ea"/>
            </a:endParaRPr>
          </a:p>
          <a:p>
            <a:pPr>
              <a:lnSpc>
                <a:spcPct val="100000"/>
              </a:lnSpc>
              <a:spcBef>
                <a:spcPts val="0"/>
              </a:spcBef>
            </a:pPr>
            <a:r>
              <a:rPr lang="ja-JP" altLang="en-US" sz="1400" dirty="0">
                <a:solidFill>
                  <a:prstClr val="black"/>
                </a:solidFill>
                <a:latin typeface="+mn-ea"/>
              </a:rPr>
              <a:t>･</a:t>
            </a:r>
            <a:r>
              <a:rPr lang="en-US" altLang="ja-JP" sz="1400" dirty="0">
                <a:solidFill>
                  <a:prstClr val="black"/>
                </a:solidFill>
                <a:latin typeface="+mn-ea"/>
              </a:rPr>
              <a:t>Ghose, A., &amp; </a:t>
            </a:r>
            <a:r>
              <a:rPr lang="en-US" altLang="ja-JP" sz="1400" dirty="0" err="1">
                <a:solidFill>
                  <a:prstClr val="black"/>
                </a:solidFill>
                <a:latin typeface="+mn-ea"/>
              </a:rPr>
              <a:t>Ipeirotis</a:t>
            </a:r>
            <a:r>
              <a:rPr lang="en-US" altLang="ja-JP" sz="1400" dirty="0">
                <a:solidFill>
                  <a:prstClr val="black"/>
                </a:solidFill>
                <a:latin typeface="+mn-ea"/>
              </a:rPr>
              <a:t>, P. G. (2011). Estimating the Helpfulness and Economic Impact of Product Reviews. </a:t>
            </a:r>
            <a:r>
              <a:rPr lang="en-US" altLang="ja-JP" sz="1400" i="1" dirty="0">
                <a:solidFill>
                  <a:prstClr val="black"/>
                </a:solidFill>
                <a:latin typeface="+mn-ea"/>
              </a:rPr>
              <a:t>IEEET </a:t>
            </a:r>
            <a:r>
              <a:rPr lang="en-US" altLang="ja-JP" sz="1400" i="1" dirty="0" err="1">
                <a:solidFill>
                  <a:prstClr val="black"/>
                </a:solidFill>
                <a:latin typeface="+mn-ea"/>
              </a:rPr>
              <a:t>ransactions</a:t>
            </a:r>
            <a:r>
              <a:rPr lang="en-US" altLang="ja-JP" sz="1400" i="1" dirty="0">
                <a:solidFill>
                  <a:prstClr val="black"/>
                </a:solidFill>
                <a:latin typeface="+mn-ea"/>
              </a:rPr>
              <a:t> on Knowledge </a:t>
            </a:r>
          </a:p>
          <a:p>
            <a:pPr>
              <a:lnSpc>
                <a:spcPct val="100000"/>
              </a:lnSpc>
              <a:spcBef>
                <a:spcPts val="0"/>
              </a:spcBef>
            </a:pPr>
            <a:r>
              <a:rPr lang="en-US" altLang="ja-JP" sz="1400" i="1" dirty="0">
                <a:solidFill>
                  <a:prstClr val="black"/>
                </a:solidFill>
                <a:latin typeface="+mn-ea"/>
              </a:rPr>
              <a:t>  and Data Engineering</a:t>
            </a:r>
            <a:r>
              <a:rPr lang="en-US" altLang="ja-JP" sz="1400" dirty="0">
                <a:solidFill>
                  <a:prstClr val="black"/>
                </a:solidFill>
                <a:latin typeface="+mn-ea"/>
              </a:rPr>
              <a:t>, 23(10), 1498–1512. </a:t>
            </a:r>
          </a:p>
          <a:p>
            <a:pPr>
              <a:lnSpc>
                <a:spcPct val="100000"/>
              </a:lnSpc>
              <a:spcBef>
                <a:spcPts val="0"/>
              </a:spcBef>
            </a:pPr>
            <a:r>
              <a:rPr lang="ja-JP" altLang="en-US" sz="1400" dirty="0">
                <a:solidFill>
                  <a:prstClr val="black"/>
                </a:solidFill>
                <a:latin typeface="+mn-ea"/>
              </a:rPr>
              <a:t>･</a:t>
            </a:r>
            <a:r>
              <a:rPr lang="en-US" altLang="ja-JP" sz="1400" dirty="0">
                <a:solidFill>
                  <a:prstClr val="black"/>
                </a:solidFill>
                <a:latin typeface="+mn-ea"/>
              </a:rPr>
              <a:t>Giampaolo, V. Roberta, M. &amp; </a:t>
            </a:r>
            <a:r>
              <a:rPr lang="en-US" altLang="ja-JP" sz="1400" dirty="0" err="1">
                <a:solidFill>
                  <a:prstClr val="black"/>
                </a:solidFill>
                <a:latin typeface="+mn-ea"/>
              </a:rPr>
              <a:t>Dimitrios</a:t>
            </a:r>
            <a:r>
              <a:rPr lang="en-US" altLang="ja-JP" sz="1400" dirty="0">
                <a:solidFill>
                  <a:prstClr val="black"/>
                </a:solidFill>
                <a:latin typeface="+mn-ea"/>
              </a:rPr>
              <a:t>, B.</a:t>
            </a:r>
            <a:r>
              <a:rPr lang="ja-JP" altLang="en-US" sz="1400" dirty="0">
                <a:solidFill>
                  <a:prstClr val="black"/>
                </a:solidFill>
                <a:latin typeface="+mn-ea"/>
              </a:rPr>
              <a:t>（</a:t>
            </a:r>
            <a:r>
              <a:rPr lang="en-US" altLang="ja-JP" sz="1400" dirty="0">
                <a:solidFill>
                  <a:prstClr val="black"/>
                </a:solidFill>
                <a:latin typeface="+mn-ea"/>
              </a:rPr>
              <a:t>2016</a:t>
            </a:r>
            <a:r>
              <a:rPr lang="ja-JP" altLang="en-US" sz="1400" dirty="0">
                <a:solidFill>
                  <a:prstClr val="black"/>
                </a:solidFill>
                <a:latin typeface="+mn-ea"/>
              </a:rPr>
              <a:t>）</a:t>
            </a:r>
            <a:r>
              <a:rPr lang="en-US" altLang="ja-JP" sz="1400" dirty="0">
                <a:solidFill>
                  <a:prstClr val="black"/>
                </a:solidFill>
                <a:latin typeface="+mn-ea"/>
              </a:rPr>
              <a:t>. The Influence of e-Word-of-Mouth on Hotel Occupancy Rate. </a:t>
            </a:r>
            <a:r>
              <a:rPr lang="en-US" altLang="ja-JP" sz="1400" i="1" dirty="0" err="1">
                <a:solidFill>
                  <a:prstClr val="black"/>
                </a:solidFill>
                <a:latin typeface="+mn-ea"/>
              </a:rPr>
              <a:t>nternational</a:t>
            </a:r>
            <a:r>
              <a:rPr lang="en-US" altLang="ja-JP" sz="1400" i="1" dirty="0">
                <a:solidFill>
                  <a:prstClr val="black"/>
                </a:solidFill>
                <a:latin typeface="+mn-ea"/>
              </a:rPr>
              <a:t> Journal of </a:t>
            </a:r>
          </a:p>
          <a:p>
            <a:pPr>
              <a:lnSpc>
                <a:spcPct val="100000"/>
              </a:lnSpc>
              <a:spcBef>
                <a:spcPts val="0"/>
              </a:spcBef>
            </a:pPr>
            <a:r>
              <a:rPr lang="en-US" altLang="ja-JP" sz="1400" i="1" dirty="0">
                <a:solidFill>
                  <a:prstClr val="black"/>
                </a:solidFill>
                <a:latin typeface="+mn-ea"/>
              </a:rPr>
              <a:t>  Contemporary Hospital- </a:t>
            </a:r>
            <a:r>
              <a:rPr lang="en-US" altLang="ja-JP" sz="1400" i="1" dirty="0" err="1">
                <a:solidFill>
                  <a:prstClr val="black"/>
                </a:solidFill>
                <a:latin typeface="+mn-ea"/>
              </a:rPr>
              <a:t>ity</a:t>
            </a:r>
            <a:r>
              <a:rPr lang="en-US" altLang="ja-JP" sz="1400" i="1" dirty="0">
                <a:solidFill>
                  <a:prstClr val="black"/>
                </a:solidFill>
                <a:latin typeface="+mn-ea"/>
              </a:rPr>
              <a:t> Management</a:t>
            </a:r>
            <a:r>
              <a:rPr lang="en-US" altLang="ja-JP" sz="1400" dirty="0">
                <a:solidFill>
                  <a:prstClr val="black"/>
                </a:solidFill>
                <a:latin typeface="+mn-ea"/>
              </a:rPr>
              <a:t>, 28(9), 2035-2051. </a:t>
            </a:r>
          </a:p>
          <a:p>
            <a:pPr>
              <a:lnSpc>
                <a:spcPct val="100000"/>
              </a:lnSpc>
              <a:spcBef>
                <a:spcPts val="0"/>
              </a:spcBef>
            </a:pPr>
            <a:r>
              <a:rPr lang="ja-JP" altLang="en-US" sz="1400" dirty="0">
                <a:latin typeface="+mn-ea"/>
              </a:rPr>
              <a:t>･</a:t>
            </a:r>
            <a:r>
              <a:rPr lang="en-US" altLang="ja-JP" sz="1400" dirty="0">
                <a:latin typeface="+mn-ea"/>
              </a:rPr>
              <a:t>Goldsmith, Ronald E. &amp; David Horowitz. (2006). Measuring Motivations for Online Opinion Seeking. </a:t>
            </a:r>
            <a:r>
              <a:rPr lang="en-US" altLang="ja-JP" sz="1400" i="1" dirty="0">
                <a:latin typeface="+mn-ea"/>
              </a:rPr>
              <a:t>Journal of Interactive Advertising</a:t>
            </a:r>
            <a:r>
              <a:rPr lang="en-US" altLang="ja-JP" sz="1400" dirty="0">
                <a:latin typeface="+mn-ea"/>
              </a:rPr>
              <a:t>, 6(2), </a:t>
            </a:r>
          </a:p>
          <a:p>
            <a:pPr>
              <a:lnSpc>
                <a:spcPct val="100000"/>
              </a:lnSpc>
              <a:spcBef>
                <a:spcPts val="0"/>
              </a:spcBef>
            </a:pPr>
            <a:r>
              <a:rPr lang="en-US" altLang="ja-JP" sz="1400" dirty="0">
                <a:latin typeface="+mn-ea"/>
              </a:rPr>
              <a:t>  1-16. </a:t>
            </a:r>
          </a:p>
          <a:p>
            <a:pPr>
              <a:lnSpc>
                <a:spcPct val="100000"/>
              </a:lnSpc>
              <a:spcBef>
                <a:spcPts val="0"/>
              </a:spcBef>
            </a:pPr>
            <a:r>
              <a:rPr lang="ja-JP" altLang="en-US" sz="1400" dirty="0">
                <a:latin typeface="+mn-ea"/>
              </a:rPr>
              <a:t>･</a:t>
            </a:r>
            <a:r>
              <a:rPr lang="en-US" altLang="ja-JP" sz="1400" dirty="0">
                <a:latin typeface="+mn-ea"/>
              </a:rPr>
              <a:t>Ha &amp; Jang</a:t>
            </a:r>
            <a:r>
              <a:rPr lang="ja-JP" altLang="en-US" sz="1400" dirty="0">
                <a:latin typeface="+mn-ea"/>
              </a:rPr>
              <a:t>（</a:t>
            </a:r>
            <a:r>
              <a:rPr lang="en-US" altLang="ja-JP" sz="1400" dirty="0">
                <a:latin typeface="+mn-ea"/>
              </a:rPr>
              <a:t>2012</a:t>
            </a:r>
            <a:r>
              <a:rPr lang="ja-JP" altLang="en-US" sz="1400" dirty="0">
                <a:latin typeface="+mn-ea"/>
              </a:rPr>
              <a:t>）</a:t>
            </a:r>
            <a:r>
              <a:rPr lang="en-US" altLang="ja-JP" sz="1400" dirty="0">
                <a:latin typeface="+mn-ea"/>
              </a:rPr>
              <a:t>.</a:t>
            </a:r>
            <a:r>
              <a:rPr lang="ja-JP" altLang="en-US" sz="1400" dirty="0">
                <a:latin typeface="+mn-ea"/>
              </a:rPr>
              <a:t> </a:t>
            </a:r>
            <a:r>
              <a:rPr lang="en-US" altLang="ja-JP" sz="1400" dirty="0">
                <a:latin typeface="+mn-ea"/>
              </a:rPr>
              <a:t>Attributes, consequences, and consumer values A means-end chain approach across restaurant segments.  </a:t>
            </a:r>
          </a:p>
          <a:p>
            <a:pPr>
              <a:lnSpc>
                <a:spcPct val="100000"/>
              </a:lnSpc>
              <a:spcBef>
                <a:spcPts val="0"/>
              </a:spcBef>
            </a:pPr>
            <a:r>
              <a:rPr lang="en-US" altLang="ja-JP" sz="1400" i="1" dirty="0">
                <a:latin typeface="+mn-ea"/>
              </a:rPr>
              <a:t>  International Journal of Contemporary Hospitality Management</a:t>
            </a:r>
            <a:r>
              <a:rPr lang="en-US" altLang="ja-JP" sz="1400" dirty="0">
                <a:latin typeface="+mn-ea"/>
              </a:rPr>
              <a:t>, 25(3), 383-409.</a:t>
            </a:r>
          </a:p>
          <a:p>
            <a:pPr>
              <a:lnSpc>
                <a:spcPct val="100000"/>
              </a:lnSpc>
              <a:spcBef>
                <a:spcPts val="0"/>
              </a:spcBef>
            </a:pPr>
            <a:r>
              <a:rPr lang="ja-JP" altLang="en-US" sz="1400" dirty="0">
                <a:latin typeface="+mn-ea"/>
              </a:rPr>
              <a:t>･</a:t>
            </a:r>
            <a:r>
              <a:rPr lang="en-US" altLang="ja-JP" sz="1400" dirty="0">
                <a:latin typeface="+mn-ea"/>
              </a:rPr>
              <a:t>Hyun &amp; Kang</a:t>
            </a:r>
            <a:r>
              <a:rPr lang="ja-JP" altLang="en-US" sz="1400" dirty="0">
                <a:latin typeface="+mn-ea"/>
              </a:rPr>
              <a:t>（</a:t>
            </a:r>
            <a:r>
              <a:rPr lang="en-US" altLang="ja-JP" sz="1400" dirty="0">
                <a:latin typeface="+mn-ea"/>
              </a:rPr>
              <a:t>2014</a:t>
            </a:r>
            <a:r>
              <a:rPr lang="ja-JP" altLang="en-US" sz="1400" dirty="0">
                <a:latin typeface="+mn-ea"/>
              </a:rPr>
              <a:t>）</a:t>
            </a:r>
            <a:r>
              <a:rPr lang="en-US" altLang="ja-JP" sz="1400" dirty="0">
                <a:latin typeface="+mn-ea"/>
              </a:rPr>
              <a:t>.</a:t>
            </a:r>
            <a:r>
              <a:rPr lang="ja-JP" altLang="en-US" sz="1400" dirty="0">
                <a:latin typeface="+mn-ea"/>
              </a:rPr>
              <a:t> </a:t>
            </a:r>
            <a:r>
              <a:rPr lang="en" altLang="ja-JP" sz="1400" dirty="0">
                <a:latin typeface="+mn-ea"/>
              </a:rPr>
              <a:t>A better investment in luxury restaurants: Environmental or non-environmental cues?. International Journal of </a:t>
            </a:r>
          </a:p>
          <a:p>
            <a:pPr>
              <a:lnSpc>
                <a:spcPct val="100000"/>
              </a:lnSpc>
              <a:spcBef>
                <a:spcPts val="0"/>
              </a:spcBef>
            </a:pPr>
            <a:r>
              <a:rPr lang="en" altLang="ja-JP" sz="1400" dirty="0">
                <a:latin typeface="+mn-ea"/>
              </a:rPr>
              <a:t>  Hospitality Management, 39</a:t>
            </a:r>
            <a:r>
              <a:rPr lang="en-US" altLang="ja-JP" sz="1400" dirty="0">
                <a:latin typeface="+mn-ea"/>
              </a:rPr>
              <a:t>(5),</a:t>
            </a:r>
            <a:r>
              <a:rPr lang="en" altLang="ja-JP" sz="1400" dirty="0">
                <a:latin typeface="+mn-ea"/>
              </a:rPr>
              <a:t> 57-70.</a:t>
            </a:r>
          </a:p>
        </p:txBody>
      </p:sp>
    </p:spTree>
    <p:extLst>
      <p:ext uri="{BB962C8B-B14F-4D97-AF65-F5344CB8AC3E}">
        <p14:creationId xmlns:p14="http://schemas.microsoft.com/office/powerpoint/2010/main" val="133438706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１６．参考文献・</a:t>
            </a:r>
            <a:r>
              <a:rPr kumimoji="1" lang="en-US" altLang="ja-JP" dirty="0">
                <a:latin typeface="ＭＳ Ｐゴシック" panose="020B0600070205080204" pitchFamily="50" charset="-128"/>
                <a:ea typeface="ＭＳ Ｐゴシック" panose="020B0600070205080204" pitchFamily="50" charset="-128"/>
              </a:rPr>
              <a:t>URL</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67</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4" name="テキスト ボックス 3">
            <a:extLst>
              <a:ext uri="{FF2B5EF4-FFF2-40B4-BE49-F238E27FC236}">
                <a16:creationId xmlns:a16="http://schemas.microsoft.com/office/drawing/2014/main" id="{E5E8F14C-E1BF-4BE7-9601-4117BE57C47D}"/>
              </a:ext>
            </a:extLst>
          </p:cNvPr>
          <p:cNvSpPr txBox="1"/>
          <p:nvPr/>
        </p:nvSpPr>
        <p:spPr>
          <a:xfrm>
            <a:off x="838200" y="1690688"/>
            <a:ext cx="10515600" cy="4431983"/>
          </a:xfrm>
          <a:prstGeom prst="rect">
            <a:avLst/>
          </a:prstGeom>
          <a:noFill/>
        </p:spPr>
        <p:txBody>
          <a:bodyPr wrap="square" rtlCol="0">
            <a:spAutoFit/>
          </a:bodyPr>
          <a:lstStyle/>
          <a:p>
            <a:pPr>
              <a:lnSpc>
                <a:spcPct val="100000"/>
              </a:lnSpc>
              <a:spcBef>
                <a:spcPts val="0"/>
              </a:spcBef>
            </a:pPr>
            <a:r>
              <a:rPr lang="ja-JP" altLang="en-US" sz="1400" dirty="0"/>
              <a:t>･</a:t>
            </a:r>
            <a:r>
              <a:rPr lang="en" altLang="ja-JP" sz="1400" dirty="0"/>
              <a:t>Khare, Adwait, Lauren I. Labrecque &amp; Anthony K. Asare (2011). The Assimilative and Contrastive Effects of Word-of-Mouth Volume: An </a:t>
            </a:r>
          </a:p>
          <a:p>
            <a:pPr>
              <a:lnSpc>
                <a:spcPct val="100000"/>
              </a:lnSpc>
              <a:spcBef>
                <a:spcPts val="0"/>
              </a:spcBef>
            </a:pPr>
            <a:r>
              <a:rPr lang="en" altLang="ja-JP" sz="1400" dirty="0"/>
              <a:t>  Exper-imental Examination of Online Consumer Ratings. </a:t>
            </a:r>
            <a:r>
              <a:rPr lang="en" altLang="ja-JP" sz="1400" i="1" dirty="0"/>
              <a:t>Journal of Retailing</a:t>
            </a:r>
            <a:r>
              <a:rPr lang="en" altLang="ja-JP" sz="1400" dirty="0"/>
              <a:t>, 87(3), 111–26.</a:t>
            </a:r>
            <a:endParaRPr lang="en-US" altLang="ja-JP" sz="1400" dirty="0">
              <a:latin typeface="ＭＳ Ｐゴシック" panose="020B0600070205080204" pitchFamily="50" charset="-128"/>
            </a:endParaRPr>
          </a:p>
          <a:p>
            <a:r>
              <a:rPr lang="ja-JP" altLang="en-US" sz="1400" dirty="0">
                <a:latin typeface="+mn-ea"/>
              </a:rPr>
              <a:t>･</a:t>
            </a:r>
            <a:r>
              <a:rPr lang="en" altLang="ja-JP" sz="1400" dirty="0">
                <a:latin typeface="+mn-ea"/>
              </a:rPr>
              <a:t>Lee</a:t>
            </a:r>
            <a:r>
              <a:rPr lang="ja-JP" altLang="en-US" sz="1400" dirty="0">
                <a:latin typeface="+mn-ea"/>
              </a:rPr>
              <a:t> </a:t>
            </a:r>
            <a:r>
              <a:rPr lang="en-US" altLang="ja-JP" sz="1400" dirty="0">
                <a:latin typeface="+mn-ea"/>
              </a:rPr>
              <a:t>&amp; Cranage(2014)</a:t>
            </a:r>
            <a:r>
              <a:rPr lang="en" altLang="ja-JP" sz="1400" dirty="0">
                <a:latin typeface="+mn-ea"/>
              </a:rPr>
              <a:t> Toward understanding consumer processing of negative online word-of-mouth communication: the roles of opinion </a:t>
            </a:r>
          </a:p>
          <a:p>
            <a:r>
              <a:rPr lang="en" altLang="ja-JP" sz="1400" dirty="0">
                <a:latin typeface="+mn-ea"/>
              </a:rPr>
              <a:t>  consensus and</a:t>
            </a:r>
            <a:r>
              <a:rPr lang="ja-JP" altLang="en-US" sz="1400" dirty="0">
                <a:latin typeface="+mn-ea"/>
              </a:rPr>
              <a:t>　</a:t>
            </a:r>
            <a:r>
              <a:rPr lang="en" altLang="ja-JP" sz="1400" dirty="0">
                <a:latin typeface="+mn-ea"/>
              </a:rPr>
              <a:t>organizational response strategies</a:t>
            </a:r>
            <a:r>
              <a:rPr lang="en-US" altLang="ja-JP" sz="1400" dirty="0">
                <a:latin typeface="+mn-ea"/>
              </a:rPr>
              <a:t>.</a:t>
            </a:r>
            <a:r>
              <a:rPr lang="ja-JP" altLang="en-US" sz="1400" dirty="0">
                <a:latin typeface="+mn-ea"/>
              </a:rPr>
              <a:t> </a:t>
            </a:r>
            <a:r>
              <a:rPr lang="en" altLang="ja-JP" sz="1400" i="1" dirty="0">
                <a:latin typeface="+mn-ea"/>
              </a:rPr>
              <a:t>Journal of Hospitality &amp; Tourism Research</a:t>
            </a:r>
            <a:r>
              <a:rPr lang="en" altLang="ja-JP" sz="1400" dirty="0">
                <a:latin typeface="+mn-ea"/>
              </a:rPr>
              <a:t>, 38 (3) (2014),  330-360.</a:t>
            </a:r>
            <a:endParaRPr lang="en-US" altLang="ja-JP" sz="1400" dirty="0">
              <a:solidFill>
                <a:prstClr val="black"/>
              </a:solidFill>
              <a:latin typeface="+mn-ea"/>
            </a:endParaRPr>
          </a:p>
          <a:p>
            <a:pPr>
              <a:lnSpc>
                <a:spcPct val="100000"/>
              </a:lnSpc>
              <a:spcBef>
                <a:spcPts val="0"/>
              </a:spcBef>
            </a:pPr>
            <a:r>
              <a:rPr lang="ja-JP" altLang="en-US" sz="1400" dirty="0">
                <a:solidFill>
                  <a:prstClr val="black"/>
                </a:solidFill>
                <a:latin typeface="+mn-ea"/>
              </a:rPr>
              <a:t>･</a:t>
            </a:r>
            <a:r>
              <a:rPr lang="en-US" altLang="ja-JP" sz="1400" dirty="0">
                <a:solidFill>
                  <a:prstClr val="black"/>
                </a:solidFill>
                <a:latin typeface="+mn-ea"/>
              </a:rPr>
              <a:t>Liu, Y.</a:t>
            </a:r>
            <a:r>
              <a:rPr lang="ja-JP" altLang="en-US" sz="1400" dirty="0">
                <a:solidFill>
                  <a:prstClr val="black"/>
                </a:solidFill>
                <a:latin typeface="+mn-ea"/>
              </a:rPr>
              <a:t>（</a:t>
            </a:r>
            <a:r>
              <a:rPr lang="en-US" altLang="ja-JP" sz="1400" dirty="0">
                <a:solidFill>
                  <a:prstClr val="black"/>
                </a:solidFill>
                <a:latin typeface="+mn-ea"/>
              </a:rPr>
              <a:t>2006</a:t>
            </a:r>
            <a:r>
              <a:rPr lang="ja-JP" altLang="en-US" sz="1400" dirty="0">
                <a:solidFill>
                  <a:prstClr val="black"/>
                </a:solidFill>
                <a:latin typeface="+mn-ea"/>
              </a:rPr>
              <a:t>）</a:t>
            </a:r>
            <a:r>
              <a:rPr lang="en-US" altLang="ja-JP" sz="1400" dirty="0">
                <a:solidFill>
                  <a:prstClr val="black"/>
                </a:solidFill>
                <a:latin typeface="+mn-ea"/>
              </a:rPr>
              <a:t>. Word of mouth for movies: Its dynamics and impact on box office revenue. </a:t>
            </a:r>
            <a:r>
              <a:rPr lang="en-US" altLang="ja-JP" sz="1400" i="1" dirty="0">
                <a:solidFill>
                  <a:prstClr val="black"/>
                </a:solidFill>
                <a:latin typeface="+mn-ea"/>
              </a:rPr>
              <a:t>Journal of Marketing</a:t>
            </a:r>
            <a:r>
              <a:rPr lang="en-US" altLang="ja-JP" sz="1400" dirty="0">
                <a:solidFill>
                  <a:prstClr val="black"/>
                </a:solidFill>
                <a:latin typeface="+mn-ea"/>
              </a:rPr>
              <a:t>, 70</a:t>
            </a:r>
            <a:r>
              <a:rPr lang="ja-JP" altLang="en-US" sz="1400" dirty="0">
                <a:solidFill>
                  <a:prstClr val="black"/>
                </a:solidFill>
                <a:latin typeface="+mn-ea"/>
              </a:rPr>
              <a:t>（</a:t>
            </a:r>
            <a:r>
              <a:rPr lang="en-US" altLang="ja-JP" sz="1400" dirty="0">
                <a:solidFill>
                  <a:prstClr val="black"/>
                </a:solidFill>
                <a:latin typeface="+mn-ea"/>
              </a:rPr>
              <a:t>3</a:t>
            </a:r>
            <a:r>
              <a:rPr lang="ja-JP" altLang="en-US" sz="1400" dirty="0">
                <a:solidFill>
                  <a:prstClr val="black"/>
                </a:solidFill>
                <a:latin typeface="+mn-ea"/>
              </a:rPr>
              <a:t>）</a:t>
            </a:r>
            <a:r>
              <a:rPr lang="en-US" altLang="ja-JP" sz="1400" dirty="0">
                <a:solidFill>
                  <a:prstClr val="black"/>
                </a:solidFill>
                <a:latin typeface="+mn-ea"/>
              </a:rPr>
              <a:t>.</a:t>
            </a:r>
          </a:p>
          <a:p>
            <a:pPr>
              <a:lnSpc>
                <a:spcPct val="100000"/>
              </a:lnSpc>
              <a:spcBef>
                <a:spcPts val="0"/>
              </a:spcBef>
            </a:pPr>
            <a:r>
              <a:rPr lang="ja-JP" altLang="en-US" sz="1400" dirty="0">
                <a:solidFill>
                  <a:prstClr val="black"/>
                </a:solidFill>
                <a:latin typeface="ＭＳ Ｐゴシック" panose="020B0600070205080204" pitchFamily="50" charset="-128"/>
              </a:rPr>
              <a:t>･</a:t>
            </a:r>
            <a:r>
              <a:rPr lang="en-US" altLang="ja-JP" sz="1400" dirty="0" err="1">
                <a:solidFill>
                  <a:prstClr val="black"/>
                </a:solidFill>
                <a:latin typeface="ＭＳ Ｐゴシック" panose="020B0600070205080204" pitchFamily="50" charset="-128"/>
              </a:rPr>
              <a:t>McKnight,D,H</a:t>
            </a:r>
            <a:r>
              <a:rPr lang="en-US" altLang="ja-JP" sz="1400" dirty="0">
                <a:solidFill>
                  <a:prstClr val="black"/>
                </a:solidFill>
                <a:latin typeface="ＭＳ Ｐゴシック" panose="020B0600070205080204" pitchFamily="50" charset="-128"/>
              </a:rPr>
              <a:t>. </a:t>
            </a:r>
            <a:r>
              <a:rPr lang="en-US" altLang="ja-JP" sz="1400" dirty="0" err="1">
                <a:solidFill>
                  <a:prstClr val="black"/>
                </a:solidFill>
                <a:latin typeface="ＭＳ Ｐゴシック" panose="020B0600070205080204" pitchFamily="50" charset="-128"/>
              </a:rPr>
              <a:t>Choudhury,V</a:t>
            </a:r>
            <a:r>
              <a:rPr lang="en-US" altLang="ja-JP" sz="1400" dirty="0">
                <a:solidFill>
                  <a:prstClr val="black"/>
                </a:solidFill>
                <a:latin typeface="ＭＳ Ｐゴシック" panose="020B0600070205080204" pitchFamily="50" charset="-128"/>
              </a:rPr>
              <a:t>. &amp; </a:t>
            </a:r>
            <a:r>
              <a:rPr lang="en-US" altLang="ja-JP" sz="1400" dirty="0" err="1">
                <a:solidFill>
                  <a:prstClr val="black"/>
                </a:solidFill>
                <a:latin typeface="ＭＳ Ｐゴシック" panose="020B0600070205080204" pitchFamily="50" charset="-128"/>
              </a:rPr>
              <a:t>Kacmar,C</a:t>
            </a:r>
            <a:r>
              <a:rPr lang="ja-JP" altLang="en-US" sz="1400" dirty="0">
                <a:solidFill>
                  <a:prstClr val="black"/>
                </a:solidFill>
                <a:latin typeface="ＭＳ Ｐゴシック" panose="020B0600070205080204" pitchFamily="50" charset="-128"/>
              </a:rPr>
              <a:t>（</a:t>
            </a:r>
            <a:r>
              <a:rPr lang="en-US" altLang="ja-JP" sz="1400" dirty="0">
                <a:solidFill>
                  <a:prstClr val="black"/>
                </a:solidFill>
                <a:latin typeface="ＭＳ Ｐゴシック" panose="020B0600070205080204" pitchFamily="50" charset="-128"/>
              </a:rPr>
              <a:t>2002</a:t>
            </a:r>
            <a:r>
              <a:rPr lang="ja-JP" altLang="en-US" sz="1400" dirty="0">
                <a:solidFill>
                  <a:prstClr val="black"/>
                </a:solidFill>
                <a:latin typeface="ＭＳ Ｐゴシック" panose="020B0600070205080204" pitchFamily="50" charset="-128"/>
              </a:rPr>
              <a:t>）</a:t>
            </a:r>
            <a:r>
              <a:rPr lang="en-US" altLang="ja-JP" sz="1400" dirty="0">
                <a:solidFill>
                  <a:prstClr val="black"/>
                </a:solidFill>
                <a:latin typeface="ＭＳ Ｐゴシック" panose="020B0600070205080204" pitchFamily="50" charset="-128"/>
              </a:rPr>
              <a:t>.Developing and validating trust measures for E-commerce: An integrative typology. </a:t>
            </a:r>
          </a:p>
          <a:p>
            <a:pPr>
              <a:lnSpc>
                <a:spcPct val="100000"/>
              </a:lnSpc>
              <a:spcBef>
                <a:spcPts val="0"/>
              </a:spcBef>
            </a:pPr>
            <a:r>
              <a:rPr lang="en-US" altLang="ja-JP" sz="1400" i="1" dirty="0">
                <a:solidFill>
                  <a:prstClr val="black"/>
                </a:solidFill>
                <a:latin typeface="ＭＳ Ｐゴシック" panose="020B0600070205080204" pitchFamily="50" charset="-128"/>
              </a:rPr>
              <a:t>  Information Systems Research</a:t>
            </a:r>
            <a:r>
              <a:rPr lang="en-US" altLang="ja-JP" sz="1400" dirty="0">
                <a:solidFill>
                  <a:prstClr val="black"/>
                </a:solidFill>
                <a:latin typeface="ＭＳ Ｐゴシック" panose="020B0600070205080204" pitchFamily="50" charset="-128"/>
              </a:rPr>
              <a:t>, 13(3),</a:t>
            </a:r>
            <a:r>
              <a:rPr lang="ja-JP" altLang="en-US" sz="1400" dirty="0">
                <a:solidFill>
                  <a:prstClr val="black"/>
                </a:solidFill>
                <a:latin typeface="ＭＳ Ｐゴシック" panose="020B0600070205080204" pitchFamily="50" charset="-128"/>
              </a:rPr>
              <a:t> </a:t>
            </a:r>
            <a:r>
              <a:rPr lang="en-US" altLang="ja-JP" sz="1400" dirty="0">
                <a:solidFill>
                  <a:prstClr val="black"/>
                </a:solidFill>
                <a:latin typeface="ＭＳ Ｐゴシック" panose="020B0600070205080204" pitchFamily="50" charset="-128"/>
              </a:rPr>
              <a:t>334-359.</a:t>
            </a:r>
            <a:endParaRPr lang="en-US" altLang="ja-JP" sz="1400" dirty="0">
              <a:latin typeface="+mn-ea"/>
            </a:endParaRPr>
          </a:p>
          <a:p>
            <a:pPr>
              <a:lnSpc>
                <a:spcPct val="100000"/>
              </a:lnSpc>
              <a:spcBef>
                <a:spcPts val="0"/>
              </a:spcBef>
            </a:pPr>
            <a:r>
              <a:rPr lang="ja-JP" altLang="en-US" sz="1400" dirty="0">
                <a:latin typeface="+mn-ea"/>
              </a:rPr>
              <a:t>・</a:t>
            </a:r>
            <a:r>
              <a:rPr lang="en-US" altLang="ja-JP" sz="1400" dirty="0" err="1">
                <a:latin typeface="+mn-ea"/>
              </a:rPr>
              <a:t>Mudambi</a:t>
            </a:r>
            <a:r>
              <a:rPr lang="en-US" altLang="ja-JP" sz="1400" dirty="0">
                <a:latin typeface="+mn-ea"/>
              </a:rPr>
              <a:t> &amp; </a:t>
            </a:r>
            <a:r>
              <a:rPr lang="en-US" altLang="ja-JP" sz="1400" dirty="0" err="1">
                <a:latin typeface="+mn-ea"/>
              </a:rPr>
              <a:t>Schuff</a:t>
            </a:r>
            <a:r>
              <a:rPr lang="en-US" altLang="ja-JP" sz="1400" dirty="0">
                <a:latin typeface="+mn-ea"/>
              </a:rPr>
              <a:t> (2010) What makes a helpful online review? A study of customer reviews on amazon.com MIS Quarterly, 34(1), </a:t>
            </a:r>
          </a:p>
          <a:p>
            <a:pPr>
              <a:lnSpc>
                <a:spcPct val="100000"/>
              </a:lnSpc>
              <a:spcBef>
                <a:spcPts val="0"/>
              </a:spcBef>
            </a:pPr>
            <a:r>
              <a:rPr lang="en-US" altLang="ja-JP" sz="1400" dirty="0">
                <a:latin typeface="+mn-ea"/>
              </a:rPr>
              <a:t>  185-200</a:t>
            </a:r>
          </a:p>
          <a:p>
            <a:pPr>
              <a:lnSpc>
                <a:spcPct val="100000"/>
              </a:lnSpc>
              <a:spcBef>
                <a:spcPts val="0"/>
              </a:spcBef>
            </a:pPr>
            <a:r>
              <a:rPr lang="ja-JP" altLang="en-US" sz="1400" dirty="0">
                <a:latin typeface="+mn-ea"/>
              </a:rPr>
              <a:t>･</a:t>
            </a:r>
            <a:r>
              <a:rPr lang="en-US" altLang="ja-JP" sz="1400" dirty="0" err="1">
                <a:latin typeface="+mn-ea"/>
              </a:rPr>
              <a:t>Neelamegham</a:t>
            </a:r>
            <a:r>
              <a:rPr lang="en-US" altLang="ja-JP" sz="1400" dirty="0">
                <a:latin typeface="+mn-ea"/>
              </a:rPr>
              <a:t>, R &amp; Jain, D.</a:t>
            </a:r>
            <a:r>
              <a:rPr lang="ja-JP" altLang="en-US" sz="1400" dirty="0">
                <a:latin typeface="+mn-ea"/>
              </a:rPr>
              <a:t>（</a:t>
            </a:r>
            <a:r>
              <a:rPr lang="en-US" altLang="ja-JP" sz="1400" dirty="0">
                <a:latin typeface="+mn-ea"/>
              </a:rPr>
              <a:t>1999</a:t>
            </a:r>
            <a:r>
              <a:rPr lang="ja-JP" altLang="en-US" sz="1400" dirty="0">
                <a:latin typeface="+mn-ea"/>
              </a:rPr>
              <a:t>）</a:t>
            </a:r>
            <a:r>
              <a:rPr lang="en-US" altLang="ja-JP" sz="1400" dirty="0">
                <a:latin typeface="+mn-ea"/>
              </a:rPr>
              <a:t>. Consumer choice process for experience goods: An econometric model and analysis. </a:t>
            </a:r>
            <a:r>
              <a:rPr lang="en-US" altLang="ja-JP" sz="1400" i="1" dirty="0">
                <a:latin typeface="+mn-ea"/>
              </a:rPr>
              <a:t>Journal of </a:t>
            </a:r>
          </a:p>
          <a:p>
            <a:pPr>
              <a:lnSpc>
                <a:spcPct val="100000"/>
              </a:lnSpc>
              <a:spcBef>
                <a:spcPts val="0"/>
              </a:spcBef>
            </a:pPr>
            <a:r>
              <a:rPr lang="en-US" altLang="ja-JP" sz="1400" i="1" dirty="0">
                <a:latin typeface="+mn-ea"/>
              </a:rPr>
              <a:t>  marketing research</a:t>
            </a:r>
            <a:r>
              <a:rPr lang="en-US" altLang="ja-JP" sz="1400" dirty="0">
                <a:latin typeface="+mn-ea"/>
              </a:rPr>
              <a:t>, 36(3).</a:t>
            </a:r>
          </a:p>
          <a:p>
            <a:pPr>
              <a:lnSpc>
                <a:spcPct val="100000"/>
              </a:lnSpc>
              <a:spcBef>
                <a:spcPts val="0"/>
              </a:spcBef>
            </a:pPr>
            <a:r>
              <a:rPr lang="ja-JP" altLang="en-US" sz="1400" dirty="0">
                <a:latin typeface="+mn-ea"/>
              </a:rPr>
              <a:t>･</a:t>
            </a:r>
            <a:r>
              <a:rPr lang="en-US" altLang="ja-JP" sz="1400" dirty="0">
                <a:latin typeface="+mn-ea"/>
              </a:rPr>
              <a:t>Pan, Y., &amp; Zhang, J. Q. (2011). Born Unequal: A Study of the Helpfulness of User-Generated Product Reviews. </a:t>
            </a:r>
            <a:r>
              <a:rPr lang="en-US" altLang="ja-JP" sz="1400" i="1" dirty="0">
                <a:latin typeface="+mn-ea"/>
              </a:rPr>
              <a:t>Journal of Retailing</a:t>
            </a:r>
            <a:r>
              <a:rPr lang="en-US" altLang="ja-JP" sz="1400" dirty="0">
                <a:latin typeface="+mn-ea"/>
              </a:rPr>
              <a:t>, 87</a:t>
            </a:r>
            <a:r>
              <a:rPr lang="ja-JP" altLang="en-US" sz="1400" dirty="0">
                <a:latin typeface="+mn-ea"/>
              </a:rPr>
              <a:t>（</a:t>
            </a:r>
            <a:r>
              <a:rPr lang="en-US" altLang="ja-JP" sz="1400" dirty="0">
                <a:latin typeface="+mn-ea"/>
              </a:rPr>
              <a:t>4</a:t>
            </a:r>
            <a:r>
              <a:rPr lang="ja-JP" altLang="en-US" sz="1400" dirty="0">
                <a:latin typeface="+mn-ea"/>
              </a:rPr>
              <a:t>）</a:t>
            </a:r>
            <a:r>
              <a:rPr lang="en-US" altLang="ja-JP" sz="1400" dirty="0">
                <a:latin typeface="+mn-ea"/>
              </a:rPr>
              <a:t>,   </a:t>
            </a:r>
          </a:p>
          <a:p>
            <a:pPr>
              <a:lnSpc>
                <a:spcPct val="100000"/>
              </a:lnSpc>
              <a:spcBef>
                <a:spcPts val="0"/>
              </a:spcBef>
            </a:pPr>
            <a:r>
              <a:rPr lang="en-US" altLang="ja-JP" sz="1400" dirty="0">
                <a:latin typeface="+mn-ea"/>
              </a:rPr>
              <a:t>  598–612. </a:t>
            </a:r>
          </a:p>
          <a:p>
            <a:pPr>
              <a:lnSpc>
                <a:spcPct val="100000"/>
              </a:lnSpc>
              <a:spcBef>
                <a:spcPts val="0"/>
              </a:spcBef>
            </a:pPr>
            <a:r>
              <a:rPr lang="ja-JP" altLang="en-US" sz="1400" dirty="0"/>
              <a:t>･</a:t>
            </a:r>
            <a:r>
              <a:rPr lang="en" altLang="ja-JP" sz="1400" dirty="0"/>
              <a:t>Qiu, Pang, </a:t>
            </a:r>
            <a:r>
              <a:rPr lang="en-US" altLang="ja-JP" sz="1400" dirty="0"/>
              <a:t>&amp; </a:t>
            </a:r>
            <a:r>
              <a:rPr lang="en" altLang="ja-JP" sz="1400" dirty="0"/>
              <a:t>Lim</a:t>
            </a:r>
            <a:r>
              <a:rPr lang="ja-JP" altLang="en-US" sz="1400" dirty="0"/>
              <a:t>（</a:t>
            </a:r>
            <a:r>
              <a:rPr lang="en-US" altLang="ja-JP" sz="1400" dirty="0"/>
              <a:t>2012</a:t>
            </a:r>
            <a:r>
              <a:rPr lang="ja-JP" altLang="en-US" sz="1400" dirty="0"/>
              <a:t>）</a:t>
            </a:r>
            <a:r>
              <a:rPr lang="en-US" altLang="ja-JP" sz="1400" dirty="0"/>
              <a:t>.</a:t>
            </a:r>
            <a:r>
              <a:rPr lang="ja-JP" altLang="en-US" sz="1400" dirty="0"/>
              <a:t>　</a:t>
            </a:r>
            <a:r>
              <a:rPr lang="en" altLang="ja-JP" sz="1400" b="1" dirty="0"/>
              <a:t>Effects of Conflicting Aggregated Rating on Ewom Review Credibility and Diagnosticity: The Moderating Role of </a:t>
            </a:r>
          </a:p>
          <a:p>
            <a:pPr>
              <a:lnSpc>
                <a:spcPct val="100000"/>
              </a:lnSpc>
              <a:spcBef>
                <a:spcPts val="0"/>
              </a:spcBef>
            </a:pPr>
            <a:r>
              <a:rPr lang="en" altLang="ja-JP" sz="1400" b="1" dirty="0"/>
              <a:t>  Review Valence. </a:t>
            </a:r>
            <a:r>
              <a:rPr lang="en" altLang="ja-JP" sz="1400" i="1" dirty="0"/>
              <a:t>Decision Support Systems</a:t>
            </a:r>
            <a:r>
              <a:rPr lang="en" altLang="ja-JP" sz="1400" dirty="0"/>
              <a:t>, 54</a:t>
            </a:r>
            <a:r>
              <a:rPr lang="en-US" altLang="ja-JP" sz="1400" dirty="0"/>
              <a:t>(1),</a:t>
            </a:r>
            <a:r>
              <a:rPr lang="en" altLang="ja-JP" sz="1400" dirty="0"/>
              <a:t> 631-643.</a:t>
            </a:r>
            <a:endParaRPr lang="en-US" altLang="ja-JP" sz="1400" dirty="0">
              <a:latin typeface="+mn-ea"/>
            </a:endParaRPr>
          </a:p>
          <a:p>
            <a:pPr>
              <a:lnSpc>
                <a:spcPct val="100000"/>
              </a:lnSpc>
              <a:spcBef>
                <a:spcPts val="0"/>
              </a:spcBef>
            </a:pPr>
            <a:r>
              <a:rPr lang="ja-JP" altLang="en-US" sz="1400" dirty="0">
                <a:latin typeface="+mn-ea"/>
              </a:rPr>
              <a:t>･</a:t>
            </a:r>
            <a:r>
              <a:rPr lang="en-US" altLang="ja-JP" sz="1400" dirty="0" err="1">
                <a:latin typeface="+mn-ea"/>
              </a:rPr>
              <a:t>Öğüt</a:t>
            </a:r>
            <a:r>
              <a:rPr lang="en-US" altLang="ja-JP" sz="1400" dirty="0">
                <a:latin typeface="+mn-ea"/>
              </a:rPr>
              <a:t>, H. &amp; </a:t>
            </a:r>
            <a:r>
              <a:rPr lang="en-US" altLang="ja-JP" sz="1400" dirty="0" err="1">
                <a:latin typeface="+mn-ea"/>
              </a:rPr>
              <a:t>Onur</a:t>
            </a:r>
            <a:r>
              <a:rPr lang="en-US" altLang="ja-JP" sz="1400" dirty="0">
                <a:latin typeface="+mn-ea"/>
              </a:rPr>
              <a:t> </a:t>
            </a:r>
            <a:r>
              <a:rPr lang="en-US" altLang="ja-JP" sz="1400" dirty="0" err="1">
                <a:latin typeface="+mn-ea"/>
              </a:rPr>
              <a:t>Taş</a:t>
            </a:r>
            <a:r>
              <a:rPr lang="en-US" altLang="ja-JP" sz="1400" dirty="0">
                <a:latin typeface="+mn-ea"/>
              </a:rPr>
              <a:t>, BK.</a:t>
            </a:r>
            <a:r>
              <a:rPr lang="ja-JP" altLang="en-US" sz="1400" dirty="0">
                <a:latin typeface="+mn-ea"/>
              </a:rPr>
              <a:t>（</a:t>
            </a:r>
            <a:r>
              <a:rPr lang="en-US" altLang="ja-JP" sz="1400" dirty="0">
                <a:latin typeface="+mn-ea"/>
              </a:rPr>
              <a:t>2012</a:t>
            </a:r>
            <a:r>
              <a:rPr lang="ja-JP" altLang="en-US" sz="1400" dirty="0">
                <a:latin typeface="+mn-ea"/>
              </a:rPr>
              <a:t>）</a:t>
            </a:r>
            <a:r>
              <a:rPr lang="en-US" altLang="ja-JP" sz="1400" dirty="0">
                <a:latin typeface="+mn-ea"/>
              </a:rPr>
              <a:t>. The influence of internet customer reviews on the online sales and prices in hotel industry. </a:t>
            </a:r>
            <a:r>
              <a:rPr lang="en-US" altLang="ja-JP" sz="1400" i="1" dirty="0">
                <a:latin typeface="+mn-ea"/>
              </a:rPr>
              <a:t>The Service </a:t>
            </a:r>
          </a:p>
          <a:p>
            <a:pPr>
              <a:lnSpc>
                <a:spcPct val="100000"/>
              </a:lnSpc>
              <a:spcBef>
                <a:spcPts val="0"/>
              </a:spcBef>
            </a:pPr>
            <a:r>
              <a:rPr lang="en-US" altLang="ja-JP" sz="1400" i="1" dirty="0">
                <a:latin typeface="+mn-ea"/>
              </a:rPr>
              <a:t>  Industries Journal</a:t>
            </a:r>
            <a:r>
              <a:rPr lang="en-US" altLang="ja-JP" sz="1400" dirty="0">
                <a:latin typeface="+mn-ea"/>
              </a:rPr>
              <a:t>, 32(2), 197–214.</a:t>
            </a:r>
          </a:p>
          <a:p>
            <a:pPr>
              <a:lnSpc>
                <a:spcPct val="100000"/>
              </a:lnSpc>
              <a:spcBef>
                <a:spcPts val="0"/>
              </a:spcBef>
            </a:pPr>
            <a:r>
              <a:rPr lang="ja-JP" altLang="en-US" sz="1600" dirty="0">
                <a:solidFill>
                  <a:prstClr val="black"/>
                </a:solidFill>
                <a:latin typeface="+mn-ea"/>
              </a:rPr>
              <a:t>・</a:t>
            </a:r>
            <a:r>
              <a:rPr lang="en-US" altLang="ja-JP" sz="1400" dirty="0">
                <a:latin typeface="+mn-ea"/>
              </a:rPr>
              <a:t>Yin </a:t>
            </a:r>
            <a:r>
              <a:rPr lang="en-US" altLang="ja-JP" sz="1400" dirty="0" err="1">
                <a:latin typeface="+mn-ea"/>
              </a:rPr>
              <a:t>Guoping</a:t>
            </a:r>
            <a:r>
              <a:rPr lang="en-US" altLang="ja-JP" sz="1400" dirty="0">
                <a:latin typeface="+mn-ea"/>
              </a:rPr>
              <a:t>, Wei Li, Xu Wei, Chen, Minder. (2014). Exploring Heuristic Cues for Consumer Perceptions of Online Reviews Helpfulness: The </a:t>
            </a:r>
          </a:p>
          <a:p>
            <a:pPr>
              <a:lnSpc>
                <a:spcPct val="100000"/>
              </a:lnSpc>
              <a:spcBef>
                <a:spcPts val="0"/>
              </a:spcBef>
            </a:pPr>
            <a:r>
              <a:rPr lang="en-US" altLang="ja-JP" sz="1400" dirty="0">
                <a:latin typeface="+mn-ea"/>
              </a:rPr>
              <a:t>  Case of Yelp.com. In: PACIS 2014 Proceedings, Chengdu, 2014.</a:t>
            </a:r>
            <a:endParaRPr lang="en-US" altLang="ja-JP" sz="1600" dirty="0">
              <a:solidFill>
                <a:prstClr val="black"/>
              </a:solidFill>
              <a:latin typeface="+mn-ea"/>
            </a:endParaRPr>
          </a:p>
          <a:p>
            <a:pPr>
              <a:lnSpc>
                <a:spcPct val="100000"/>
              </a:lnSpc>
              <a:spcBef>
                <a:spcPts val="0"/>
              </a:spcBef>
            </a:pPr>
            <a:endParaRPr lang="en-US" altLang="ja-JP" sz="1400" dirty="0">
              <a:latin typeface="+mn-ea"/>
            </a:endParaRPr>
          </a:p>
        </p:txBody>
      </p:sp>
    </p:spTree>
    <p:extLst>
      <p:ext uri="{BB962C8B-B14F-4D97-AF65-F5344CB8AC3E}">
        <p14:creationId xmlns:p14="http://schemas.microsoft.com/office/powerpoint/2010/main" val="122296347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１６．参考文献・</a:t>
            </a:r>
            <a:r>
              <a:rPr kumimoji="1" lang="en-US" altLang="ja-JP" dirty="0">
                <a:latin typeface="ＭＳ Ｐゴシック" panose="020B0600070205080204" pitchFamily="50" charset="-128"/>
                <a:ea typeface="ＭＳ Ｐゴシック" panose="020B0600070205080204" pitchFamily="50" charset="-128"/>
              </a:rPr>
              <a:t>URL</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68</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D0A35C2-0753-4521-8D7A-029F7BB94D5F}"/>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6" name="コンテンツ プレースホルダー 2">
            <a:extLst>
              <a:ext uri="{FF2B5EF4-FFF2-40B4-BE49-F238E27FC236}">
                <a16:creationId xmlns:a16="http://schemas.microsoft.com/office/drawing/2014/main" id="{414DDBE3-ACFD-430C-9DBC-8F2DC4DCCE5D}"/>
              </a:ext>
            </a:extLst>
          </p:cNvPr>
          <p:cNvSpPr txBox="1">
            <a:spLocks/>
          </p:cNvSpPr>
          <p:nvPr/>
        </p:nvSpPr>
        <p:spPr>
          <a:xfrm>
            <a:off x="836613" y="1690688"/>
            <a:ext cx="10515600" cy="4351338"/>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ct val="100000"/>
              </a:lnSpc>
              <a:spcBef>
                <a:spcPts val="0"/>
              </a:spcBef>
            </a:pPr>
            <a:r>
              <a:rPr lang="ja-JP" altLang="en-US" sz="1400" dirty="0">
                <a:solidFill>
                  <a:prstClr val="black"/>
                </a:solidFill>
                <a:latin typeface="ＭＳ Ｐゴシック" panose="020B0600070205080204" pitchFamily="50" charset="-128"/>
                <a:ea typeface="ＭＳ Ｐゴシック" panose="020B0600070205080204" pitchFamily="50" charset="-128"/>
              </a:rPr>
              <a:t>･石田実（</a:t>
            </a:r>
            <a:r>
              <a:rPr lang="en-US" altLang="ja-JP" sz="1400" dirty="0">
                <a:solidFill>
                  <a:prstClr val="black"/>
                </a:solidFill>
                <a:latin typeface="ＭＳ Ｐゴシック" panose="020B0600070205080204" pitchFamily="50" charset="-128"/>
                <a:ea typeface="ＭＳ Ｐゴシック" panose="020B0600070205080204" pitchFamily="50" charset="-128"/>
              </a:rPr>
              <a:t>2018</a:t>
            </a:r>
            <a:r>
              <a:rPr lang="ja-JP" altLang="en-US" sz="1400" dirty="0">
                <a:solidFill>
                  <a:prstClr val="black"/>
                </a:solidFill>
                <a:latin typeface="ＭＳ Ｐゴシック" panose="020B0600070205080204" pitchFamily="50" charset="-128"/>
                <a:ea typeface="ＭＳ Ｐゴシック" panose="020B0600070205080204" pitchFamily="50" charset="-128"/>
              </a:rPr>
              <a:t>）</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rPr>
              <a:t>映画クチコミの共感と敵意</a:t>
            </a:r>
            <a:r>
              <a:rPr lang="en-US" altLang="ja-JP" sz="1400" dirty="0">
                <a:solidFill>
                  <a:prstClr val="black"/>
                </a:solidFill>
                <a:latin typeface="ＭＳ Ｐゴシック" panose="020B0600070205080204" pitchFamily="50" charset="-128"/>
              </a:rPr>
              <a:t>―</a:t>
            </a:r>
            <a:r>
              <a:rPr lang="ja-JP" altLang="en-US" sz="1400" dirty="0">
                <a:solidFill>
                  <a:prstClr val="black"/>
                </a:solidFill>
                <a:latin typeface="ＭＳ Ｐゴシック" panose="020B0600070205080204" pitchFamily="50" charset="-128"/>
              </a:rPr>
              <a:t>リメイク作品評価の集団極性化</a:t>
            </a:r>
            <a:r>
              <a:rPr lang="en-US" altLang="ja-JP" sz="1400" dirty="0">
                <a:solidFill>
                  <a:prstClr val="black"/>
                </a:solidFill>
                <a:latin typeface="ＭＳ Ｐゴシック" panose="020B0600070205080204" pitchFamily="50" charset="-128"/>
              </a:rPr>
              <a:t>―</a:t>
            </a:r>
            <a:r>
              <a:rPr lang="ja-JP" altLang="en-US" sz="1400" dirty="0">
                <a:solidFill>
                  <a:prstClr val="black"/>
                </a:solidFill>
                <a:latin typeface="ＭＳ Ｐゴシック" panose="020B0600070205080204" pitchFamily="50" charset="-128"/>
              </a:rPr>
              <a:t>」</a:t>
            </a:r>
            <a:r>
              <a:rPr lang="en-US" altLang="ja-JP" sz="1400" dirty="0">
                <a:solidFill>
                  <a:prstClr val="black"/>
                </a:solidFill>
                <a:latin typeface="ＭＳ Ｐゴシック" panose="020B0600070205080204" pitchFamily="50" charset="-128"/>
              </a:rPr>
              <a:t>『</a:t>
            </a:r>
            <a:r>
              <a:rPr lang="ja-JP" altLang="en-US" sz="1400" dirty="0">
                <a:solidFill>
                  <a:prstClr val="black"/>
                </a:solidFill>
                <a:latin typeface="ＭＳ Ｐゴシック" panose="020B0600070205080204" pitchFamily="50" charset="-128"/>
              </a:rPr>
              <a:t>経営論集</a:t>
            </a:r>
            <a:r>
              <a:rPr lang="en-US" altLang="ja-JP" sz="1400" dirty="0">
                <a:solidFill>
                  <a:prstClr val="black"/>
                </a:solidFill>
                <a:latin typeface="ＭＳ Ｐゴシック" panose="020B0600070205080204" pitchFamily="50" charset="-128"/>
              </a:rPr>
              <a:t>』</a:t>
            </a:r>
            <a:r>
              <a:rPr lang="ja-JP" altLang="en-US" sz="1400" dirty="0">
                <a:solidFill>
                  <a:prstClr val="black"/>
                </a:solidFill>
                <a:latin typeface="ＭＳ Ｐゴシック" panose="020B0600070205080204" pitchFamily="50" charset="-128"/>
              </a:rPr>
              <a:t> </a:t>
            </a:r>
            <a:r>
              <a:rPr lang="en-US" altLang="ja-JP" sz="1400" dirty="0">
                <a:solidFill>
                  <a:prstClr val="black"/>
                </a:solidFill>
                <a:latin typeface="ＭＳ Ｐゴシック" panose="020B0600070205080204" pitchFamily="50" charset="-128"/>
              </a:rPr>
              <a:t>92(11) 69-83.</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a:lnSpc>
                <a:spcPct val="100000"/>
              </a:lnSpc>
              <a:spcBef>
                <a:spcPts val="0"/>
              </a:spcBef>
            </a:pPr>
            <a:r>
              <a:rPr lang="ja-JP" altLang="en-US" sz="1400" dirty="0">
                <a:solidFill>
                  <a:prstClr val="black"/>
                </a:solidFill>
                <a:latin typeface="ＭＳ Ｐゴシック" panose="020B0600070205080204" pitchFamily="50" charset="-128"/>
                <a:ea typeface="ＭＳ Ｐゴシック" panose="020B0600070205080204" pitchFamily="50" charset="-128"/>
              </a:rPr>
              <a:t>･中川正悦郎</a:t>
            </a:r>
            <a:r>
              <a:rPr lang="en-US" altLang="ja-JP" sz="1400" dirty="0">
                <a:solidFill>
                  <a:prstClr val="black"/>
                </a:solidFill>
                <a:latin typeface="ＭＳ Ｐゴシック" panose="020B0600070205080204" pitchFamily="50" charset="-128"/>
                <a:ea typeface="ＭＳ Ｐゴシック" panose="020B0600070205080204" pitchFamily="50" charset="-128"/>
              </a:rPr>
              <a:t>(2015)</a:t>
            </a:r>
            <a:r>
              <a:rPr lang="ja-JP" altLang="en-US" sz="1400" dirty="0">
                <a:solidFill>
                  <a:prstClr val="black"/>
                </a:solidFill>
                <a:latin typeface="ＭＳ Ｐゴシック" panose="020B0600070205080204" pitchFamily="50" charset="-128"/>
                <a:ea typeface="ＭＳ Ｐゴシック" panose="020B0600070205080204" pitchFamily="50" charset="-128"/>
              </a:rPr>
              <a:t>「飲食店検索サイトに対する</a:t>
            </a:r>
            <a:r>
              <a:rPr lang="en-US" altLang="ja-JP" sz="1400" dirty="0">
                <a:solidFill>
                  <a:prstClr val="black"/>
                </a:solidFill>
                <a:latin typeface="ＭＳ Ｐゴシック" panose="020B0600070205080204" pitchFamily="50" charset="-128"/>
                <a:ea typeface="ＭＳ Ｐゴシック" panose="020B0600070205080204" pitchFamily="50" charset="-128"/>
              </a:rPr>
              <a:t>e</a:t>
            </a:r>
            <a:r>
              <a:rPr lang="ja-JP" altLang="en-US" sz="1400" dirty="0">
                <a:solidFill>
                  <a:prstClr val="black"/>
                </a:solidFill>
                <a:latin typeface="ＭＳ Ｐゴシック" panose="020B0600070205080204" pitchFamily="50" charset="-128"/>
                <a:ea typeface="ＭＳ Ｐゴシック" panose="020B0600070205080204" pitchFamily="50" charset="-128"/>
              </a:rPr>
              <a:t>ロイヤルティの形成要因に関する研究</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プラットホーム型サイトにおけるネットワーク効果に </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a:lnSpc>
                <a:spcPct val="100000"/>
              </a:lnSpc>
              <a:spcBef>
                <a:spcPts val="0"/>
              </a:spcBef>
            </a:pPr>
            <a:r>
              <a:rPr lang="en-US" altLang="ja-JP" sz="1400" dirty="0">
                <a:solidFill>
                  <a:prstClr val="black"/>
                </a:solidFill>
                <a:latin typeface="ＭＳ Ｐゴシック" panose="020B0600070205080204" pitchFamily="50" charset="-128"/>
                <a:ea typeface="ＭＳ Ｐゴシック" panose="020B0600070205080204" pitchFamily="50" charset="-128"/>
              </a:rPr>
              <a:t>  </a:t>
            </a:r>
            <a:r>
              <a:rPr lang="ja-JP" altLang="en-US" sz="1400" dirty="0">
                <a:solidFill>
                  <a:prstClr val="black"/>
                </a:solidFill>
                <a:latin typeface="ＭＳ Ｐゴシック" panose="020B0600070205080204" pitchFamily="50" charset="-128"/>
                <a:ea typeface="ＭＳ Ｐゴシック" panose="020B0600070205080204" pitchFamily="50" charset="-128"/>
              </a:rPr>
              <a:t>注目して</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日本フードサービス学会年報</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 </a:t>
            </a:r>
            <a:r>
              <a:rPr lang="en-US" altLang="ja-JP" sz="1400" dirty="0">
                <a:solidFill>
                  <a:prstClr val="black"/>
                </a:solidFill>
                <a:latin typeface="ＭＳ Ｐゴシック" panose="020B0600070205080204" pitchFamily="50" charset="-128"/>
                <a:ea typeface="ＭＳ Ｐゴシック" panose="020B0600070205080204" pitchFamily="50" charset="-128"/>
              </a:rPr>
              <a:t>22-37.</a:t>
            </a:r>
            <a:endParaRPr lang="ja-JP" altLang="en-US" sz="1400" dirty="0">
              <a:solidFill>
                <a:prstClr val="black"/>
              </a:solidFill>
              <a:latin typeface="ＭＳ Ｐゴシック" panose="020B0600070205080204" pitchFamily="50" charset="-128"/>
              <a:ea typeface="ＭＳ Ｐゴシック" panose="020B0600070205080204" pitchFamily="50" charset="-128"/>
            </a:endParaRPr>
          </a:p>
          <a:p>
            <a:pPr>
              <a:lnSpc>
                <a:spcPct val="100000"/>
              </a:lnSpc>
              <a:spcBef>
                <a:spcPts val="0"/>
              </a:spcBef>
            </a:pPr>
            <a:r>
              <a:rPr lang="ja-JP" altLang="en-US" sz="1400" dirty="0">
                <a:solidFill>
                  <a:prstClr val="black"/>
                </a:solidFill>
                <a:latin typeface="+mj-ea"/>
              </a:rPr>
              <a:t>･長島直樹･新堂精士（</a:t>
            </a:r>
            <a:r>
              <a:rPr lang="en-US" altLang="ja-JP" sz="1400" dirty="0">
                <a:solidFill>
                  <a:prstClr val="black"/>
                </a:solidFill>
                <a:latin typeface="+mj-ea"/>
              </a:rPr>
              <a:t>2002</a:t>
            </a:r>
            <a:r>
              <a:rPr lang="ja-JP" altLang="en-US" sz="1400" dirty="0">
                <a:solidFill>
                  <a:prstClr val="black"/>
                </a:solidFill>
                <a:latin typeface="+mj-ea"/>
              </a:rPr>
              <a:t>）「情報サーチと消費者行動</a:t>
            </a:r>
            <a:r>
              <a:rPr lang="en-US" altLang="ja-JP" sz="1400" dirty="0">
                <a:solidFill>
                  <a:prstClr val="black"/>
                </a:solidFill>
                <a:latin typeface="+mj-ea"/>
              </a:rPr>
              <a:t>-</a:t>
            </a:r>
            <a:r>
              <a:rPr lang="ja-JP" altLang="en-US" sz="1400" dirty="0">
                <a:solidFill>
                  <a:prstClr val="black"/>
                </a:solidFill>
                <a:latin typeface="+mj-ea"/>
              </a:rPr>
              <a:t>消費者はネット情報をどのように使っているか」</a:t>
            </a:r>
            <a:r>
              <a:rPr lang="en-US" altLang="ja-JP" sz="1400" dirty="0">
                <a:solidFill>
                  <a:prstClr val="black"/>
                </a:solidFill>
                <a:latin typeface="+mj-ea"/>
              </a:rPr>
              <a:t>『</a:t>
            </a:r>
            <a:r>
              <a:rPr lang="ja-JP" altLang="en-US" sz="1400" dirty="0">
                <a:solidFill>
                  <a:prstClr val="black"/>
                </a:solidFill>
                <a:latin typeface="+mj-ea"/>
              </a:rPr>
              <a:t>経営情報学会誌</a:t>
            </a:r>
            <a:r>
              <a:rPr lang="en-US" altLang="ja-JP" sz="1400" dirty="0">
                <a:solidFill>
                  <a:prstClr val="black"/>
                </a:solidFill>
                <a:latin typeface="+mj-ea"/>
              </a:rPr>
              <a:t>11』(3)17-36</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a:lnSpc>
                <a:spcPct val="100000"/>
              </a:lnSpc>
              <a:spcBef>
                <a:spcPts val="0"/>
              </a:spcBef>
            </a:pP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a:lnSpc>
                <a:spcPct val="100000"/>
              </a:lnSpc>
              <a:spcBef>
                <a:spcPts val="0"/>
              </a:spcBef>
            </a:pPr>
            <a:r>
              <a:rPr lang="ja-JP" altLang="en-US" sz="1400" dirty="0">
                <a:solidFill>
                  <a:prstClr val="black"/>
                </a:solidFill>
                <a:latin typeface="ＭＳ Ｐゴシック" panose="020B0600070205080204" pitchFamily="50" charset="-128"/>
              </a:rPr>
              <a:t>･寺島拓幸･廣瀬毅士（</a:t>
            </a:r>
            <a:r>
              <a:rPr lang="en-US" altLang="ja-JP" sz="1400" dirty="0">
                <a:solidFill>
                  <a:prstClr val="black"/>
                </a:solidFill>
                <a:latin typeface="ＭＳ Ｐゴシック" panose="020B0600070205080204" pitchFamily="50" charset="-128"/>
              </a:rPr>
              <a:t>2015</a:t>
            </a:r>
            <a:r>
              <a:rPr lang="ja-JP" altLang="en-US" sz="1400" dirty="0">
                <a:solidFill>
                  <a:prstClr val="black"/>
                </a:solidFill>
                <a:latin typeface="ＭＳ Ｐゴシック" panose="020B0600070205080204" pitchFamily="50" charset="-128"/>
              </a:rPr>
              <a:t>）</a:t>
            </a:r>
            <a:r>
              <a:rPr lang="en-US" altLang="ja-JP" sz="1400" dirty="0">
                <a:solidFill>
                  <a:prstClr val="black"/>
                </a:solidFill>
                <a:latin typeface="ＭＳ Ｐゴシック" panose="020B0600070205080204" pitchFamily="50" charset="-128"/>
              </a:rPr>
              <a:t>『SPSS</a:t>
            </a:r>
            <a:r>
              <a:rPr lang="ja-JP" altLang="en-US" sz="1400" dirty="0">
                <a:solidFill>
                  <a:prstClr val="black"/>
                </a:solidFill>
                <a:latin typeface="ＭＳ Ｐゴシック" panose="020B0600070205080204" pitchFamily="50" charset="-128"/>
              </a:rPr>
              <a:t>によるデータ分析</a:t>
            </a:r>
            <a:r>
              <a:rPr lang="en-US" altLang="ja-JP" sz="1400" dirty="0">
                <a:solidFill>
                  <a:prstClr val="black"/>
                </a:solidFill>
                <a:latin typeface="ＭＳ Ｐゴシック" panose="020B0600070205080204" pitchFamily="50" charset="-128"/>
              </a:rPr>
              <a:t>』</a:t>
            </a:r>
            <a:r>
              <a:rPr lang="ja-JP" altLang="en-US" sz="1400" dirty="0">
                <a:solidFill>
                  <a:prstClr val="black"/>
                </a:solidFill>
                <a:latin typeface="ＭＳ Ｐゴシック" panose="020B0600070205080204" pitchFamily="50" charset="-128"/>
              </a:rPr>
              <a:t>東京図書株式会社</a:t>
            </a:r>
            <a:r>
              <a:rPr lang="en-US" altLang="ja-JP" sz="1400" dirty="0">
                <a:solidFill>
                  <a:prstClr val="black"/>
                </a:solidFill>
                <a:latin typeface="ＭＳ Ｐゴシック" panose="020B0600070205080204" pitchFamily="50" charset="-128"/>
              </a:rPr>
              <a:t>.</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a:lnSpc>
                <a:spcPct val="100000"/>
              </a:lnSpc>
              <a:spcBef>
                <a:spcPts val="0"/>
              </a:spcBef>
            </a:pPr>
            <a:r>
              <a:rPr lang="ja-JP" altLang="en-US" sz="1400" dirty="0">
                <a:solidFill>
                  <a:prstClr val="black"/>
                </a:solidFill>
                <a:latin typeface="ＭＳ Ｐゴシック" panose="020B0600070205080204" pitchFamily="50" charset="-128"/>
                <a:ea typeface="ＭＳ Ｐゴシック" panose="020B0600070205080204" pitchFamily="50" charset="-128"/>
              </a:rPr>
              <a:t>･東京マーケティング本部第一部 調査･編集（</a:t>
            </a:r>
            <a:r>
              <a:rPr lang="en-US" altLang="ja-JP" sz="1400" dirty="0">
                <a:solidFill>
                  <a:prstClr val="black"/>
                </a:solidFill>
                <a:latin typeface="ＭＳ Ｐゴシック" panose="020B0600070205080204" pitchFamily="50" charset="-128"/>
                <a:ea typeface="ＭＳ Ｐゴシック" panose="020B0600070205080204" pitchFamily="50" charset="-128"/>
              </a:rPr>
              <a:t>2017</a:t>
            </a:r>
            <a:r>
              <a:rPr lang="ja-JP" altLang="en-US" sz="1400" dirty="0">
                <a:solidFill>
                  <a:prstClr val="black"/>
                </a:solidFill>
                <a:latin typeface="ＭＳ Ｐゴシック" panose="020B0600070205080204" pitchFamily="50" charset="-128"/>
                <a:ea typeface="ＭＳ Ｐゴシック" panose="020B0600070205080204" pitchFamily="50" charset="-128"/>
              </a:rPr>
              <a:t>）</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外食産業マーケティング便覧</a:t>
            </a:r>
            <a:r>
              <a:rPr lang="en-US" altLang="ja-JP" sz="1400" dirty="0">
                <a:solidFill>
                  <a:prstClr val="black"/>
                </a:solidFill>
                <a:latin typeface="ＭＳ Ｐゴシック" panose="020B0600070205080204" pitchFamily="50" charset="-128"/>
                <a:ea typeface="ＭＳ Ｐゴシック" panose="020B0600070205080204" pitchFamily="50" charset="-128"/>
              </a:rPr>
              <a:t>2017 No.2 </a:t>
            </a:r>
            <a:r>
              <a:rPr lang="ja-JP" altLang="en-US" sz="1400" dirty="0">
                <a:solidFill>
                  <a:prstClr val="black"/>
                </a:solidFill>
                <a:latin typeface="ＭＳ Ｐゴシック" panose="020B0600070205080204" pitchFamily="50" charset="-128"/>
                <a:ea typeface="ＭＳ Ｐゴシック" panose="020B0600070205080204" pitchFamily="50" charset="-128"/>
              </a:rPr>
              <a:t>～ターゲティングの細分化で集客力強化を図る外食産業～</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　株式会社富士経済</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p>
          <a:p>
            <a:pPr>
              <a:lnSpc>
                <a:spcPct val="100000"/>
              </a:lnSpc>
              <a:spcBef>
                <a:spcPts val="0"/>
              </a:spcBef>
            </a:pPr>
            <a:r>
              <a:rPr lang="ja-JP" altLang="en-US" sz="1400" dirty="0">
                <a:solidFill>
                  <a:prstClr val="black"/>
                </a:solidFill>
                <a:latin typeface="ＭＳ Ｐゴシック" panose="020B0600070205080204" pitchFamily="50" charset="-128"/>
                <a:ea typeface="ＭＳ Ｐゴシック" panose="020B0600070205080204" pitchFamily="50" charset="-128"/>
              </a:rPr>
              <a:t>･浜岡・里村（</a:t>
            </a:r>
            <a:r>
              <a:rPr lang="en-US" altLang="ja-JP" sz="1400" dirty="0">
                <a:solidFill>
                  <a:prstClr val="black"/>
                </a:solidFill>
                <a:latin typeface="ＭＳ Ｐゴシック" panose="020B0600070205080204" pitchFamily="50" charset="-128"/>
                <a:ea typeface="ＭＳ Ｐゴシック" panose="020B0600070205080204" pitchFamily="50" charset="-128"/>
              </a:rPr>
              <a:t>2009</a:t>
            </a:r>
            <a:r>
              <a:rPr lang="ja-JP" altLang="en-US" sz="1400" dirty="0">
                <a:solidFill>
                  <a:prstClr val="black"/>
                </a:solidFill>
                <a:latin typeface="ＭＳ Ｐゴシック" panose="020B0600070205080204" pitchFamily="50" charset="-128"/>
                <a:ea typeface="ＭＳ Ｐゴシック" panose="020B0600070205080204" pitchFamily="50" charset="-128"/>
              </a:rPr>
              <a:t>）</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消費者間の相互作用についての基礎研究　クチコミ、</a:t>
            </a:r>
            <a:r>
              <a:rPr lang="en-US" altLang="ja-JP" sz="1400" dirty="0">
                <a:solidFill>
                  <a:prstClr val="black"/>
                </a:solidFill>
                <a:latin typeface="ＭＳ Ｐゴシック" panose="020B0600070205080204" pitchFamily="50" charset="-128"/>
                <a:ea typeface="ＭＳ Ｐゴシック" panose="020B0600070205080204" pitchFamily="50" charset="-128"/>
              </a:rPr>
              <a:t>e</a:t>
            </a:r>
            <a:r>
              <a:rPr lang="ja-JP" altLang="en-US" sz="1400" dirty="0">
                <a:solidFill>
                  <a:prstClr val="black"/>
                </a:solidFill>
                <a:latin typeface="ＭＳ Ｐゴシック" panose="020B0600070205080204" pitchFamily="50" charset="-128"/>
                <a:ea typeface="ＭＳ Ｐゴシック" panose="020B0600070205080204" pitchFamily="50" charset="-128"/>
              </a:rPr>
              <a:t>クチコミを中心に</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 慶應義塾大学出版会</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p>
          <a:p>
            <a:pPr>
              <a:lnSpc>
                <a:spcPct val="100000"/>
              </a:lnSpc>
              <a:spcBef>
                <a:spcPts val="0"/>
              </a:spcBef>
            </a:pP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a:lnSpc>
                <a:spcPct val="100000"/>
              </a:lnSpc>
              <a:spcBef>
                <a:spcPts val="0"/>
              </a:spcBef>
            </a:pPr>
            <a:r>
              <a:rPr lang="ja-JP" altLang="en-US" sz="1400" dirty="0">
                <a:solidFill>
                  <a:schemeClr val="bg2">
                    <a:lumMod val="25000"/>
                  </a:schemeClr>
                </a:solidFill>
                <a:latin typeface="+mn-ea"/>
              </a:rPr>
              <a:t>･</a:t>
            </a:r>
            <a:r>
              <a:rPr lang="en-US" altLang="ja-JP" sz="1400" dirty="0">
                <a:solidFill>
                  <a:schemeClr val="bg2">
                    <a:lumMod val="25000"/>
                  </a:schemeClr>
                </a:solidFill>
                <a:latin typeface="+mn-ea"/>
              </a:rPr>
              <a:t>KH Coder</a:t>
            </a:r>
            <a:r>
              <a:rPr lang="ja-JP" altLang="en-US" sz="1400" dirty="0">
                <a:solidFill>
                  <a:schemeClr val="bg2">
                    <a:lumMod val="25000"/>
                  </a:schemeClr>
                </a:solidFill>
                <a:latin typeface="+mn-ea"/>
              </a:rPr>
              <a:t>「計量テキスト分析･テキストマイニングのためのフリーソフトウェア」</a:t>
            </a:r>
            <a:r>
              <a:rPr lang="en-US" altLang="ja-JP" sz="1400" dirty="0">
                <a:solidFill>
                  <a:schemeClr val="bg2">
                    <a:lumMod val="25000"/>
                  </a:schemeClr>
                </a:solidFill>
                <a:latin typeface="+mn-ea"/>
              </a:rPr>
              <a:t>http://khcoder.net/</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a:lnSpc>
                <a:spcPct val="100000"/>
              </a:lnSpc>
              <a:spcBef>
                <a:spcPts val="0"/>
              </a:spcBef>
            </a:pPr>
            <a:r>
              <a:rPr lang="ja-JP" altLang="en-US" sz="1400" dirty="0">
                <a:solidFill>
                  <a:prstClr val="black"/>
                </a:solidFill>
                <a:latin typeface="ＭＳ Ｐゴシック" panose="020B0600070205080204" pitchFamily="50" charset="-128"/>
                <a:ea typeface="ＭＳ Ｐゴシック" panose="020B0600070205080204" pitchFamily="50" charset="-128"/>
              </a:rPr>
              <a:t>･国土交通省（</a:t>
            </a:r>
            <a:r>
              <a:rPr lang="en-US" altLang="ja-JP" sz="1400" dirty="0">
                <a:solidFill>
                  <a:prstClr val="black"/>
                </a:solidFill>
                <a:latin typeface="ＭＳ Ｐゴシック" panose="020B0600070205080204" pitchFamily="50" charset="-128"/>
                <a:ea typeface="ＭＳ Ｐゴシック" panose="020B0600070205080204" pitchFamily="50" charset="-128"/>
              </a:rPr>
              <a:t>2017</a:t>
            </a:r>
            <a:r>
              <a:rPr lang="ja-JP" altLang="en-US" sz="1400" dirty="0">
                <a:solidFill>
                  <a:prstClr val="black"/>
                </a:solidFill>
                <a:latin typeface="ＭＳ Ｐゴシック" panose="020B0600070205080204" pitchFamily="50" charset="-128"/>
                <a:ea typeface="ＭＳ Ｐゴシック" panose="020B0600070205080204" pitchFamily="50" charset="-128"/>
              </a:rPr>
              <a:t>）「平成</a:t>
            </a:r>
            <a:r>
              <a:rPr lang="en-US" altLang="ja-JP" sz="1400" dirty="0">
                <a:solidFill>
                  <a:prstClr val="black"/>
                </a:solidFill>
                <a:latin typeface="ＭＳ Ｐゴシック" panose="020B0600070205080204" pitchFamily="50" charset="-128"/>
                <a:ea typeface="ＭＳ Ｐゴシック" panose="020B0600070205080204" pitchFamily="50" charset="-128"/>
              </a:rPr>
              <a:t>29</a:t>
            </a:r>
            <a:r>
              <a:rPr lang="ja-JP" altLang="en-US" sz="1400" dirty="0">
                <a:solidFill>
                  <a:prstClr val="black"/>
                </a:solidFill>
                <a:latin typeface="ＭＳ Ｐゴシック" panose="020B0600070205080204" pitchFamily="50" charset="-128"/>
                <a:ea typeface="ＭＳ Ｐゴシック" panose="020B0600070205080204" pitchFamily="50" charset="-128"/>
              </a:rPr>
              <a:t>年都市計画現況調査」</a:t>
            </a:r>
            <a:r>
              <a:rPr lang="en-US" altLang="ja-JP" sz="1400" dirty="0">
                <a:solidFill>
                  <a:prstClr val="black"/>
                </a:solidFill>
                <a:latin typeface="ＭＳ Ｐゴシック" panose="020B0600070205080204" pitchFamily="50" charset="-128"/>
                <a:ea typeface="ＭＳ Ｐゴシック" panose="020B0600070205080204" pitchFamily="50" charset="-128"/>
              </a:rPr>
              <a:t>http://www.mlit.go.jp/toshi/tosiko/toshi_tosiko_tk_000044.html</a:t>
            </a:r>
          </a:p>
          <a:p>
            <a:pPr>
              <a:lnSpc>
                <a:spcPct val="100000"/>
              </a:lnSpc>
              <a:spcBef>
                <a:spcPts val="0"/>
              </a:spcBef>
            </a:pPr>
            <a:r>
              <a:rPr lang="ja-JP" altLang="en-US" sz="1400" dirty="0">
                <a:solidFill>
                  <a:prstClr val="black"/>
                </a:solidFill>
                <a:latin typeface="ＭＳ Ｐゴシック" panose="020B0600070205080204" pitchFamily="50" charset="-128"/>
                <a:ea typeface="ＭＳ Ｐゴシック" panose="020B0600070205080204" pitchFamily="50" charset="-128"/>
              </a:rPr>
              <a:t>･食べログ「鳥茂」</a:t>
            </a:r>
            <a:r>
              <a:rPr lang="en-US" altLang="ja-JP" sz="1400" dirty="0">
                <a:solidFill>
                  <a:schemeClr val="bg2">
                    <a:lumMod val="25000"/>
                  </a:schemeClr>
                </a:solidFill>
                <a:latin typeface="ＭＳ Ｐゴシック" panose="020B0600070205080204" pitchFamily="50" charset="-128"/>
              </a:rPr>
              <a:t> https://tabelog.com/tokyo/A1304/A130401/13001067/</a:t>
            </a: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a:lnSpc>
                <a:spcPct val="100000"/>
              </a:lnSpc>
              <a:spcBef>
                <a:spcPts val="0"/>
              </a:spcBef>
            </a:pPr>
            <a:r>
              <a:rPr lang="ja-JP" altLang="en-US" sz="1400" dirty="0">
                <a:solidFill>
                  <a:prstClr val="black"/>
                </a:solidFill>
                <a:latin typeface="ＭＳ Ｐゴシック" panose="020B0600070205080204" pitchFamily="50" charset="-128"/>
                <a:ea typeface="ＭＳ Ｐゴシック" panose="020B0600070205080204" pitchFamily="50" charset="-128"/>
              </a:rPr>
              <a:t>･東洋経済オンライン（</a:t>
            </a:r>
            <a:r>
              <a:rPr lang="en-US" altLang="ja-JP" sz="1400" dirty="0">
                <a:solidFill>
                  <a:prstClr val="black"/>
                </a:solidFill>
                <a:latin typeface="ＭＳ Ｐゴシック" panose="020B0600070205080204" pitchFamily="50" charset="-128"/>
                <a:ea typeface="ＭＳ Ｐゴシック" panose="020B0600070205080204" pitchFamily="50" charset="-128"/>
              </a:rPr>
              <a:t>2016</a:t>
            </a:r>
            <a:r>
              <a:rPr lang="ja-JP" altLang="en-US" sz="1400" dirty="0">
                <a:solidFill>
                  <a:prstClr val="black"/>
                </a:solidFill>
                <a:latin typeface="ＭＳ Ｐゴシック" panose="020B0600070205080204" pitchFamily="50" charset="-128"/>
                <a:ea typeface="ＭＳ Ｐゴシック" panose="020B0600070205080204" pitchFamily="50" charset="-128"/>
              </a:rPr>
              <a:t>）「東京</a:t>
            </a:r>
            <a:r>
              <a:rPr lang="en-US" altLang="ja-JP" sz="1400" dirty="0">
                <a:solidFill>
                  <a:prstClr val="black"/>
                </a:solidFill>
                <a:latin typeface="ＭＳ Ｐゴシック" panose="020B0600070205080204" pitchFamily="50" charset="-128"/>
                <a:ea typeface="ＭＳ Ｐゴシック" panose="020B0600070205080204" pitchFamily="50" charset="-128"/>
              </a:rPr>
              <a:t>23</a:t>
            </a:r>
            <a:r>
              <a:rPr lang="ja-JP" altLang="en-US" sz="1400" dirty="0">
                <a:solidFill>
                  <a:prstClr val="black"/>
                </a:solidFill>
                <a:latin typeface="ＭＳ Ｐゴシック" panose="020B0600070205080204" pitchFamily="50" charset="-128"/>
                <a:ea typeface="ＭＳ Ｐゴシック" panose="020B0600070205080204" pitchFamily="50" charset="-128"/>
              </a:rPr>
              <a:t>区で飲食店が激しく密集しているのは？」</a:t>
            </a:r>
            <a:r>
              <a:rPr lang="en-US" altLang="ja-JP" sz="1400" dirty="0">
                <a:solidFill>
                  <a:prstClr val="black"/>
                </a:solidFill>
                <a:latin typeface="ＭＳ Ｐゴシック" panose="020B0600070205080204" pitchFamily="50" charset="-128"/>
                <a:ea typeface="ＭＳ Ｐゴシック" panose="020B0600070205080204" pitchFamily="50" charset="-128"/>
              </a:rPr>
              <a:t>https://toyokeizai.net/articles/-/119427</a:t>
            </a:r>
          </a:p>
          <a:p>
            <a:pPr>
              <a:lnSpc>
                <a:spcPct val="100000"/>
              </a:lnSpc>
              <a:spcBef>
                <a:spcPts val="0"/>
              </a:spcBef>
            </a:pPr>
            <a:r>
              <a:rPr lang="ja-JP" altLang="en-US" sz="1400" dirty="0">
                <a:solidFill>
                  <a:prstClr val="black"/>
                </a:solidFill>
                <a:latin typeface="ＭＳ Ｐゴシック" panose="020B0600070205080204" pitchFamily="50" charset="-128"/>
                <a:ea typeface="ＭＳ Ｐゴシック" panose="020B0600070205080204" pitchFamily="50" charset="-128"/>
              </a:rPr>
              <a:t>･マーケティングリサーチのマクロミル</a:t>
            </a:r>
            <a:r>
              <a:rPr lang="en-US" altLang="ja-JP" sz="1400" dirty="0">
                <a:solidFill>
                  <a:prstClr val="black"/>
                </a:solidFill>
                <a:latin typeface="ＭＳ Ｐゴシック" panose="020B0600070205080204" pitchFamily="50" charset="-128"/>
                <a:ea typeface="ＭＳ Ｐゴシック" panose="020B0600070205080204" pitchFamily="50" charset="-128"/>
              </a:rPr>
              <a:t>｢</a:t>
            </a:r>
            <a:r>
              <a:rPr lang="ja-JP" altLang="en-US" sz="1400" dirty="0">
                <a:solidFill>
                  <a:prstClr val="black"/>
                </a:solidFill>
                <a:latin typeface="ＭＳ Ｐゴシック" panose="020B0600070205080204" pitchFamily="50" charset="-128"/>
                <a:ea typeface="ＭＳ Ｐゴシック" panose="020B0600070205080204" pitchFamily="50" charset="-128"/>
              </a:rPr>
              <a:t>テキストマイニング</a:t>
            </a:r>
            <a:r>
              <a:rPr lang="en-US" altLang="ja-JP" sz="1400" dirty="0">
                <a:solidFill>
                  <a:prstClr val="black"/>
                </a:solidFill>
                <a:latin typeface="ＭＳ Ｐゴシック" panose="020B0600070205080204" pitchFamily="50" charset="-128"/>
                <a:ea typeface="ＭＳ Ｐゴシック" panose="020B0600070205080204" pitchFamily="50" charset="-128"/>
              </a:rPr>
              <a:t>｣https://www.macromill.com/service/data_analysis/text-mining.html</a:t>
            </a:r>
          </a:p>
          <a:p>
            <a:pPr>
              <a:lnSpc>
                <a:spcPct val="100000"/>
              </a:lnSpc>
              <a:spcBef>
                <a:spcPts val="0"/>
              </a:spcBef>
            </a:pPr>
            <a:r>
              <a:rPr lang="ja-JP" altLang="en-US" sz="1400" dirty="0">
                <a:solidFill>
                  <a:prstClr val="black"/>
                </a:solidFill>
                <a:latin typeface="ＭＳ Ｐゴシック" panose="020B0600070205080204" pitchFamily="50" charset="-128"/>
                <a:ea typeface="ＭＳ Ｐゴシック" panose="020B0600070205080204" pitchFamily="50" charset="-128"/>
              </a:rPr>
              <a:t>･三菱</a:t>
            </a:r>
            <a:r>
              <a:rPr lang="en-US" altLang="ja-JP" sz="1400" dirty="0">
                <a:solidFill>
                  <a:prstClr val="black"/>
                </a:solidFill>
                <a:latin typeface="ＭＳ Ｐゴシック" panose="020B0600070205080204" pitchFamily="50" charset="-128"/>
                <a:ea typeface="ＭＳ Ｐゴシック" panose="020B0600070205080204" pitchFamily="50" charset="-128"/>
              </a:rPr>
              <a:t>UFJ</a:t>
            </a:r>
            <a:r>
              <a:rPr lang="ja-JP" altLang="en-US" sz="1400" dirty="0">
                <a:solidFill>
                  <a:prstClr val="black"/>
                </a:solidFill>
                <a:latin typeface="ＭＳ Ｐゴシック" panose="020B0600070205080204" pitchFamily="50" charset="-128"/>
                <a:ea typeface="ＭＳ Ｐゴシック" panose="020B0600070205080204" pitchFamily="50" charset="-128"/>
              </a:rPr>
              <a:t>リサーチ</a:t>
            </a:r>
            <a:r>
              <a:rPr lang="en-US" altLang="ja-JP" sz="1400" dirty="0">
                <a:solidFill>
                  <a:prstClr val="black"/>
                </a:solidFill>
                <a:latin typeface="ＭＳ Ｐゴシック" panose="020B0600070205080204" pitchFamily="50" charset="-128"/>
                <a:ea typeface="ＭＳ Ｐゴシック" panose="020B0600070205080204" pitchFamily="50" charset="-128"/>
              </a:rPr>
              <a:t>&amp;</a:t>
            </a:r>
            <a:r>
              <a:rPr lang="ja-JP" altLang="en-US" sz="1400" dirty="0">
                <a:solidFill>
                  <a:prstClr val="black"/>
                </a:solidFill>
                <a:latin typeface="ＭＳ Ｐゴシック" panose="020B0600070205080204" pitchFamily="50" charset="-128"/>
                <a:ea typeface="ＭＳ Ｐゴシック" panose="020B0600070205080204" pitchFamily="50" charset="-128"/>
              </a:rPr>
              <a:t>コンサルティング「口コミサイト･インフルエンサーマーケティングに関するアンケート調査」</a:t>
            </a:r>
          </a:p>
          <a:p>
            <a:pPr>
              <a:lnSpc>
                <a:spcPct val="100000"/>
              </a:lnSpc>
              <a:spcBef>
                <a:spcPts val="0"/>
              </a:spcBef>
            </a:pPr>
            <a:r>
              <a:rPr lang="en-US" altLang="ja-JP" sz="1400" dirty="0">
                <a:solidFill>
                  <a:prstClr val="black"/>
                </a:solidFill>
                <a:latin typeface="ＭＳ Ｐゴシック" panose="020B0600070205080204" pitchFamily="50" charset="-128"/>
                <a:ea typeface="ＭＳ Ｐゴシック" panose="020B0600070205080204" pitchFamily="50" charset="-128"/>
              </a:rPr>
              <a:t>https://www.caa.go.jp/policies/policy/consumer_policy/policy_coordination/internet_committee/pdf/internet_committee_180927_0003.pdf</a:t>
            </a:r>
          </a:p>
          <a:p>
            <a:pPr>
              <a:lnSpc>
                <a:spcPct val="100000"/>
              </a:lnSpc>
              <a:spcBef>
                <a:spcPts val="0"/>
              </a:spcBef>
            </a:pPr>
            <a:endParaRPr lang="en-US" altLang="ja-JP" sz="1400" dirty="0">
              <a:solidFill>
                <a:prstClr val="black"/>
              </a:solidFill>
              <a:latin typeface="ＭＳ Ｐゴシック" panose="020B0600070205080204" pitchFamily="50" charset="-128"/>
              <a:ea typeface="ＭＳ Ｐゴシック" panose="020B0600070205080204" pitchFamily="50" charset="-128"/>
            </a:endParaRPr>
          </a:p>
          <a:p>
            <a:pPr>
              <a:lnSpc>
                <a:spcPct val="100000"/>
              </a:lnSpc>
              <a:spcBef>
                <a:spcPts val="0"/>
              </a:spcBef>
            </a:pPr>
            <a:endParaRPr lang="en-US" altLang="ja-JP" sz="1600" dirty="0">
              <a:solidFill>
                <a:prstClr val="black"/>
              </a:solidFill>
              <a:latin typeface="ＭＳ Ｐゴシック" panose="020B0600070205080204" pitchFamily="50" charset="-128"/>
              <a:ea typeface="ＭＳ Ｐゴシック" panose="020B0600070205080204" pitchFamily="50" charset="-128"/>
            </a:endParaRPr>
          </a:p>
          <a:p>
            <a:pPr>
              <a:lnSpc>
                <a:spcPct val="100000"/>
              </a:lnSpc>
              <a:spcBef>
                <a:spcPts val="0"/>
              </a:spcBef>
            </a:pPr>
            <a:endParaRPr lang="ja-JP" altLang="en-US" sz="1600" dirty="0">
              <a:solidFill>
                <a:prstClr val="black"/>
              </a:solidFill>
              <a:latin typeface="ＭＳ Ｐゴシック" panose="020B0600070205080204" pitchFamily="50" charset="-128"/>
              <a:ea typeface="ＭＳ Ｐゴシック" panose="020B0600070205080204" pitchFamily="50" charset="-128"/>
            </a:endParaRPr>
          </a:p>
          <a:p>
            <a:endParaRPr lang="ja-JP" altLang="en-US" dirty="0"/>
          </a:p>
        </p:txBody>
      </p:sp>
    </p:spTree>
    <p:extLst>
      <p:ext uri="{BB962C8B-B14F-4D97-AF65-F5344CB8AC3E}">
        <p14:creationId xmlns:p14="http://schemas.microsoft.com/office/powerpoint/2010/main" val="364897492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BC1A54-2020-43DC-9EAD-D6435DDE509C}"/>
              </a:ext>
            </a:extLst>
          </p:cNvPr>
          <p:cNvSpPr>
            <a:spLocks noGrp="1"/>
          </p:cNvSpPr>
          <p:nvPr>
            <p:ph type="sldNum" sz="quarter" idx="12"/>
          </p:nvPr>
        </p:nvSpPr>
        <p:spPr/>
        <p:txBody>
          <a:bodyPr/>
          <a:lstStyle/>
          <a:p>
            <a:fld id="{5620E6CF-7497-4561-96CF-47B14CA33FFA}" type="slidenum">
              <a:rPr kumimoji="1" lang="ja-JP" altLang="en-US" smtClean="0"/>
              <a:t>69</a:t>
            </a:fld>
            <a:endParaRPr kumimoji="1" lang="ja-JP" altLang="en-US"/>
          </a:p>
        </p:txBody>
      </p:sp>
      <p:sp>
        <p:nvSpPr>
          <p:cNvPr id="4" name="テキスト ボックス 3">
            <a:extLst>
              <a:ext uri="{FF2B5EF4-FFF2-40B4-BE49-F238E27FC236}">
                <a16:creationId xmlns:a16="http://schemas.microsoft.com/office/drawing/2014/main" id="{2767D162-AA55-4AD2-8EF2-2A80BAD7415D}"/>
              </a:ext>
            </a:extLst>
          </p:cNvPr>
          <p:cNvSpPr txBox="1"/>
          <p:nvPr/>
        </p:nvSpPr>
        <p:spPr>
          <a:xfrm>
            <a:off x="2835965" y="3075057"/>
            <a:ext cx="6520069" cy="707886"/>
          </a:xfrm>
          <a:prstGeom prst="rect">
            <a:avLst/>
          </a:prstGeom>
          <a:noFill/>
        </p:spPr>
        <p:txBody>
          <a:bodyPr wrap="square" rtlCol="0">
            <a:spAutoFit/>
          </a:bodyPr>
          <a:lstStyle/>
          <a:p>
            <a:pPr algn="ctr"/>
            <a:r>
              <a:rPr kumimoji="1" lang="ja-JP" altLang="en-US" sz="4000" dirty="0">
                <a:solidFill>
                  <a:schemeClr val="bg2">
                    <a:lumMod val="25000"/>
                  </a:schemeClr>
                </a:solidFill>
                <a:latin typeface="ＭＳ Ｐゴシック" panose="020B0600070205080204" pitchFamily="50" charset="-128"/>
                <a:ea typeface="ＭＳ Ｐゴシック" panose="020B0600070205080204" pitchFamily="50" charset="-128"/>
              </a:rPr>
              <a:t>ご静聴ありがとうございました</a:t>
            </a:r>
          </a:p>
        </p:txBody>
      </p:sp>
    </p:spTree>
    <p:extLst>
      <p:ext uri="{BB962C8B-B14F-4D97-AF65-F5344CB8AC3E}">
        <p14:creationId xmlns:p14="http://schemas.microsoft.com/office/powerpoint/2010/main" val="867099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３．キーワード</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7</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grpSp>
        <p:nvGrpSpPr>
          <p:cNvPr id="27" name="グループ化 26">
            <a:extLst>
              <a:ext uri="{FF2B5EF4-FFF2-40B4-BE49-F238E27FC236}">
                <a16:creationId xmlns:a16="http://schemas.microsoft.com/office/drawing/2014/main" id="{F8076FE4-05A4-48D2-AD29-7CBE4697E300}"/>
              </a:ext>
            </a:extLst>
          </p:cNvPr>
          <p:cNvGrpSpPr/>
          <p:nvPr/>
        </p:nvGrpSpPr>
        <p:grpSpPr>
          <a:xfrm>
            <a:off x="1392929" y="2671719"/>
            <a:ext cx="4208400" cy="1573200"/>
            <a:chOff x="1359193" y="2251153"/>
            <a:chExt cx="4208400" cy="1573200"/>
          </a:xfrm>
        </p:grpSpPr>
        <p:sp>
          <p:nvSpPr>
            <p:cNvPr id="25" name="正方形/長方形 24">
              <a:extLst>
                <a:ext uri="{FF2B5EF4-FFF2-40B4-BE49-F238E27FC236}">
                  <a16:creationId xmlns:a16="http://schemas.microsoft.com/office/drawing/2014/main" id="{84414CE6-7028-4F84-A140-198BB2F4BBC7}"/>
                </a:ext>
              </a:extLst>
            </p:cNvPr>
            <p:cNvSpPr/>
            <p:nvPr/>
          </p:nvSpPr>
          <p:spPr>
            <a:xfrm>
              <a:off x="1359193" y="2251153"/>
              <a:ext cx="4208400" cy="15732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5" name="図 4" descr="スクリーンショットの画面&#10;&#10;自動的に生成された説明">
              <a:extLst>
                <a:ext uri="{FF2B5EF4-FFF2-40B4-BE49-F238E27FC236}">
                  <a16:creationId xmlns:a16="http://schemas.microsoft.com/office/drawing/2014/main" id="{838A1BF8-DFE4-410D-9DB2-DBAEA75B7755}"/>
                </a:ext>
              </a:extLst>
            </p:cNvPr>
            <p:cNvPicPr>
              <a:picLocks noChangeAspect="1"/>
            </p:cNvPicPr>
            <p:nvPr/>
          </p:nvPicPr>
          <p:blipFill rotWithShape="1">
            <a:blip r:embed="rId2">
              <a:extLst>
                <a:ext uri="{28A0092B-C50C-407E-A947-70E740481C1C}">
                  <a14:useLocalDpi xmlns:a14="http://schemas.microsoft.com/office/drawing/2010/main" val="0"/>
                </a:ext>
              </a:extLst>
            </a:blip>
            <a:srcRect l="6094" t="17656" r="40245" b="10475"/>
            <a:stretch/>
          </p:blipFill>
          <p:spPr>
            <a:xfrm>
              <a:off x="1409700" y="2301219"/>
              <a:ext cx="4107387" cy="1473068"/>
            </a:xfrm>
            <a:prstGeom prst="rect">
              <a:avLst/>
            </a:prstGeom>
          </p:spPr>
        </p:pic>
      </p:grpSp>
      <p:sp>
        <p:nvSpPr>
          <p:cNvPr id="11" name="テキスト ボックス 10">
            <a:extLst>
              <a:ext uri="{FF2B5EF4-FFF2-40B4-BE49-F238E27FC236}">
                <a16:creationId xmlns:a16="http://schemas.microsoft.com/office/drawing/2014/main" id="{3B8DC381-F408-4E4F-835C-418E8D90D430}"/>
              </a:ext>
            </a:extLst>
          </p:cNvPr>
          <p:cNvSpPr txBox="1"/>
          <p:nvPr/>
        </p:nvSpPr>
        <p:spPr>
          <a:xfrm>
            <a:off x="849635" y="6046335"/>
            <a:ext cx="5740674" cy="307777"/>
          </a:xfrm>
          <a:prstGeom prst="rect">
            <a:avLst/>
          </a:prstGeom>
          <a:noFill/>
        </p:spPr>
        <p:txBody>
          <a:bodyPr wrap="none" rtlCol="0">
            <a:spAutoFit/>
          </a:bodyPr>
          <a:lstStyle/>
          <a:p>
            <a:r>
              <a:rPr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rPr>
              <a:t>食べログ「鳥茂」</a:t>
            </a:r>
            <a:r>
              <a:rPr lang="en-US" altLang="ja-JP" sz="1400" dirty="0">
                <a:solidFill>
                  <a:schemeClr val="bg2">
                    <a:lumMod val="25000"/>
                  </a:schemeClr>
                </a:solidFill>
                <a:latin typeface="ＭＳ Ｐゴシック" panose="020B0600070205080204" pitchFamily="50" charset="-128"/>
                <a:ea typeface="ＭＳ Ｐゴシック" panose="020B0600070205080204" pitchFamily="50" charset="-128"/>
              </a:rPr>
              <a:t>https://tabelog.com/tokyo/A1304/A130401/13001067/</a:t>
            </a:r>
            <a:endParaRPr kumimoji="1"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grpSp>
        <p:nvGrpSpPr>
          <p:cNvPr id="31" name="グループ化 30">
            <a:extLst>
              <a:ext uri="{FF2B5EF4-FFF2-40B4-BE49-F238E27FC236}">
                <a16:creationId xmlns:a16="http://schemas.microsoft.com/office/drawing/2014/main" id="{55211922-72C0-4003-B033-C9A662ECC44C}"/>
              </a:ext>
            </a:extLst>
          </p:cNvPr>
          <p:cNvGrpSpPr/>
          <p:nvPr/>
        </p:nvGrpSpPr>
        <p:grpSpPr>
          <a:xfrm>
            <a:off x="6511290" y="2671719"/>
            <a:ext cx="4366800" cy="2703600"/>
            <a:chOff x="6138471" y="3429000"/>
            <a:chExt cx="4366800" cy="2703600"/>
          </a:xfrm>
        </p:grpSpPr>
        <p:sp>
          <p:nvSpPr>
            <p:cNvPr id="26" name="正方形/長方形 25">
              <a:extLst>
                <a:ext uri="{FF2B5EF4-FFF2-40B4-BE49-F238E27FC236}">
                  <a16:creationId xmlns:a16="http://schemas.microsoft.com/office/drawing/2014/main" id="{AB724F17-4988-404A-81BD-37B24CDC4AD0}"/>
                </a:ext>
              </a:extLst>
            </p:cNvPr>
            <p:cNvSpPr/>
            <p:nvPr/>
          </p:nvSpPr>
          <p:spPr>
            <a:xfrm>
              <a:off x="6138471" y="3429000"/>
              <a:ext cx="4366800" cy="2703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30" name="グループ化 29">
              <a:extLst>
                <a:ext uri="{FF2B5EF4-FFF2-40B4-BE49-F238E27FC236}">
                  <a16:creationId xmlns:a16="http://schemas.microsoft.com/office/drawing/2014/main" id="{941C7A9D-B956-4CAD-9789-29CD68806990}"/>
                </a:ext>
              </a:extLst>
            </p:cNvPr>
            <p:cNvGrpSpPr/>
            <p:nvPr/>
          </p:nvGrpSpPr>
          <p:grpSpPr>
            <a:xfrm>
              <a:off x="6217490" y="3480342"/>
              <a:ext cx="4267252" cy="2600916"/>
              <a:chOff x="6246735" y="3480342"/>
              <a:chExt cx="4267252" cy="2600916"/>
            </a:xfrm>
          </p:grpSpPr>
          <p:grpSp>
            <p:nvGrpSpPr>
              <p:cNvPr id="24" name="グループ化 23">
                <a:extLst>
                  <a:ext uri="{FF2B5EF4-FFF2-40B4-BE49-F238E27FC236}">
                    <a16:creationId xmlns:a16="http://schemas.microsoft.com/office/drawing/2014/main" id="{01EDF6E9-6E33-4FBA-A1B5-83129D9849D7}"/>
                  </a:ext>
                </a:extLst>
              </p:cNvPr>
              <p:cNvGrpSpPr/>
              <p:nvPr/>
            </p:nvGrpSpPr>
            <p:grpSpPr>
              <a:xfrm>
                <a:off x="6246735" y="3480342"/>
                <a:ext cx="4208762" cy="2600916"/>
                <a:chOff x="6246735" y="2049416"/>
                <a:chExt cx="4208762" cy="2600916"/>
              </a:xfrm>
            </p:grpSpPr>
            <p:pic>
              <p:nvPicPr>
                <p:cNvPr id="13" name="図 12" descr="スクリーンショットの画面&#10;&#10;自動的に生成された説明">
                  <a:extLst>
                    <a:ext uri="{FF2B5EF4-FFF2-40B4-BE49-F238E27FC236}">
                      <a16:creationId xmlns:a16="http://schemas.microsoft.com/office/drawing/2014/main" id="{FDB90C1F-4D22-4F08-AF30-2F8C800F2790}"/>
                    </a:ext>
                  </a:extLst>
                </p:cNvPr>
                <p:cNvPicPr>
                  <a:picLocks noChangeAspect="1"/>
                </p:cNvPicPr>
                <p:nvPr/>
              </p:nvPicPr>
              <p:blipFill rotWithShape="1">
                <a:blip r:embed="rId3">
                  <a:extLst>
                    <a:ext uri="{28A0092B-C50C-407E-A947-70E740481C1C}">
                      <a14:useLocalDpi xmlns:a14="http://schemas.microsoft.com/office/drawing/2010/main" val="0"/>
                    </a:ext>
                  </a:extLst>
                </a:blip>
                <a:srcRect l="5500" t="17497" r="25403" b="31354"/>
                <a:stretch/>
              </p:blipFill>
              <p:spPr>
                <a:xfrm>
                  <a:off x="6246735" y="2049416"/>
                  <a:ext cx="4208762" cy="1974942"/>
                </a:xfrm>
                <a:prstGeom prst="rect">
                  <a:avLst/>
                </a:prstGeom>
              </p:spPr>
            </p:pic>
            <p:pic>
              <p:nvPicPr>
                <p:cNvPr id="10" name="図 9" descr="スクリーンショットの画面&#10;&#10;自動的に生成された説明">
                  <a:extLst>
                    <a:ext uri="{FF2B5EF4-FFF2-40B4-BE49-F238E27FC236}">
                      <a16:creationId xmlns:a16="http://schemas.microsoft.com/office/drawing/2014/main" id="{811BD320-BF73-40E4-A3CD-C7D0D6617CA8}"/>
                    </a:ext>
                  </a:extLst>
                </p:cNvPr>
                <p:cNvPicPr>
                  <a:picLocks noChangeAspect="1"/>
                </p:cNvPicPr>
                <p:nvPr/>
              </p:nvPicPr>
              <p:blipFill rotWithShape="1">
                <a:blip r:embed="rId4">
                  <a:extLst>
                    <a:ext uri="{28A0092B-C50C-407E-A947-70E740481C1C}">
                      <a14:useLocalDpi xmlns:a14="http://schemas.microsoft.com/office/drawing/2010/main" val="0"/>
                    </a:ext>
                  </a:extLst>
                </a:blip>
                <a:srcRect l="7512" t="25185" r="7680" b="20820"/>
                <a:stretch/>
              </p:blipFill>
              <p:spPr>
                <a:xfrm>
                  <a:off x="6246735" y="3932703"/>
                  <a:ext cx="4208762" cy="717629"/>
                </a:xfrm>
                <a:prstGeom prst="rect">
                  <a:avLst/>
                </a:prstGeom>
              </p:spPr>
            </p:pic>
          </p:grpSp>
          <p:grpSp>
            <p:nvGrpSpPr>
              <p:cNvPr id="21" name="グループ化 20">
                <a:extLst>
                  <a:ext uri="{FF2B5EF4-FFF2-40B4-BE49-F238E27FC236}">
                    <a16:creationId xmlns:a16="http://schemas.microsoft.com/office/drawing/2014/main" id="{EDB816BA-FACA-44A5-8387-EA3C0CFD7E14}"/>
                  </a:ext>
                </a:extLst>
              </p:cNvPr>
              <p:cNvGrpSpPr/>
              <p:nvPr/>
            </p:nvGrpSpPr>
            <p:grpSpPr>
              <a:xfrm>
                <a:off x="6246735" y="5294094"/>
                <a:ext cx="4267252" cy="199157"/>
                <a:chOff x="7086548" y="4249832"/>
                <a:chExt cx="4267252" cy="199157"/>
              </a:xfrm>
            </p:grpSpPr>
            <p:sp>
              <p:nvSpPr>
                <p:cNvPr id="19" name="フリーフォーム: 図形 18">
                  <a:extLst>
                    <a:ext uri="{FF2B5EF4-FFF2-40B4-BE49-F238E27FC236}">
                      <a16:creationId xmlns:a16="http://schemas.microsoft.com/office/drawing/2014/main" id="{670780A4-1E54-4C9D-B24E-DFC7A964E3E7}"/>
                    </a:ext>
                  </a:extLst>
                </p:cNvPr>
                <p:cNvSpPr/>
                <p:nvPr/>
              </p:nvSpPr>
              <p:spPr>
                <a:xfrm>
                  <a:off x="7086548" y="4249832"/>
                  <a:ext cx="4267252" cy="129622"/>
                </a:xfrm>
                <a:custGeom>
                  <a:avLst/>
                  <a:gdLst>
                    <a:gd name="connsiteX0" fmla="*/ 0 w 4269077"/>
                    <a:gd name="connsiteY0" fmla="*/ 297262 h 304919"/>
                    <a:gd name="connsiteX1" fmla="*/ 358140 w 4269077"/>
                    <a:gd name="connsiteY1" fmla="*/ 15322 h 304919"/>
                    <a:gd name="connsiteX2" fmla="*/ 685800 w 4269077"/>
                    <a:gd name="connsiteY2" fmla="*/ 297262 h 304919"/>
                    <a:gd name="connsiteX3" fmla="*/ 1013460 w 4269077"/>
                    <a:gd name="connsiteY3" fmla="*/ 15322 h 304919"/>
                    <a:gd name="connsiteX4" fmla="*/ 1341120 w 4269077"/>
                    <a:gd name="connsiteY4" fmla="*/ 289642 h 304919"/>
                    <a:gd name="connsiteX5" fmla="*/ 1653540 w 4269077"/>
                    <a:gd name="connsiteY5" fmla="*/ 15322 h 304919"/>
                    <a:gd name="connsiteX6" fmla="*/ 1950720 w 4269077"/>
                    <a:gd name="connsiteY6" fmla="*/ 289642 h 304919"/>
                    <a:gd name="connsiteX7" fmla="*/ 2255520 w 4269077"/>
                    <a:gd name="connsiteY7" fmla="*/ 15322 h 304919"/>
                    <a:gd name="connsiteX8" fmla="*/ 2560320 w 4269077"/>
                    <a:gd name="connsiteY8" fmla="*/ 289642 h 304919"/>
                    <a:gd name="connsiteX9" fmla="*/ 2857500 w 4269077"/>
                    <a:gd name="connsiteY9" fmla="*/ 15322 h 304919"/>
                    <a:gd name="connsiteX10" fmla="*/ 3147060 w 4269077"/>
                    <a:gd name="connsiteY10" fmla="*/ 297262 h 304919"/>
                    <a:gd name="connsiteX11" fmla="*/ 3406140 w 4269077"/>
                    <a:gd name="connsiteY11" fmla="*/ 22942 h 304919"/>
                    <a:gd name="connsiteX12" fmla="*/ 3710940 w 4269077"/>
                    <a:gd name="connsiteY12" fmla="*/ 304882 h 304919"/>
                    <a:gd name="connsiteX13" fmla="*/ 3947160 w 4269077"/>
                    <a:gd name="connsiteY13" fmla="*/ 82 h 304919"/>
                    <a:gd name="connsiteX14" fmla="*/ 4244340 w 4269077"/>
                    <a:gd name="connsiteY14" fmla="*/ 274402 h 304919"/>
                    <a:gd name="connsiteX15" fmla="*/ 4251960 w 4269077"/>
                    <a:gd name="connsiteY15" fmla="*/ 282022 h 304919"/>
                    <a:gd name="connsiteX16" fmla="*/ 4259580 w 4269077"/>
                    <a:gd name="connsiteY16" fmla="*/ 282022 h 304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69077" h="304919">
                      <a:moveTo>
                        <a:pt x="0" y="297262"/>
                      </a:moveTo>
                      <a:cubicBezTo>
                        <a:pt x="121920" y="156292"/>
                        <a:pt x="243840" y="15322"/>
                        <a:pt x="358140" y="15322"/>
                      </a:cubicBezTo>
                      <a:cubicBezTo>
                        <a:pt x="472440" y="15322"/>
                        <a:pt x="576580" y="297262"/>
                        <a:pt x="685800" y="297262"/>
                      </a:cubicBezTo>
                      <a:cubicBezTo>
                        <a:pt x="795020" y="297262"/>
                        <a:pt x="904240" y="16592"/>
                        <a:pt x="1013460" y="15322"/>
                      </a:cubicBezTo>
                      <a:cubicBezTo>
                        <a:pt x="1122680" y="14052"/>
                        <a:pt x="1234440" y="289642"/>
                        <a:pt x="1341120" y="289642"/>
                      </a:cubicBezTo>
                      <a:cubicBezTo>
                        <a:pt x="1447800" y="289642"/>
                        <a:pt x="1551940" y="15322"/>
                        <a:pt x="1653540" y="15322"/>
                      </a:cubicBezTo>
                      <a:cubicBezTo>
                        <a:pt x="1755140" y="15322"/>
                        <a:pt x="1850390" y="289642"/>
                        <a:pt x="1950720" y="289642"/>
                      </a:cubicBezTo>
                      <a:cubicBezTo>
                        <a:pt x="2051050" y="289642"/>
                        <a:pt x="2153920" y="15322"/>
                        <a:pt x="2255520" y="15322"/>
                      </a:cubicBezTo>
                      <a:cubicBezTo>
                        <a:pt x="2357120" y="15322"/>
                        <a:pt x="2459990" y="289642"/>
                        <a:pt x="2560320" y="289642"/>
                      </a:cubicBezTo>
                      <a:cubicBezTo>
                        <a:pt x="2660650" y="289642"/>
                        <a:pt x="2759710" y="14052"/>
                        <a:pt x="2857500" y="15322"/>
                      </a:cubicBezTo>
                      <a:cubicBezTo>
                        <a:pt x="2955290" y="16592"/>
                        <a:pt x="3055620" y="295992"/>
                        <a:pt x="3147060" y="297262"/>
                      </a:cubicBezTo>
                      <a:cubicBezTo>
                        <a:pt x="3238500" y="298532"/>
                        <a:pt x="3312160" y="21672"/>
                        <a:pt x="3406140" y="22942"/>
                      </a:cubicBezTo>
                      <a:cubicBezTo>
                        <a:pt x="3500120" y="24212"/>
                        <a:pt x="3620770" y="308692"/>
                        <a:pt x="3710940" y="304882"/>
                      </a:cubicBezTo>
                      <a:cubicBezTo>
                        <a:pt x="3801110" y="301072"/>
                        <a:pt x="3858260" y="5162"/>
                        <a:pt x="3947160" y="82"/>
                      </a:cubicBezTo>
                      <a:cubicBezTo>
                        <a:pt x="4036060" y="-4998"/>
                        <a:pt x="4193540" y="227412"/>
                        <a:pt x="4244340" y="274402"/>
                      </a:cubicBezTo>
                      <a:cubicBezTo>
                        <a:pt x="4295140" y="321392"/>
                        <a:pt x="4251960" y="282022"/>
                        <a:pt x="4251960" y="282022"/>
                      </a:cubicBezTo>
                      <a:cubicBezTo>
                        <a:pt x="4254500" y="283292"/>
                        <a:pt x="4257040" y="282657"/>
                        <a:pt x="4259580" y="28202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図形 19">
                  <a:extLst>
                    <a:ext uri="{FF2B5EF4-FFF2-40B4-BE49-F238E27FC236}">
                      <a16:creationId xmlns:a16="http://schemas.microsoft.com/office/drawing/2014/main" id="{89C8FCA5-B288-49E5-8972-57257A34EE88}"/>
                    </a:ext>
                  </a:extLst>
                </p:cNvPr>
                <p:cNvSpPr/>
                <p:nvPr/>
              </p:nvSpPr>
              <p:spPr>
                <a:xfrm>
                  <a:off x="7086548" y="4319367"/>
                  <a:ext cx="4267252" cy="129622"/>
                </a:xfrm>
                <a:custGeom>
                  <a:avLst/>
                  <a:gdLst>
                    <a:gd name="connsiteX0" fmla="*/ 0 w 4269077"/>
                    <a:gd name="connsiteY0" fmla="*/ 297262 h 304919"/>
                    <a:gd name="connsiteX1" fmla="*/ 358140 w 4269077"/>
                    <a:gd name="connsiteY1" fmla="*/ 15322 h 304919"/>
                    <a:gd name="connsiteX2" fmla="*/ 685800 w 4269077"/>
                    <a:gd name="connsiteY2" fmla="*/ 297262 h 304919"/>
                    <a:gd name="connsiteX3" fmla="*/ 1013460 w 4269077"/>
                    <a:gd name="connsiteY3" fmla="*/ 15322 h 304919"/>
                    <a:gd name="connsiteX4" fmla="*/ 1341120 w 4269077"/>
                    <a:gd name="connsiteY4" fmla="*/ 289642 h 304919"/>
                    <a:gd name="connsiteX5" fmla="*/ 1653540 w 4269077"/>
                    <a:gd name="connsiteY5" fmla="*/ 15322 h 304919"/>
                    <a:gd name="connsiteX6" fmla="*/ 1950720 w 4269077"/>
                    <a:gd name="connsiteY6" fmla="*/ 289642 h 304919"/>
                    <a:gd name="connsiteX7" fmla="*/ 2255520 w 4269077"/>
                    <a:gd name="connsiteY7" fmla="*/ 15322 h 304919"/>
                    <a:gd name="connsiteX8" fmla="*/ 2560320 w 4269077"/>
                    <a:gd name="connsiteY8" fmla="*/ 289642 h 304919"/>
                    <a:gd name="connsiteX9" fmla="*/ 2857500 w 4269077"/>
                    <a:gd name="connsiteY9" fmla="*/ 15322 h 304919"/>
                    <a:gd name="connsiteX10" fmla="*/ 3147060 w 4269077"/>
                    <a:gd name="connsiteY10" fmla="*/ 297262 h 304919"/>
                    <a:gd name="connsiteX11" fmla="*/ 3406140 w 4269077"/>
                    <a:gd name="connsiteY11" fmla="*/ 22942 h 304919"/>
                    <a:gd name="connsiteX12" fmla="*/ 3710940 w 4269077"/>
                    <a:gd name="connsiteY12" fmla="*/ 304882 h 304919"/>
                    <a:gd name="connsiteX13" fmla="*/ 3947160 w 4269077"/>
                    <a:gd name="connsiteY13" fmla="*/ 82 h 304919"/>
                    <a:gd name="connsiteX14" fmla="*/ 4244340 w 4269077"/>
                    <a:gd name="connsiteY14" fmla="*/ 274402 h 304919"/>
                    <a:gd name="connsiteX15" fmla="*/ 4251960 w 4269077"/>
                    <a:gd name="connsiteY15" fmla="*/ 282022 h 304919"/>
                    <a:gd name="connsiteX16" fmla="*/ 4259580 w 4269077"/>
                    <a:gd name="connsiteY16" fmla="*/ 282022 h 304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69077" h="304919">
                      <a:moveTo>
                        <a:pt x="0" y="297262"/>
                      </a:moveTo>
                      <a:cubicBezTo>
                        <a:pt x="121920" y="156292"/>
                        <a:pt x="243840" y="15322"/>
                        <a:pt x="358140" y="15322"/>
                      </a:cubicBezTo>
                      <a:cubicBezTo>
                        <a:pt x="472440" y="15322"/>
                        <a:pt x="576580" y="297262"/>
                        <a:pt x="685800" y="297262"/>
                      </a:cubicBezTo>
                      <a:cubicBezTo>
                        <a:pt x="795020" y="297262"/>
                        <a:pt x="904240" y="16592"/>
                        <a:pt x="1013460" y="15322"/>
                      </a:cubicBezTo>
                      <a:cubicBezTo>
                        <a:pt x="1122680" y="14052"/>
                        <a:pt x="1234440" y="289642"/>
                        <a:pt x="1341120" y="289642"/>
                      </a:cubicBezTo>
                      <a:cubicBezTo>
                        <a:pt x="1447800" y="289642"/>
                        <a:pt x="1551940" y="15322"/>
                        <a:pt x="1653540" y="15322"/>
                      </a:cubicBezTo>
                      <a:cubicBezTo>
                        <a:pt x="1755140" y="15322"/>
                        <a:pt x="1850390" y="289642"/>
                        <a:pt x="1950720" y="289642"/>
                      </a:cubicBezTo>
                      <a:cubicBezTo>
                        <a:pt x="2051050" y="289642"/>
                        <a:pt x="2153920" y="15322"/>
                        <a:pt x="2255520" y="15322"/>
                      </a:cubicBezTo>
                      <a:cubicBezTo>
                        <a:pt x="2357120" y="15322"/>
                        <a:pt x="2459990" y="289642"/>
                        <a:pt x="2560320" y="289642"/>
                      </a:cubicBezTo>
                      <a:cubicBezTo>
                        <a:pt x="2660650" y="289642"/>
                        <a:pt x="2759710" y="14052"/>
                        <a:pt x="2857500" y="15322"/>
                      </a:cubicBezTo>
                      <a:cubicBezTo>
                        <a:pt x="2955290" y="16592"/>
                        <a:pt x="3055620" y="295992"/>
                        <a:pt x="3147060" y="297262"/>
                      </a:cubicBezTo>
                      <a:cubicBezTo>
                        <a:pt x="3238500" y="298532"/>
                        <a:pt x="3312160" y="21672"/>
                        <a:pt x="3406140" y="22942"/>
                      </a:cubicBezTo>
                      <a:cubicBezTo>
                        <a:pt x="3500120" y="24212"/>
                        <a:pt x="3620770" y="308692"/>
                        <a:pt x="3710940" y="304882"/>
                      </a:cubicBezTo>
                      <a:cubicBezTo>
                        <a:pt x="3801110" y="301072"/>
                        <a:pt x="3858260" y="5162"/>
                        <a:pt x="3947160" y="82"/>
                      </a:cubicBezTo>
                      <a:cubicBezTo>
                        <a:pt x="4036060" y="-4998"/>
                        <a:pt x="4193540" y="227412"/>
                        <a:pt x="4244340" y="274402"/>
                      </a:cubicBezTo>
                      <a:cubicBezTo>
                        <a:pt x="4295140" y="321392"/>
                        <a:pt x="4251960" y="282022"/>
                        <a:pt x="4251960" y="282022"/>
                      </a:cubicBezTo>
                      <a:cubicBezTo>
                        <a:pt x="4254500" y="283292"/>
                        <a:pt x="4257040" y="282657"/>
                        <a:pt x="4259580" y="28202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grpSp>
        <p:nvGrpSpPr>
          <p:cNvPr id="75" name="グループ化 74">
            <a:extLst>
              <a:ext uri="{FF2B5EF4-FFF2-40B4-BE49-F238E27FC236}">
                <a16:creationId xmlns:a16="http://schemas.microsoft.com/office/drawing/2014/main" id="{97E13C1E-CF3B-4C44-BE79-4C9030DD6CC2}"/>
              </a:ext>
            </a:extLst>
          </p:cNvPr>
          <p:cNvGrpSpPr/>
          <p:nvPr/>
        </p:nvGrpSpPr>
        <p:grpSpPr>
          <a:xfrm>
            <a:off x="6511290" y="2103834"/>
            <a:ext cx="1800493" cy="396478"/>
            <a:chOff x="6511290" y="2103834"/>
            <a:chExt cx="1800493" cy="396478"/>
          </a:xfrm>
        </p:grpSpPr>
        <p:sp>
          <p:nvSpPr>
            <p:cNvPr id="43" name="テキスト ボックス 42">
              <a:extLst>
                <a:ext uri="{FF2B5EF4-FFF2-40B4-BE49-F238E27FC236}">
                  <a16:creationId xmlns:a16="http://schemas.microsoft.com/office/drawing/2014/main" id="{5EC6C5BF-FFED-435E-81E8-5690F91B68E6}"/>
                </a:ext>
              </a:extLst>
            </p:cNvPr>
            <p:cNvSpPr txBox="1"/>
            <p:nvPr/>
          </p:nvSpPr>
          <p:spPr>
            <a:xfrm>
              <a:off x="6511290" y="2103834"/>
              <a:ext cx="1800493" cy="369332"/>
            </a:xfrm>
            <a:prstGeom prst="rect">
              <a:avLst/>
            </a:prstGeom>
            <a:noFill/>
          </p:spPr>
          <p:txBody>
            <a:bodyPr wrap="none" rtlCol="0">
              <a:spAutoFit/>
            </a:bodyPr>
            <a:lstStyle/>
            <a:p>
              <a:r>
                <a:rPr kumimoji="1" lang="ja-JP" altLang="en-US" dirty="0">
                  <a:solidFill>
                    <a:schemeClr val="bg2">
                      <a:lumMod val="25000"/>
                    </a:schemeClr>
                  </a:solidFill>
                </a:rPr>
                <a:t>個人の総合評価</a:t>
              </a:r>
            </a:p>
          </p:txBody>
        </p:sp>
        <p:cxnSp>
          <p:nvCxnSpPr>
            <p:cNvPr id="6" name="直線コネクタ 5">
              <a:extLst>
                <a:ext uri="{FF2B5EF4-FFF2-40B4-BE49-F238E27FC236}">
                  <a16:creationId xmlns:a16="http://schemas.microsoft.com/office/drawing/2014/main" id="{568F70CF-4571-4C20-AB7E-A523E45A8398}"/>
                </a:ext>
              </a:extLst>
            </p:cNvPr>
            <p:cNvCxnSpPr>
              <a:cxnSpLocks/>
            </p:cNvCxnSpPr>
            <p:nvPr/>
          </p:nvCxnSpPr>
          <p:spPr>
            <a:xfrm>
              <a:off x="6511290" y="2500312"/>
              <a:ext cx="1800493"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3" name="グループ化 72">
            <a:extLst>
              <a:ext uri="{FF2B5EF4-FFF2-40B4-BE49-F238E27FC236}">
                <a16:creationId xmlns:a16="http://schemas.microsoft.com/office/drawing/2014/main" id="{21D0A4EC-687F-41B3-B8D4-DD515D9FBFA6}"/>
              </a:ext>
            </a:extLst>
          </p:cNvPr>
          <p:cNvGrpSpPr/>
          <p:nvPr/>
        </p:nvGrpSpPr>
        <p:grpSpPr>
          <a:xfrm>
            <a:off x="6590309" y="5671949"/>
            <a:ext cx="1082348" cy="369332"/>
            <a:chOff x="6590309" y="5671949"/>
            <a:chExt cx="1082348" cy="369332"/>
          </a:xfrm>
        </p:grpSpPr>
        <p:sp>
          <p:nvSpPr>
            <p:cNvPr id="44" name="テキスト ボックス 43">
              <a:extLst>
                <a:ext uri="{FF2B5EF4-FFF2-40B4-BE49-F238E27FC236}">
                  <a16:creationId xmlns:a16="http://schemas.microsoft.com/office/drawing/2014/main" id="{3DECE5AB-2394-4F44-AB28-257B9B745D5E}"/>
                </a:ext>
              </a:extLst>
            </p:cNvPr>
            <p:cNvSpPr txBox="1"/>
            <p:nvPr/>
          </p:nvSpPr>
          <p:spPr>
            <a:xfrm>
              <a:off x="6590309" y="5671949"/>
              <a:ext cx="1082348" cy="369332"/>
            </a:xfrm>
            <a:prstGeom prst="rect">
              <a:avLst/>
            </a:prstGeom>
            <a:noFill/>
          </p:spPr>
          <p:txBody>
            <a:bodyPr wrap="none" rtlCol="0">
              <a:spAutoFit/>
            </a:bodyPr>
            <a:lstStyle/>
            <a:p>
              <a:pPr algn="ctr"/>
              <a:r>
                <a:rPr kumimoji="1" lang="ja-JP" altLang="en-US" dirty="0">
                  <a:solidFill>
                    <a:schemeClr val="bg2">
                      <a:lumMod val="25000"/>
                    </a:schemeClr>
                  </a:solidFill>
                </a:rPr>
                <a:t>いいね数</a:t>
              </a:r>
            </a:p>
          </p:txBody>
        </p:sp>
        <p:cxnSp>
          <p:nvCxnSpPr>
            <p:cNvPr id="52" name="直線コネクタ 51">
              <a:extLst>
                <a:ext uri="{FF2B5EF4-FFF2-40B4-BE49-F238E27FC236}">
                  <a16:creationId xmlns:a16="http://schemas.microsoft.com/office/drawing/2014/main" id="{6D2B9442-BD13-424E-B3E4-F0D323EDEB60}"/>
                </a:ext>
              </a:extLst>
            </p:cNvPr>
            <p:cNvCxnSpPr>
              <a:cxnSpLocks/>
            </p:cNvCxnSpPr>
            <p:nvPr/>
          </p:nvCxnSpPr>
          <p:spPr>
            <a:xfrm>
              <a:off x="6590309" y="6041281"/>
              <a:ext cx="1082348"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29" name="グループ化 28">
            <a:extLst>
              <a:ext uri="{FF2B5EF4-FFF2-40B4-BE49-F238E27FC236}">
                <a16:creationId xmlns:a16="http://schemas.microsoft.com/office/drawing/2014/main" id="{CFD6C8F8-85DB-4466-A685-09FBB996E77B}"/>
              </a:ext>
            </a:extLst>
          </p:cNvPr>
          <p:cNvGrpSpPr/>
          <p:nvPr/>
        </p:nvGrpSpPr>
        <p:grpSpPr>
          <a:xfrm>
            <a:off x="1868526" y="4454618"/>
            <a:ext cx="877163" cy="407327"/>
            <a:chOff x="1868526" y="4454618"/>
            <a:chExt cx="877163" cy="407327"/>
          </a:xfrm>
        </p:grpSpPr>
        <p:sp>
          <p:nvSpPr>
            <p:cNvPr id="45" name="テキスト ボックス 44">
              <a:extLst>
                <a:ext uri="{FF2B5EF4-FFF2-40B4-BE49-F238E27FC236}">
                  <a16:creationId xmlns:a16="http://schemas.microsoft.com/office/drawing/2014/main" id="{4AB65D70-5597-41B0-A142-A2A167208477}"/>
                </a:ext>
              </a:extLst>
            </p:cNvPr>
            <p:cNvSpPr txBox="1"/>
            <p:nvPr/>
          </p:nvSpPr>
          <p:spPr>
            <a:xfrm>
              <a:off x="1868526" y="4454618"/>
              <a:ext cx="877163" cy="369332"/>
            </a:xfrm>
            <a:prstGeom prst="rect">
              <a:avLst/>
            </a:prstGeom>
            <a:noFill/>
          </p:spPr>
          <p:txBody>
            <a:bodyPr wrap="none" rtlCol="0">
              <a:spAutoFit/>
            </a:bodyPr>
            <a:lstStyle/>
            <a:p>
              <a:pPr algn="ctr"/>
              <a:r>
                <a:rPr kumimoji="1" lang="ja-JP" altLang="en-US" dirty="0">
                  <a:solidFill>
                    <a:schemeClr val="bg2">
                      <a:lumMod val="25000"/>
                    </a:schemeClr>
                  </a:solidFill>
                </a:rPr>
                <a:t>価格帯</a:t>
              </a:r>
            </a:p>
          </p:txBody>
        </p:sp>
        <p:cxnSp>
          <p:nvCxnSpPr>
            <p:cNvPr id="58" name="直線コネクタ 57">
              <a:extLst>
                <a:ext uri="{FF2B5EF4-FFF2-40B4-BE49-F238E27FC236}">
                  <a16:creationId xmlns:a16="http://schemas.microsoft.com/office/drawing/2014/main" id="{B0B5501B-1A9A-4890-B3BA-CE74E37FE846}"/>
                </a:ext>
              </a:extLst>
            </p:cNvPr>
            <p:cNvCxnSpPr/>
            <p:nvPr/>
          </p:nvCxnSpPr>
          <p:spPr>
            <a:xfrm>
              <a:off x="1868526" y="4861945"/>
              <a:ext cx="868680"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9" name="グループ化 78">
            <a:extLst>
              <a:ext uri="{FF2B5EF4-FFF2-40B4-BE49-F238E27FC236}">
                <a16:creationId xmlns:a16="http://schemas.microsoft.com/office/drawing/2014/main" id="{5EF2C051-5ED4-45EE-8D21-62FB9ECF4A93}"/>
              </a:ext>
            </a:extLst>
          </p:cNvPr>
          <p:cNvGrpSpPr/>
          <p:nvPr/>
        </p:nvGrpSpPr>
        <p:grpSpPr>
          <a:xfrm>
            <a:off x="4442824" y="4560433"/>
            <a:ext cx="1861407" cy="369332"/>
            <a:chOff x="4442824" y="4560433"/>
            <a:chExt cx="1861407" cy="369332"/>
          </a:xfrm>
        </p:grpSpPr>
        <p:sp>
          <p:nvSpPr>
            <p:cNvPr id="41" name="テキスト ボックス 40">
              <a:extLst>
                <a:ext uri="{FF2B5EF4-FFF2-40B4-BE49-F238E27FC236}">
                  <a16:creationId xmlns:a16="http://schemas.microsoft.com/office/drawing/2014/main" id="{6EDA1FD1-DF4F-4AC9-88FC-67DEC5432442}"/>
                </a:ext>
              </a:extLst>
            </p:cNvPr>
            <p:cNvSpPr txBox="1"/>
            <p:nvPr/>
          </p:nvSpPr>
          <p:spPr>
            <a:xfrm>
              <a:off x="4442824" y="4560433"/>
              <a:ext cx="1861407" cy="369332"/>
            </a:xfrm>
            <a:prstGeom prst="rect">
              <a:avLst/>
            </a:prstGeom>
            <a:noFill/>
          </p:spPr>
          <p:txBody>
            <a:bodyPr wrap="none" rtlCol="0">
              <a:spAutoFit/>
            </a:bodyPr>
            <a:lstStyle/>
            <a:p>
              <a:pPr algn="ctr"/>
              <a:r>
                <a:rPr kumimoji="1" lang="ja-JP" altLang="en-US" dirty="0">
                  <a:solidFill>
                    <a:schemeClr val="bg2">
                      <a:lumMod val="25000"/>
                    </a:schemeClr>
                  </a:solidFill>
                </a:rPr>
                <a:t>コメント＆文字数</a:t>
              </a:r>
            </a:p>
          </p:txBody>
        </p:sp>
        <p:cxnSp>
          <p:nvCxnSpPr>
            <p:cNvPr id="62" name="直線コネクタ 61">
              <a:extLst>
                <a:ext uri="{FF2B5EF4-FFF2-40B4-BE49-F238E27FC236}">
                  <a16:creationId xmlns:a16="http://schemas.microsoft.com/office/drawing/2014/main" id="{61E38CFE-3862-4C88-BFAF-05E6F48A1A88}"/>
                </a:ext>
              </a:extLst>
            </p:cNvPr>
            <p:cNvCxnSpPr>
              <a:cxnSpLocks/>
            </p:cNvCxnSpPr>
            <p:nvPr/>
          </p:nvCxnSpPr>
          <p:spPr>
            <a:xfrm>
              <a:off x="4442824" y="4929765"/>
              <a:ext cx="1861407"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7" name="グループ化 76">
            <a:extLst>
              <a:ext uri="{FF2B5EF4-FFF2-40B4-BE49-F238E27FC236}">
                <a16:creationId xmlns:a16="http://schemas.microsoft.com/office/drawing/2014/main" id="{73414613-10F2-48B1-85E3-52BA65DD7789}"/>
              </a:ext>
            </a:extLst>
          </p:cNvPr>
          <p:cNvGrpSpPr/>
          <p:nvPr/>
        </p:nvGrpSpPr>
        <p:grpSpPr>
          <a:xfrm>
            <a:off x="8933675" y="2092688"/>
            <a:ext cx="2097050" cy="407624"/>
            <a:chOff x="8933675" y="2092688"/>
            <a:chExt cx="2097050" cy="407624"/>
          </a:xfrm>
        </p:grpSpPr>
        <p:sp>
          <p:nvSpPr>
            <p:cNvPr id="42" name="テキスト ボックス 41">
              <a:extLst>
                <a:ext uri="{FF2B5EF4-FFF2-40B4-BE49-F238E27FC236}">
                  <a16:creationId xmlns:a16="http://schemas.microsoft.com/office/drawing/2014/main" id="{1519F21D-BF07-40D5-8EBB-1BC90CB93A25}"/>
                </a:ext>
              </a:extLst>
            </p:cNvPr>
            <p:cNvSpPr txBox="1"/>
            <p:nvPr/>
          </p:nvSpPr>
          <p:spPr>
            <a:xfrm>
              <a:off x="8933676" y="2092688"/>
              <a:ext cx="2097049" cy="369332"/>
            </a:xfrm>
            <a:prstGeom prst="rect">
              <a:avLst/>
            </a:prstGeom>
            <a:noFill/>
          </p:spPr>
          <p:txBody>
            <a:bodyPr wrap="none" rtlCol="0">
              <a:spAutoFit/>
            </a:bodyPr>
            <a:lstStyle/>
            <a:p>
              <a:pPr algn="ctr"/>
              <a:r>
                <a:rPr kumimoji="1" lang="ja-JP" altLang="en-US" dirty="0">
                  <a:solidFill>
                    <a:schemeClr val="bg2">
                      <a:lumMod val="25000"/>
                    </a:schemeClr>
                  </a:solidFill>
                </a:rPr>
                <a:t>オンライン顧客評価</a:t>
              </a:r>
            </a:p>
          </p:txBody>
        </p:sp>
        <p:cxnSp>
          <p:nvCxnSpPr>
            <p:cNvPr id="63" name="直線コネクタ 62">
              <a:extLst>
                <a:ext uri="{FF2B5EF4-FFF2-40B4-BE49-F238E27FC236}">
                  <a16:creationId xmlns:a16="http://schemas.microsoft.com/office/drawing/2014/main" id="{3CA1AAD4-4EA0-4A3E-BE1E-CBEF84A18F40}"/>
                </a:ext>
              </a:extLst>
            </p:cNvPr>
            <p:cNvCxnSpPr>
              <a:cxnSpLocks/>
            </p:cNvCxnSpPr>
            <p:nvPr/>
          </p:nvCxnSpPr>
          <p:spPr>
            <a:xfrm>
              <a:off x="8933675" y="2500312"/>
              <a:ext cx="2097049"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cxnSp>
        <p:nvCxnSpPr>
          <p:cNvPr id="65" name="直線矢印コネクタ 64">
            <a:extLst>
              <a:ext uri="{FF2B5EF4-FFF2-40B4-BE49-F238E27FC236}">
                <a16:creationId xmlns:a16="http://schemas.microsoft.com/office/drawing/2014/main" id="{DEFD78BB-C8C8-4A2F-97FC-F66733362F6C}"/>
              </a:ext>
            </a:extLst>
          </p:cNvPr>
          <p:cNvCxnSpPr>
            <a:cxnSpLocks/>
          </p:cNvCxnSpPr>
          <p:nvPr/>
        </p:nvCxnSpPr>
        <p:spPr>
          <a:xfrm flipV="1">
            <a:off x="6165068" y="4279645"/>
            <a:ext cx="425241" cy="295135"/>
          </a:xfrm>
          <a:prstGeom prst="straightConnector1">
            <a:avLst/>
          </a:prstGeom>
          <a:ln w="19050">
            <a:solidFill>
              <a:schemeClr val="bg2">
                <a:lumMod val="2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6ABD1443-D71D-415B-A905-536C95FD2817}"/>
              </a:ext>
            </a:extLst>
          </p:cNvPr>
          <p:cNvCxnSpPr>
            <a:cxnSpLocks/>
          </p:cNvCxnSpPr>
          <p:nvPr/>
        </p:nvCxnSpPr>
        <p:spPr>
          <a:xfrm>
            <a:off x="9334500" y="2500312"/>
            <a:ext cx="0" cy="221473"/>
          </a:xfrm>
          <a:prstGeom prst="straightConnector1">
            <a:avLst/>
          </a:prstGeom>
          <a:ln w="19050">
            <a:solidFill>
              <a:schemeClr val="bg2">
                <a:lumMod val="2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2742CE46-6B0C-4760-A896-E7FB272BB8C2}"/>
              </a:ext>
            </a:extLst>
          </p:cNvPr>
          <p:cNvCxnSpPr>
            <a:cxnSpLocks/>
          </p:cNvCxnSpPr>
          <p:nvPr/>
        </p:nvCxnSpPr>
        <p:spPr>
          <a:xfrm>
            <a:off x="7818120" y="2500312"/>
            <a:ext cx="0" cy="221473"/>
          </a:xfrm>
          <a:prstGeom prst="straightConnector1">
            <a:avLst/>
          </a:prstGeom>
          <a:ln w="19050">
            <a:solidFill>
              <a:schemeClr val="bg2">
                <a:lumMod val="2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8" name="直線矢印コネクタ 67">
            <a:extLst>
              <a:ext uri="{FF2B5EF4-FFF2-40B4-BE49-F238E27FC236}">
                <a16:creationId xmlns:a16="http://schemas.microsoft.com/office/drawing/2014/main" id="{C4903AD8-9DC8-43D3-87F0-B1406791F5DF}"/>
              </a:ext>
            </a:extLst>
          </p:cNvPr>
          <p:cNvCxnSpPr>
            <a:cxnSpLocks/>
          </p:cNvCxnSpPr>
          <p:nvPr/>
        </p:nvCxnSpPr>
        <p:spPr>
          <a:xfrm flipV="1">
            <a:off x="7033624" y="5044440"/>
            <a:ext cx="0" cy="627510"/>
          </a:xfrm>
          <a:prstGeom prst="straightConnector1">
            <a:avLst/>
          </a:prstGeom>
          <a:ln w="19050">
            <a:solidFill>
              <a:schemeClr val="bg2">
                <a:lumMod val="2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9" name="直線矢印コネクタ 68">
            <a:extLst>
              <a:ext uri="{FF2B5EF4-FFF2-40B4-BE49-F238E27FC236}">
                <a16:creationId xmlns:a16="http://schemas.microsoft.com/office/drawing/2014/main" id="{3157C3C4-5A5A-4A90-9457-78308F88E665}"/>
              </a:ext>
            </a:extLst>
          </p:cNvPr>
          <p:cNvCxnSpPr>
            <a:cxnSpLocks/>
          </p:cNvCxnSpPr>
          <p:nvPr/>
        </p:nvCxnSpPr>
        <p:spPr>
          <a:xfrm flipV="1">
            <a:off x="2598000" y="4134578"/>
            <a:ext cx="0" cy="312420"/>
          </a:xfrm>
          <a:prstGeom prst="straightConnector1">
            <a:avLst/>
          </a:prstGeom>
          <a:ln w="19050">
            <a:solidFill>
              <a:schemeClr val="bg2">
                <a:lumMod val="2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86" name="グループ化 85">
            <a:extLst>
              <a:ext uri="{FF2B5EF4-FFF2-40B4-BE49-F238E27FC236}">
                <a16:creationId xmlns:a16="http://schemas.microsoft.com/office/drawing/2014/main" id="{D2DD111A-7FF0-4FC6-AD13-E81FD119D413}"/>
              </a:ext>
            </a:extLst>
          </p:cNvPr>
          <p:cNvGrpSpPr/>
          <p:nvPr/>
        </p:nvGrpSpPr>
        <p:grpSpPr>
          <a:xfrm>
            <a:off x="4442824" y="2092688"/>
            <a:ext cx="1117858" cy="1114899"/>
            <a:chOff x="4442824" y="2092688"/>
            <a:chExt cx="1117858" cy="1114899"/>
          </a:xfrm>
        </p:grpSpPr>
        <p:grpSp>
          <p:nvGrpSpPr>
            <p:cNvPr id="28" name="グループ化 27">
              <a:extLst>
                <a:ext uri="{FF2B5EF4-FFF2-40B4-BE49-F238E27FC236}">
                  <a16:creationId xmlns:a16="http://schemas.microsoft.com/office/drawing/2014/main" id="{69615C71-A4D1-43A7-A38D-7811F7ABD658}"/>
                </a:ext>
              </a:extLst>
            </p:cNvPr>
            <p:cNvGrpSpPr/>
            <p:nvPr/>
          </p:nvGrpSpPr>
          <p:grpSpPr>
            <a:xfrm>
              <a:off x="4750845" y="2092688"/>
              <a:ext cx="809837" cy="387338"/>
              <a:chOff x="4750845" y="2092688"/>
              <a:chExt cx="809837" cy="387338"/>
            </a:xfrm>
          </p:grpSpPr>
          <p:sp>
            <p:nvSpPr>
              <p:cNvPr id="46" name="テキスト ボックス 45">
                <a:extLst>
                  <a:ext uri="{FF2B5EF4-FFF2-40B4-BE49-F238E27FC236}">
                    <a16:creationId xmlns:a16="http://schemas.microsoft.com/office/drawing/2014/main" id="{14E1B19D-52F5-4741-A45D-1E6670942983}"/>
                  </a:ext>
                </a:extLst>
              </p:cNvPr>
              <p:cNvSpPr txBox="1"/>
              <p:nvPr/>
            </p:nvSpPr>
            <p:spPr>
              <a:xfrm>
                <a:off x="4750845" y="2092688"/>
                <a:ext cx="809837" cy="369332"/>
              </a:xfrm>
              <a:prstGeom prst="rect">
                <a:avLst/>
              </a:prstGeom>
              <a:noFill/>
            </p:spPr>
            <p:txBody>
              <a:bodyPr wrap="none" rtlCol="0">
                <a:spAutoFit/>
              </a:bodyPr>
              <a:lstStyle/>
              <a:p>
                <a:pPr algn="ctr"/>
                <a:r>
                  <a:rPr kumimoji="1" lang="ja-JP" altLang="en-US" dirty="0">
                    <a:solidFill>
                      <a:schemeClr val="bg2">
                        <a:lumMod val="25000"/>
                      </a:schemeClr>
                    </a:solidFill>
                  </a:rPr>
                  <a:t>タグ数</a:t>
                </a:r>
              </a:p>
            </p:txBody>
          </p:sp>
          <p:cxnSp>
            <p:nvCxnSpPr>
              <p:cNvPr id="59" name="直線コネクタ 58">
                <a:extLst>
                  <a:ext uri="{FF2B5EF4-FFF2-40B4-BE49-F238E27FC236}">
                    <a16:creationId xmlns:a16="http://schemas.microsoft.com/office/drawing/2014/main" id="{7C0FA962-6E31-4008-8592-60D37EC57114}"/>
                  </a:ext>
                </a:extLst>
              </p:cNvPr>
              <p:cNvCxnSpPr>
                <a:cxnSpLocks/>
              </p:cNvCxnSpPr>
              <p:nvPr/>
            </p:nvCxnSpPr>
            <p:spPr>
              <a:xfrm>
                <a:off x="4750845" y="2473166"/>
                <a:ext cx="809837" cy="686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cxnSp>
          <p:nvCxnSpPr>
            <p:cNvPr id="70" name="直線矢印コネクタ 69">
              <a:extLst>
                <a:ext uri="{FF2B5EF4-FFF2-40B4-BE49-F238E27FC236}">
                  <a16:creationId xmlns:a16="http://schemas.microsoft.com/office/drawing/2014/main" id="{E3485A60-1487-4F4B-95D6-7C33C5DF373A}"/>
                </a:ext>
              </a:extLst>
            </p:cNvPr>
            <p:cNvCxnSpPr>
              <a:cxnSpLocks/>
            </p:cNvCxnSpPr>
            <p:nvPr/>
          </p:nvCxnSpPr>
          <p:spPr>
            <a:xfrm flipH="1">
              <a:off x="4442824" y="2473166"/>
              <a:ext cx="464456" cy="734421"/>
            </a:xfrm>
            <a:prstGeom prst="straightConnector1">
              <a:avLst/>
            </a:prstGeom>
            <a:ln w="19050">
              <a:solidFill>
                <a:schemeClr val="bg2">
                  <a:lumMod val="2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grpSp>
      <p:grpSp>
        <p:nvGrpSpPr>
          <p:cNvPr id="85" name="グループ化 84">
            <a:extLst>
              <a:ext uri="{FF2B5EF4-FFF2-40B4-BE49-F238E27FC236}">
                <a16:creationId xmlns:a16="http://schemas.microsoft.com/office/drawing/2014/main" id="{56ADCCD6-D1C1-46FA-AB85-584193445399}"/>
              </a:ext>
            </a:extLst>
          </p:cNvPr>
          <p:cNvGrpSpPr/>
          <p:nvPr/>
        </p:nvGrpSpPr>
        <p:grpSpPr>
          <a:xfrm>
            <a:off x="3435718" y="2092688"/>
            <a:ext cx="646331" cy="1114899"/>
            <a:chOff x="3435718" y="2092688"/>
            <a:chExt cx="646331" cy="1114899"/>
          </a:xfrm>
        </p:grpSpPr>
        <p:grpSp>
          <p:nvGrpSpPr>
            <p:cNvPr id="23" name="グループ化 22">
              <a:extLst>
                <a:ext uri="{FF2B5EF4-FFF2-40B4-BE49-F238E27FC236}">
                  <a16:creationId xmlns:a16="http://schemas.microsoft.com/office/drawing/2014/main" id="{50A90763-BFFE-4D8D-82D0-09A21EA0764E}"/>
                </a:ext>
              </a:extLst>
            </p:cNvPr>
            <p:cNvGrpSpPr/>
            <p:nvPr/>
          </p:nvGrpSpPr>
          <p:grpSpPr>
            <a:xfrm>
              <a:off x="3435718" y="2092688"/>
              <a:ext cx="646331" cy="380478"/>
              <a:chOff x="3435718" y="2092688"/>
              <a:chExt cx="646331" cy="380478"/>
            </a:xfrm>
          </p:grpSpPr>
          <p:sp>
            <p:nvSpPr>
              <p:cNvPr id="47" name="テキスト ボックス 46">
                <a:extLst>
                  <a:ext uri="{FF2B5EF4-FFF2-40B4-BE49-F238E27FC236}">
                    <a16:creationId xmlns:a16="http://schemas.microsoft.com/office/drawing/2014/main" id="{404F40BC-C795-439D-A1F7-5B9E4206D964}"/>
                  </a:ext>
                </a:extLst>
              </p:cNvPr>
              <p:cNvSpPr txBox="1"/>
              <p:nvPr/>
            </p:nvSpPr>
            <p:spPr>
              <a:xfrm>
                <a:off x="3435718" y="2092688"/>
                <a:ext cx="646331" cy="369332"/>
              </a:xfrm>
              <a:prstGeom prst="rect">
                <a:avLst/>
              </a:prstGeom>
              <a:noFill/>
            </p:spPr>
            <p:txBody>
              <a:bodyPr wrap="none" rtlCol="0">
                <a:spAutoFit/>
              </a:bodyPr>
              <a:lstStyle/>
              <a:p>
                <a:pPr algn="ctr"/>
                <a:r>
                  <a:rPr kumimoji="1" lang="ja-JP" altLang="en-US" dirty="0">
                    <a:solidFill>
                      <a:schemeClr val="bg2">
                        <a:lumMod val="25000"/>
                      </a:schemeClr>
                    </a:solidFill>
                  </a:rPr>
                  <a:t>件数</a:t>
                </a:r>
              </a:p>
            </p:txBody>
          </p:sp>
          <p:cxnSp>
            <p:nvCxnSpPr>
              <p:cNvPr id="60" name="直線コネクタ 59">
                <a:extLst>
                  <a:ext uri="{FF2B5EF4-FFF2-40B4-BE49-F238E27FC236}">
                    <a16:creationId xmlns:a16="http://schemas.microsoft.com/office/drawing/2014/main" id="{E41C474F-780A-4516-AEEF-95ED67EBC2D3}"/>
                  </a:ext>
                </a:extLst>
              </p:cNvPr>
              <p:cNvCxnSpPr>
                <a:cxnSpLocks/>
              </p:cNvCxnSpPr>
              <p:nvPr/>
            </p:nvCxnSpPr>
            <p:spPr>
              <a:xfrm>
                <a:off x="3435718" y="2473166"/>
                <a:ext cx="642303"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cxnSp>
          <p:nvCxnSpPr>
            <p:cNvPr id="71" name="直線矢印コネクタ 70">
              <a:extLst>
                <a:ext uri="{FF2B5EF4-FFF2-40B4-BE49-F238E27FC236}">
                  <a16:creationId xmlns:a16="http://schemas.microsoft.com/office/drawing/2014/main" id="{092DC01D-E65A-4704-A9F1-17DA7D37C65F}"/>
                </a:ext>
              </a:extLst>
            </p:cNvPr>
            <p:cNvCxnSpPr>
              <a:cxnSpLocks/>
            </p:cNvCxnSpPr>
            <p:nvPr/>
          </p:nvCxnSpPr>
          <p:spPr>
            <a:xfrm>
              <a:off x="3756869" y="2491921"/>
              <a:ext cx="0" cy="715666"/>
            </a:xfrm>
            <a:prstGeom prst="straightConnector1">
              <a:avLst/>
            </a:prstGeom>
            <a:ln w="19050">
              <a:solidFill>
                <a:schemeClr val="bg2">
                  <a:lumMod val="2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F144A590-DAC8-42FD-B266-F748CD704E91}"/>
              </a:ext>
            </a:extLst>
          </p:cNvPr>
          <p:cNvGrpSpPr/>
          <p:nvPr/>
        </p:nvGrpSpPr>
        <p:grpSpPr>
          <a:xfrm>
            <a:off x="1868527" y="2092688"/>
            <a:ext cx="1180628" cy="1094013"/>
            <a:chOff x="1868527" y="2092688"/>
            <a:chExt cx="1180628" cy="1094013"/>
          </a:xfrm>
        </p:grpSpPr>
        <p:grpSp>
          <p:nvGrpSpPr>
            <p:cNvPr id="22" name="グループ化 21">
              <a:extLst>
                <a:ext uri="{FF2B5EF4-FFF2-40B4-BE49-F238E27FC236}">
                  <a16:creationId xmlns:a16="http://schemas.microsoft.com/office/drawing/2014/main" id="{41959591-7EC0-4B8E-8695-2EAD38258EB3}"/>
                </a:ext>
              </a:extLst>
            </p:cNvPr>
            <p:cNvGrpSpPr/>
            <p:nvPr/>
          </p:nvGrpSpPr>
          <p:grpSpPr>
            <a:xfrm>
              <a:off x="1868527" y="2092688"/>
              <a:ext cx="877163" cy="369332"/>
              <a:chOff x="1868527" y="2092688"/>
              <a:chExt cx="877163" cy="369332"/>
            </a:xfrm>
          </p:grpSpPr>
          <p:sp>
            <p:nvSpPr>
              <p:cNvPr id="48" name="テキスト ボックス 47">
                <a:extLst>
                  <a:ext uri="{FF2B5EF4-FFF2-40B4-BE49-F238E27FC236}">
                    <a16:creationId xmlns:a16="http://schemas.microsoft.com/office/drawing/2014/main" id="{27D8F7BD-0A07-4A3A-8166-6A9BB95C1AA1}"/>
                  </a:ext>
                </a:extLst>
              </p:cNvPr>
              <p:cNvSpPr txBox="1"/>
              <p:nvPr/>
            </p:nvSpPr>
            <p:spPr>
              <a:xfrm>
                <a:off x="1868527" y="2092688"/>
                <a:ext cx="877163" cy="369332"/>
              </a:xfrm>
              <a:prstGeom prst="rect">
                <a:avLst/>
              </a:prstGeom>
              <a:noFill/>
            </p:spPr>
            <p:txBody>
              <a:bodyPr wrap="none" rtlCol="0">
                <a:spAutoFit/>
              </a:bodyPr>
              <a:lstStyle/>
              <a:p>
                <a:pPr algn="ctr"/>
                <a:r>
                  <a:rPr kumimoji="1" lang="ja-JP" altLang="en-US" dirty="0">
                    <a:solidFill>
                      <a:schemeClr val="bg2">
                        <a:lumMod val="25000"/>
                      </a:schemeClr>
                    </a:solidFill>
                  </a:rPr>
                  <a:t>感情価</a:t>
                </a:r>
              </a:p>
            </p:txBody>
          </p:sp>
          <p:cxnSp>
            <p:nvCxnSpPr>
              <p:cNvPr id="64" name="直線コネクタ 63">
                <a:extLst>
                  <a:ext uri="{FF2B5EF4-FFF2-40B4-BE49-F238E27FC236}">
                    <a16:creationId xmlns:a16="http://schemas.microsoft.com/office/drawing/2014/main" id="{EBBD66B4-2086-42A1-A0AE-A5337ADE4C6C}"/>
                  </a:ext>
                </a:extLst>
              </p:cNvPr>
              <p:cNvCxnSpPr/>
              <p:nvPr/>
            </p:nvCxnSpPr>
            <p:spPr>
              <a:xfrm>
                <a:off x="1877009" y="2462020"/>
                <a:ext cx="868680" cy="0"/>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cxnSp>
          <p:nvCxnSpPr>
            <p:cNvPr id="72" name="直線矢印コネクタ 71">
              <a:extLst>
                <a:ext uri="{FF2B5EF4-FFF2-40B4-BE49-F238E27FC236}">
                  <a16:creationId xmlns:a16="http://schemas.microsoft.com/office/drawing/2014/main" id="{4A467904-125D-4EA9-AA8D-660FF36EEB37}"/>
                </a:ext>
              </a:extLst>
            </p:cNvPr>
            <p:cNvCxnSpPr>
              <a:cxnSpLocks/>
            </p:cNvCxnSpPr>
            <p:nvPr/>
          </p:nvCxnSpPr>
          <p:spPr>
            <a:xfrm>
              <a:off x="2598000" y="2473166"/>
              <a:ext cx="451155" cy="713535"/>
            </a:xfrm>
            <a:prstGeom prst="straightConnector1">
              <a:avLst/>
            </a:prstGeom>
            <a:ln w="19050">
              <a:solidFill>
                <a:schemeClr val="bg2">
                  <a:lumMod val="25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grpSp>
      <p:sp>
        <p:nvSpPr>
          <p:cNvPr id="53" name="テキスト ボックス 52">
            <a:extLst>
              <a:ext uri="{FF2B5EF4-FFF2-40B4-BE49-F238E27FC236}">
                <a16:creationId xmlns:a16="http://schemas.microsoft.com/office/drawing/2014/main" id="{BC1F087A-406F-46D6-8BEE-8E4D6ACAA89B}"/>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Tree>
    <p:extLst>
      <p:ext uri="{BB962C8B-B14F-4D97-AF65-F5344CB8AC3E}">
        <p14:creationId xmlns:p14="http://schemas.microsoft.com/office/powerpoint/2010/main" val="2455223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４．現状分析</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8</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grpSp>
        <p:nvGrpSpPr>
          <p:cNvPr id="15" name="グループ化 14">
            <a:extLst>
              <a:ext uri="{FF2B5EF4-FFF2-40B4-BE49-F238E27FC236}">
                <a16:creationId xmlns:a16="http://schemas.microsoft.com/office/drawing/2014/main" id="{7C46ED9B-A0E3-4C9D-AC2F-E016D38C011F}"/>
              </a:ext>
            </a:extLst>
          </p:cNvPr>
          <p:cNvGrpSpPr/>
          <p:nvPr/>
        </p:nvGrpSpPr>
        <p:grpSpPr>
          <a:xfrm>
            <a:off x="838199" y="3478884"/>
            <a:ext cx="6625654" cy="700625"/>
            <a:chOff x="838199" y="3478884"/>
            <a:chExt cx="6625654" cy="700625"/>
          </a:xfrm>
        </p:grpSpPr>
        <p:sp>
          <p:nvSpPr>
            <p:cNvPr id="13" name="テキスト ボックス 12">
              <a:extLst>
                <a:ext uri="{FF2B5EF4-FFF2-40B4-BE49-F238E27FC236}">
                  <a16:creationId xmlns:a16="http://schemas.microsoft.com/office/drawing/2014/main" id="{B7DC56F7-BE65-4C03-B890-41E61E56B564}"/>
                </a:ext>
              </a:extLst>
            </p:cNvPr>
            <p:cNvSpPr txBox="1"/>
            <p:nvPr/>
          </p:nvSpPr>
          <p:spPr>
            <a:xfrm>
              <a:off x="838200" y="3478884"/>
              <a:ext cx="1324292" cy="400110"/>
            </a:xfrm>
            <a:prstGeom prst="rect">
              <a:avLst/>
            </a:prstGeom>
            <a:noFill/>
          </p:spPr>
          <p:txBody>
            <a:bodyPr wrap="square" rtlCol="0">
              <a:spAutoFit/>
            </a:bodyPr>
            <a:lstStyle/>
            <a:p>
              <a:r>
                <a:rPr kumimoji="1" lang="ja-JP" altLang="en-US" sz="2000" b="1" dirty="0">
                  <a:solidFill>
                    <a:srgbClr val="FF0000"/>
                  </a:solidFill>
                  <a:latin typeface="ＭＳ Ｐゴシック" panose="020B0600070205080204" pitchFamily="50" charset="-128"/>
                  <a:ea typeface="ＭＳ Ｐゴシック" panose="020B0600070205080204" pitchFamily="50" charset="-128"/>
                </a:rPr>
                <a:t>クチコミ</a:t>
              </a:r>
              <a:endParaRPr kumimoji="1" lang="en-US" altLang="ja-JP" sz="2000" b="1" dirty="0">
                <a:solidFill>
                  <a:srgbClr val="FF0000"/>
                </a:solidFill>
                <a:latin typeface="ＭＳ Ｐゴシック" panose="020B0600070205080204" pitchFamily="50" charset="-128"/>
                <a:ea typeface="ＭＳ Ｐゴシック" panose="020B0600070205080204" pitchFamily="50" charset="-128"/>
              </a:endParaRPr>
            </a:p>
          </p:txBody>
        </p:sp>
        <p:sp>
          <p:nvSpPr>
            <p:cNvPr id="14" name="テキスト ボックス 13">
              <a:extLst>
                <a:ext uri="{FF2B5EF4-FFF2-40B4-BE49-F238E27FC236}">
                  <a16:creationId xmlns:a16="http://schemas.microsoft.com/office/drawing/2014/main" id="{10D5FCE3-6F89-4495-8CC7-5F327915E774}"/>
                </a:ext>
              </a:extLst>
            </p:cNvPr>
            <p:cNvSpPr txBox="1"/>
            <p:nvPr/>
          </p:nvSpPr>
          <p:spPr>
            <a:xfrm>
              <a:off x="838199" y="3810177"/>
              <a:ext cx="6625654" cy="369332"/>
            </a:xfrm>
            <a:prstGeom prst="rect">
              <a:avLst/>
            </a:prstGeom>
            <a:noFill/>
          </p:spPr>
          <p:txBody>
            <a:bodyPr wrap="square" rtlCol="0">
              <a:spAutoFit/>
            </a:bodyPr>
            <a:lstStyle/>
            <a:p>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実際に人に会って製品･サービスに関する感想を伝えること</a:t>
              </a:r>
            </a:p>
          </p:txBody>
        </p:sp>
      </p:grpSp>
      <p:grpSp>
        <p:nvGrpSpPr>
          <p:cNvPr id="12" name="グループ化 11">
            <a:extLst>
              <a:ext uri="{FF2B5EF4-FFF2-40B4-BE49-F238E27FC236}">
                <a16:creationId xmlns:a16="http://schemas.microsoft.com/office/drawing/2014/main" id="{6985D202-4C29-4BF9-8D2F-C3B8E19D9727}"/>
              </a:ext>
            </a:extLst>
          </p:cNvPr>
          <p:cNvGrpSpPr/>
          <p:nvPr/>
        </p:nvGrpSpPr>
        <p:grpSpPr>
          <a:xfrm>
            <a:off x="838199" y="4222724"/>
            <a:ext cx="7224010" cy="700625"/>
            <a:chOff x="838199" y="4279104"/>
            <a:chExt cx="7224010" cy="700625"/>
          </a:xfrm>
        </p:grpSpPr>
        <p:sp>
          <p:nvSpPr>
            <p:cNvPr id="16" name="テキスト ボックス 15">
              <a:extLst>
                <a:ext uri="{FF2B5EF4-FFF2-40B4-BE49-F238E27FC236}">
                  <a16:creationId xmlns:a16="http://schemas.microsoft.com/office/drawing/2014/main" id="{6CF5B24F-A43E-4AE4-980A-4E7A9FFE8CE5}"/>
                </a:ext>
              </a:extLst>
            </p:cNvPr>
            <p:cNvSpPr txBox="1"/>
            <p:nvPr/>
          </p:nvSpPr>
          <p:spPr>
            <a:xfrm>
              <a:off x="838200" y="4279104"/>
              <a:ext cx="1392518" cy="400110"/>
            </a:xfrm>
            <a:prstGeom prst="rect">
              <a:avLst/>
            </a:prstGeom>
            <a:noFill/>
          </p:spPr>
          <p:txBody>
            <a:bodyPr wrap="square" rtlCol="0">
              <a:spAutoFit/>
            </a:bodyPr>
            <a:lstStyle/>
            <a:p>
              <a:r>
                <a:rPr kumimoji="1" lang="en-US" altLang="ja-JP" sz="2000" b="1" dirty="0">
                  <a:solidFill>
                    <a:srgbClr val="FF0000"/>
                  </a:solidFill>
                  <a:latin typeface="ＭＳ Ｐゴシック" panose="020B0600070205080204" pitchFamily="50" charset="-128"/>
                  <a:ea typeface="ＭＳ Ｐゴシック" panose="020B0600070205080204" pitchFamily="50" charset="-128"/>
                </a:rPr>
                <a:t>e</a:t>
              </a:r>
              <a:r>
                <a:rPr kumimoji="1" lang="ja-JP" altLang="en-US" sz="2000" b="1" dirty="0">
                  <a:solidFill>
                    <a:srgbClr val="FF0000"/>
                  </a:solidFill>
                  <a:latin typeface="ＭＳ Ｐゴシック" panose="020B0600070205080204" pitchFamily="50" charset="-128"/>
                  <a:ea typeface="ＭＳ Ｐゴシック" panose="020B0600070205080204" pitchFamily="50" charset="-128"/>
                </a:rPr>
                <a:t>クチコミ</a:t>
              </a:r>
              <a:endParaRPr kumimoji="1" lang="en-US" altLang="ja-JP" sz="2000" b="1" dirty="0">
                <a:solidFill>
                  <a:srgbClr val="FF0000"/>
                </a:solidFill>
                <a:latin typeface="ＭＳ Ｐゴシック" panose="020B0600070205080204" pitchFamily="50" charset="-128"/>
                <a:ea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66F6E12C-9237-48CA-AC82-437FDC3F1497}"/>
                </a:ext>
              </a:extLst>
            </p:cNvPr>
            <p:cNvSpPr txBox="1"/>
            <p:nvPr/>
          </p:nvSpPr>
          <p:spPr>
            <a:xfrm>
              <a:off x="838199" y="4610397"/>
              <a:ext cx="7224010" cy="369332"/>
            </a:xfrm>
            <a:prstGeom prst="rect">
              <a:avLst/>
            </a:prstGeom>
            <a:noFill/>
          </p:spPr>
          <p:txBody>
            <a:bodyPr wrap="square" rtlCol="0">
              <a:spAutoFit/>
            </a:bodyPr>
            <a:lstStyle/>
            <a:p>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不特定多数の多くの人に製品･サービスに関する感想を伝えること</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grpSp>
      <p:grpSp>
        <p:nvGrpSpPr>
          <p:cNvPr id="21" name="グループ化 20">
            <a:extLst>
              <a:ext uri="{FF2B5EF4-FFF2-40B4-BE49-F238E27FC236}">
                <a16:creationId xmlns:a16="http://schemas.microsoft.com/office/drawing/2014/main" id="{097E8FEC-643C-42E1-A088-E8CE757C0CE2}"/>
              </a:ext>
            </a:extLst>
          </p:cNvPr>
          <p:cNvGrpSpPr/>
          <p:nvPr/>
        </p:nvGrpSpPr>
        <p:grpSpPr>
          <a:xfrm>
            <a:off x="1950719" y="1690688"/>
            <a:ext cx="8290561" cy="1870857"/>
            <a:chOff x="1950719" y="1690688"/>
            <a:chExt cx="8290561" cy="1870857"/>
          </a:xfrm>
        </p:grpSpPr>
        <p:grpSp>
          <p:nvGrpSpPr>
            <p:cNvPr id="11" name="グループ化 10">
              <a:extLst>
                <a:ext uri="{FF2B5EF4-FFF2-40B4-BE49-F238E27FC236}">
                  <a16:creationId xmlns:a16="http://schemas.microsoft.com/office/drawing/2014/main" id="{C130DEC6-3A2D-46C8-AE63-9BD431272003}"/>
                </a:ext>
              </a:extLst>
            </p:cNvPr>
            <p:cNvGrpSpPr/>
            <p:nvPr/>
          </p:nvGrpSpPr>
          <p:grpSpPr>
            <a:xfrm>
              <a:off x="1950719" y="1690688"/>
              <a:ext cx="8290561" cy="1563080"/>
              <a:chOff x="746759" y="1561120"/>
              <a:chExt cx="8290561" cy="1563080"/>
            </a:xfrm>
          </p:grpSpPr>
          <p:sp>
            <p:nvSpPr>
              <p:cNvPr id="10" name="四角形: 角を丸くする 9">
                <a:extLst>
                  <a:ext uri="{FF2B5EF4-FFF2-40B4-BE49-F238E27FC236}">
                    <a16:creationId xmlns:a16="http://schemas.microsoft.com/office/drawing/2014/main" id="{165AE29B-4D2D-4546-9BCA-3A192772BC00}"/>
                  </a:ext>
                </a:extLst>
              </p:cNvPr>
              <p:cNvSpPr/>
              <p:nvPr/>
            </p:nvSpPr>
            <p:spPr>
              <a:xfrm>
                <a:off x="746759" y="1561120"/>
                <a:ext cx="8290561" cy="1563080"/>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四角形: 角を丸くする 3">
                <a:extLst>
                  <a:ext uri="{FF2B5EF4-FFF2-40B4-BE49-F238E27FC236}">
                    <a16:creationId xmlns:a16="http://schemas.microsoft.com/office/drawing/2014/main" id="{CBD55D0A-DFC5-4E47-8455-BAAA53581EDD}"/>
                  </a:ext>
                </a:extLst>
              </p:cNvPr>
              <p:cNvSpPr/>
              <p:nvPr/>
            </p:nvSpPr>
            <p:spPr>
              <a:xfrm>
                <a:off x="838199" y="1649433"/>
                <a:ext cx="6787832" cy="1005840"/>
              </a:xfrm>
              <a:prstGeom prst="round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3D83A237-8FC0-4E10-A137-0DEB5DCBBA71}"/>
                  </a:ext>
                </a:extLst>
              </p:cNvPr>
              <p:cNvSpPr txBox="1"/>
              <p:nvPr/>
            </p:nvSpPr>
            <p:spPr>
              <a:xfrm>
                <a:off x="838201" y="1690688"/>
                <a:ext cx="5615940" cy="923330"/>
              </a:xfrm>
              <a:prstGeom prst="rect">
                <a:avLst/>
              </a:prstGeom>
              <a:noFill/>
            </p:spPr>
            <p:txBody>
              <a:bodyPr wrap="square" rtlCol="0">
                <a:spAutoFit/>
              </a:bodyPr>
              <a:lstStyle/>
              <a:p>
                <a:pPr marL="342900" indent="-342900">
                  <a:buClr>
                    <a:schemeClr val="tx1"/>
                  </a:buClr>
                  <a:buFont typeface="Arial" panose="020B0604020202020204" pitchFamily="34" charset="0"/>
                  <a:buChar char="•"/>
                </a:pPr>
                <a:r>
                  <a:rPr kumimoji="1"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話し手と受け手の間のコミュニケーションであること</a:t>
                </a:r>
                <a:endParaRPr kumimoji="1"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pPr marL="342900" indent="-342900">
                  <a:buClr>
                    <a:schemeClr val="tx1"/>
                  </a:buClr>
                  <a:buFont typeface="Arial" panose="020B0604020202020204" pitchFamily="34" charset="0"/>
                  <a:buChar char="•"/>
                </a:pP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ブランド、製品、サービス、店に関する話題であること</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a:p>
                <a:pPr marL="342900" indent="-342900">
                  <a:buClr>
                    <a:schemeClr val="tx1"/>
                  </a:buClr>
                  <a:buFont typeface="Arial" panose="020B0604020202020204" pitchFamily="34" charset="0"/>
                  <a:buChar char="•"/>
                </a:pP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受け手が非商業的な目的であると自覚していること</a:t>
                </a:r>
                <a:endParaRPr lang="en-US" altLang="ja-JP" dirty="0">
                  <a:solidFill>
                    <a:schemeClr val="bg2">
                      <a:lumMod val="25000"/>
                    </a:schemeClr>
                  </a:solidFill>
                  <a:latin typeface="ＭＳ Ｐゴシック" panose="020B0600070205080204" pitchFamily="50" charset="-128"/>
                  <a:ea typeface="ＭＳ Ｐゴシック" panose="020B0600070205080204" pitchFamily="50" charset="-128"/>
                </a:endParaRPr>
              </a:p>
            </p:txBody>
          </p:sp>
          <p:sp>
            <p:nvSpPr>
              <p:cNvPr id="6" name="正方形/長方形 5">
                <a:extLst>
                  <a:ext uri="{FF2B5EF4-FFF2-40B4-BE49-F238E27FC236}">
                    <a16:creationId xmlns:a16="http://schemas.microsoft.com/office/drawing/2014/main" id="{EF87EDFA-48BD-4CBD-A674-B2761E8A30DB}"/>
                  </a:ext>
                </a:extLst>
              </p:cNvPr>
              <p:cNvSpPr/>
              <p:nvPr/>
            </p:nvSpPr>
            <p:spPr>
              <a:xfrm>
                <a:off x="839788" y="2696528"/>
                <a:ext cx="6787832" cy="369332"/>
              </a:xfrm>
              <a:prstGeom prst="rect">
                <a:avLst/>
              </a:prstGeom>
            </p:spPr>
            <p:txBody>
              <a:bodyPr wrap="square">
                <a:spAutoFit/>
              </a:bodyPr>
              <a:lstStyle/>
              <a:p>
                <a:pPr marL="342900" indent="-342900">
                  <a:buFont typeface="Arial" panose="020B0604020202020204" pitchFamily="34" charset="0"/>
                  <a:buChar char="•"/>
                </a:pPr>
                <a:r>
                  <a:rPr lang="ja-JP" altLang="en-US" dirty="0">
                    <a:solidFill>
                      <a:schemeClr val="bg2">
                        <a:lumMod val="25000"/>
                      </a:schemeClr>
                    </a:solidFill>
                    <a:latin typeface="ＭＳ Ｐゴシック" panose="020B0600070205080204" pitchFamily="50" charset="-128"/>
                    <a:ea typeface="ＭＳ Ｐゴシック" panose="020B0600070205080204" pitchFamily="50" charset="-128"/>
                  </a:rPr>
                  <a:t>ネット上の電子メールや電子掲示板で見知らぬ人と行われるもの</a:t>
                </a:r>
              </a:p>
            </p:txBody>
          </p:sp>
          <p:sp>
            <p:nvSpPr>
              <p:cNvPr id="8" name="テキスト ボックス 7">
                <a:extLst>
                  <a:ext uri="{FF2B5EF4-FFF2-40B4-BE49-F238E27FC236}">
                    <a16:creationId xmlns:a16="http://schemas.microsoft.com/office/drawing/2014/main" id="{B40FF357-D4F0-458F-8E70-17C88FB8017A}"/>
                  </a:ext>
                </a:extLst>
              </p:cNvPr>
              <p:cNvSpPr txBox="1"/>
              <p:nvPr/>
            </p:nvSpPr>
            <p:spPr>
              <a:xfrm>
                <a:off x="6691160" y="2285941"/>
                <a:ext cx="934871" cy="369332"/>
              </a:xfrm>
              <a:prstGeom prst="rect">
                <a:avLst/>
              </a:prstGeom>
              <a:noFill/>
            </p:spPr>
            <p:txBody>
              <a:bodyPr wrap="none" rtlCol="0">
                <a:spAutoFit/>
              </a:bodyPr>
              <a:lstStyle/>
              <a:p>
                <a:r>
                  <a:rPr kumimoji="1" lang="ja-JP" altLang="en-US" b="1" dirty="0">
                    <a:solidFill>
                      <a:srgbClr val="FF0000"/>
                    </a:solidFill>
                  </a:rPr>
                  <a:t>クチコミ</a:t>
                </a:r>
              </a:p>
            </p:txBody>
          </p:sp>
          <p:sp>
            <p:nvSpPr>
              <p:cNvPr id="9" name="テキスト ボックス 8">
                <a:extLst>
                  <a:ext uri="{FF2B5EF4-FFF2-40B4-BE49-F238E27FC236}">
                    <a16:creationId xmlns:a16="http://schemas.microsoft.com/office/drawing/2014/main" id="{27C86297-F1C7-4058-A96F-2FF5B010BCC0}"/>
                  </a:ext>
                </a:extLst>
              </p:cNvPr>
              <p:cNvSpPr txBox="1"/>
              <p:nvPr/>
            </p:nvSpPr>
            <p:spPr>
              <a:xfrm>
                <a:off x="7860031" y="2696528"/>
                <a:ext cx="1048685" cy="369332"/>
              </a:xfrm>
              <a:prstGeom prst="rect">
                <a:avLst/>
              </a:prstGeom>
              <a:noFill/>
            </p:spPr>
            <p:txBody>
              <a:bodyPr wrap="none" rtlCol="0">
                <a:spAutoFit/>
              </a:bodyPr>
              <a:lstStyle/>
              <a:p>
                <a:r>
                  <a:rPr kumimoji="1" lang="ja-JP" altLang="en-US" b="1" dirty="0">
                    <a:solidFill>
                      <a:srgbClr val="FF0000"/>
                    </a:solidFill>
                  </a:rPr>
                  <a:t>ｅクチコミ</a:t>
                </a:r>
              </a:p>
            </p:txBody>
          </p:sp>
        </p:grpSp>
        <p:sp>
          <p:nvSpPr>
            <p:cNvPr id="20" name="テキスト ボックス 19">
              <a:extLst>
                <a:ext uri="{FF2B5EF4-FFF2-40B4-BE49-F238E27FC236}">
                  <a16:creationId xmlns:a16="http://schemas.microsoft.com/office/drawing/2014/main" id="{DD78A361-6B87-4F78-8440-251784DBFDB5}"/>
                </a:ext>
              </a:extLst>
            </p:cNvPr>
            <p:cNvSpPr txBox="1"/>
            <p:nvPr/>
          </p:nvSpPr>
          <p:spPr>
            <a:xfrm>
              <a:off x="8261251" y="3253768"/>
              <a:ext cx="1980029" cy="307777"/>
            </a:xfrm>
            <a:prstGeom prst="rect">
              <a:avLst/>
            </a:prstGeom>
            <a:noFill/>
          </p:spPr>
          <p:txBody>
            <a:bodyPr wrap="none" rtlCol="0">
              <a:spAutoFit/>
            </a:bodyPr>
            <a:lstStyle/>
            <a:p>
              <a:pPr algn="r"/>
              <a:r>
                <a:rPr kumimoji="1"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rPr>
                <a:t>出典：浜岡・里村（</a:t>
              </a:r>
              <a:r>
                <a:rPr kumimoji="1" lang="en-US" altLang="ja-JP" sz="1400" dirty="0">
                  <a:solidFill>
                    <a:schemeClr val="bg2">
                      <a:lumMod val="25000"/>
                    </a:schemeClr>
                  </a:solidFill>
                  <a:latin typeface="ＭＳ Ｐゴシック" panose="020B0600070205080204" pitchFamily="50" charset="-128"/>
                  <a:ea typeface="ＭＳ Ｐゴシック" panose="020B0600070205080204" pitchFamily="50" charset="-128"/>
                </a:rPr>
                <a:t>2009</a:t>
              </a:r>
              <a:r>
                <a:rPr kumimoji="1" lang="ja-JP" altLang="en-US" sz="1400" dirty="0">
                  <a:solidFill>
                    <a:schemeClr val="bg2">
                      <a:lumMod val="25000"/>
                    </a:schemeClr>
                  </a:solidFill>
                  <a:latin typeface="ＭＳ Ｐゴシック" panose="020B0600070205080204" pitchFamily="50" charset="-128"/>
                  <a:ea typeface="ＭＳ Ｐゴシック" panose="020B0600070205080204" pitchFamily="50" charset="-128"/>
                </a:rPr>
                <a:t>）</a:t>
              </a:r>
            </a:p>
          </p:txBody>
        </p:sp>
      </p:grpSp>
      <p:sp>
        <p:nvSpPr>
          <p:cNvPr id="22" name="二等辺三角形 21">
            <a:extLst>
              <a:ext uri="{FF2B5EF4-FFF2-40B4-BE49-F238E27FC236}">
                <a16:creationId xmlns:a16="http://schemas.microsoft.com/office/drawing/2014/main" id="{73C73B4D-F60E-4E1B-BEBC-AEBB93BA3CDD}"/>
              </a:ext>
            </a:extLst>
          </p:cNvPr>
          <p:cNvSpPr/>
          <p:nvPr/>
        </p:nvSpPr>
        <p:spPr>
          <a:xfrm rot="5400000">
            <a:off x="707550" y="5430095"/>
            <a:ext cx="660715" cy="396239"/>
          </a:xfrm>
          <a:prstGeom prst="triangle">
            <a:avLst/>
          </a:prstGeom>
          <a:solidFill>
            <a:srgbClr val="22D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D98A8234-C1CC-4CDA-B428-6D52CEC908B7}"/>
              </a:ext>
            </a:extLst>
          </p:cNvPr>
          <p:cNvSpPr txBox="1"/>
          <p:nvPr/>
        </p:nvSpPr>
        <p:spPr>
          <a:xfrm>
            <a:off x="1534459" y="5428159"/>
            <a:ext cx="7457141" cy="400110"/>
          </a:xfrm>
          <a:prstGeom prst="rect">
            <a:avLst/>
          </a:prstGeom>
          <a:noFill/>
        </p:spPr>
        <p:txBody>
          <a:bodyPr wrap="square" rtlCol="0">
            <a:spAutoFit/>
          </a:bodyPr>
          <a:lstStyle/>
          <a:p>
            <a:r>
              <a:rPr kumimoji="1" lang="en-US" altLang="ja-JP" sz="2000" dirty="0">
                <a:solidFill>
                  <a:schemeClr val="bg2">
                    <a:lumMod val="25000"/>
                  </a:schemeClr>
                </a:solidFill>
                <a:latin typeface="ＭＳ Ｐゴシック" panose="020B0600070205080204" pitchFamily="50" charset="-128"/>
                <a:ea typeface="ＭＳ Ｐゴシック" panose="020B0600070205080204" pitchFamily="50" charset="-128"/>
              </a:rPr>
              <a:t>e</a:t>
            </a:r>
            <a:r>
              <a:rPr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クチ</a:t>
            </a:r>
            <a:r>
              <a:rPr kumimoji="1" lang="ja-JP" altLang="en-US" sz="2000" dirty="0">
                <a:solidFill>
                  <a:schemeClr val="bg2">
                    <a:lumMod val="25000"/>
                  </a:schemeClr>
                </a:solidFill>
                <a:latin typeface="ＭＳ Ｐゴシック" panose="020B0600070205080204" pitchFamily="50" charset="-128"/>
                <a:ea typeface="ＭＳ Ｐゴシック" panose="020B0600070205080204" pitchFamily="50" charset="-128"/>
              </a:rPr>
              <a:t>コミの方が不特定多数の多くの人に伝わるため、拡散力が高い</a:t>
            </a:r>
          </a:p>
        </p:txBody>
      </p:sp>
      <p:sp>
        <p:nvSpPr>
          <p:cNvPr id="24" name="テキスト ボックス 23">
            <a:extLst>
              <a:ext uri="{FF2B5EF4-FFF2-40B4-BE49-F238E27FC236}">
                <a16:creationId xmlns:a16="http://schemas.microsoft.com/office/drawing/2014/main" id="{AEFE08E6-934A-410D-A447-73D94F96A73B}"/>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sp>
        <p:nvSpPr>
          <p:cNvPr id="25" name="テキスト ボックス 24">
            <a:extLst>
              <a:ext uri="{FF2B5EF4-FFF2-40B4-BE49-F238E27FC236}">
                <a16:creationId xmlns:a16="http://schemas.microsoft.com/office/drawing/2014/main" id="{B8746889-A741-49A7-B5E1-364498A6C7F0}"/>
              </a:ext>
            </a:extLst>
          </p:cNvPr>
          <p:cNvSpPr txBox="1"/>
          <p:nvPr/>
        </p:nvSpPr>
        <p:spPr>
          <a:xfrm>
            <a:off x="6156543" y="6015346"/>
            <a:ext cx="5197257" cy="338554"/>
          </a:xfrm>
          <a:prstGeom prst="rect">
            <a:avLst/>
          </a:prstGeom>
          <a:noFill/>
        </p:spPr>
        <p:txBody>
          <a:bodyPr wrap="none" rtlCol="0">
            <a:spAutoFit/>
          </a:bodyPr>
          <a:lstStyle/>
          <a:p>
            <a:pPr algn="r"/>
            <a:r>
              <a:rPr kumimoji="1" lang="en-US" altLang="ja-JP" sz="1600" dirty="0">
                <a:solidFill>
                  <a:schemeClr val="bg2">
                    <a:lumMod val="25000"/>
                  </a:schemeClr>
                </a:solidFill>
              </a:rPr>
              <a:t>※</a:t>
            </a:r>
            <a:r>
              <a:rPr kumimoji="1" lang="ja-JP" altLang="en-US" sz="1600" dirty="0">
                <a:solidFill>
                  <a:schemeClr val="bg2">
                    <a:lumMod val="25000"/>
                  </a:schemeClr>
                </a:solidFill>
              </a:rPr>
              <a:t>本研究ではこれ以降、「</a:t>
            </a:r>
            <a:r>
              <a:rPr kumimoji="1" lang="en-US" altLang="ja-JP" sz="1600" dirty="0">
                <a:solidFill>
                  <a:schemeClr val="bg2">
                    <a:lumMod val="25000"/>
                  </a:schemeClr>
                </a:solidFill>
              </a:rPr>
              <a:t>e</a:t>
            </a:r>
            <a:r>
              <a:rPr kumimoji="1" lang="ja-JP" altLang="en-US" sz="1600" dirty="0">
                <a:solidFill>
                  <a:schemeClr val="bg2">
                    <a:lumMod val="25000"/>
                  </a:schemeClr>
                </a:solidFill>
              </a:rPr>
              <a:t>クチコミ」のことをクチコミと呼ぶ</a:t>
            </a:r>
          </a:p>
        </p:txBody>
      </p:sp>
    </p:spTree>
    <p:extLst>
      <p:ext uri="{BB962C8B-B14F-4D97-AF65-F5344CB8AC3E}">
        <p14:creationId xmlns:p14="http://schemas.microsoft.com/office/powerpoint/2010/main" val="22728747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FD9985-5E4E-47DD-B5BA-BF04FE57BAE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４．現状分析</a:t>
            </a:r>
          </a:p>
        </p:txBody>
      </p:sp>
      <p:sp>
        <p:nvSpPr>
          <p:cNvPr id="3" name="スライド番号プレースホルダー 2">
            <a:extLst>
              <a:ext uri="{FF2B5EF4-FFF2-40B4-BE49-F238E27FC236}">
                <a16:creationId xmlns:a16="http://schemas.microsoft.com/office/drawing/2014/main" id="{BDD547FA-D0C5-4219-BB03-DDF3A5A90C84}"/>
              </a:ext>
            </a:extLst>
          </p:cNvPr>
          <p:cNvSpPr>
            <a:spLocks noGrp="1"/>
          </p:cNvSpPr>
          <p:nvPr>
            <p:ph type="sldNum" sz="quarter" idx="12"/>
          </p:nvPr>
        </p:nvSpPr>
        <p:spPr/>
        <p:txBody>
          <a:bodyPr/>
          <a:lstStyle/>
          <a:p>
            <a:fld id="{753E36C0-A533-4755-87FE-2511BEDDB288}" type="slidenum">
              <a:rPr kumimoji="1" lang="ja-JP" altLang="en-US" smtClean="0">
                <a:solidFill>
                  <a:schemeClr val="bg2">
                    <a:lumMod val="25000"/>
                  </a:schemeClr>
                </a:solidFill>
              </a:rPr>
              <a:t>9</a:t>
            </a:fld>
            <a:endParaRPr kumimoji="1" lang="ja-JP" altLang="en-US" dirty="0">
              <a:solidFill>
                <a:schemeClr val="bg2">
                  <a:lumMod val="25000"/>
                </a:schemeClr>
              </a:solidFill>
            </a:endParaRPr>
          </a:p>
        </p:txBody>
      </p:sp>
      <p:cxnSp>
        <p:nvCxnSpPr>
          <p:cNvPr id="7" name="直線コネクタ 6">
            <a:extLst>
              <a:ext uri="{FF2B5EF4-FFF2-40B4-BE49-F238E27FC236}">
                <a16:creationId xmlns:a16="http://schemas.microsoft.com/office/drawing/2014/main" id="{DA165794-77E5-46FA-B86B-ED5DC9799CA4}"/>
              </a:ext>
            </a:extLst>
          </p:cNvPr>
          <p:cNvCxnSpPr>
            <a:cxnSpLocks/>
          </p:cNvCxnSpPr>
          <p:nvPr/>
        </p:nvCxnSpPr>
        <p:spPr>
          <a:xfrm>
            <a:off x="662940" y="1424940"/>
            <a:ext cx="11529060" cy="0"/>
          </a:xfrm>
          <a:prstGeom prst="line">
            <a:avLst/>
          </a:prstGeom>
          <a:ln w="19050">
            <a:solidFill>
              <a:srgbClr val="22D0BB"/>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59268660-E4CD-48C3-AB9F-A4C523CE8EE8}"/>
              </a:ext>
            </a:extLst>
          </p:cNvPr>
          <p:cNvSpPr txBox="1"/>
          <p:nvPr/>
        </p:nvSpPr>
        <p:spPr>
          <a:xfrm>
            <a:off x="9194965" y="6385023"/>
            <a:ext cx="1574470" cy="307777"/>
          </a:xfrm>
          <a:prstGeom prst="rect">
            <a:avLst/>
          </a:prstGeom>
          <a:noFill/>
        </p:spPr>
        <p:txBody>
          <a:bodyPr wrap="none" rtlCol="0">
            <a:spAutoFit/>
          </a:bodyPr>
          <a:lstStyle/>
          <a:p>
            <a:r>
              <a:rPr kumimoji="1" lang="ja-JP" altLang="en-US" sz="1400" dirty="0">
                <a:solidFill>
                  <a:schemeClr val="bg2">
                    <a:lumMod val="25000"/>
                  </a:schemeClr>
                </a:solidFill>
              </a:rPr>
              <a:t>ｅクチコミの有効性</a:t>
            </a:r>
          </a:p>
        </p:txBody>
      </p:sp>
      <p:grpSp>
        <p:nvGrpSpPr>
          <p:cNvPr id="35" name="グループ化 34">
            <a:extLst>
              <a:ext uri="{FF2B5EF4-FFF2-40B4-BE49-F238E27FC236}">
                <a16:creationId xmlns:a16="http://schemas.microsoft.com/office/drawing/2014/main" id="{59A499A8-6533-4E5C-8660-8139561029EE}"/>
              </a:ext>
            </a:extLst>
          </p:cNvPr>
          <p:cNvGrpSpPr/>
          <p:nvPr/>
        </p:nvGrpSpPr>
        <p:grpSpPr>
          <a:xfrm>
            <a:off x="839788" y="1688585"/>
            <a:ext cx="8722412" cy="1139766"/>
            <a:chOff x="839788" y="1688585"/>
            <a:chExt cx="8722412" cy="1139766"/>
          </a:xfrm>
        </p:grpSpPr>
        <p:sp>
          <p:nvSpPr>
            <p:cNvPr id="27" name="四角形: 角を丸くする 26">
              <a:extLst>
                <a:ext uri="{FF2B5EF4-FFF2-40B4-BE49-F238E27FC236}">
                  <a16:creationId xmlns:a16="http://schemas.microsoft.com/office/drawing/2014/main" id="{A1BA6ABA-1969-4BB4-8CED-C1CCC5EFE192}"/>
                </a:ext>
              </a:extLst>
            </p:cNvPr>
            <p:cNvSpPr/>
            <p:nvPr/>
          </p:nvSpPr>
          <p:spPr>
            <a:xfrm>
              <a:off x="2910648" y="2088695"/>
              <a:ext cx="6651552" cy="739656"/>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a:extLst>
                <a:ext uri="{FF2B5EF4-FFF2-40B4-BE49-F238E27FC236}">
                  <a16:creationId xmlns:a16="http://schemas.microsoft.com/office/drawing/2014/main" id="{0CD1EF51-5A3E-49F2-A70E-CF9BC700D4CB}"/>
                </a:ext>
              </a:extLst>
            </p:cNvPr>
            <p:cNvGrpSpPr/>
            <p:nvPr/>
          </p:nvGrpSpPr>
          <p:grpSpPr>
            <a:xfrm>
              <a:off x="839788" y="1688585"/>
              <a:ext cx="8722412" cy="1081177"/>
              <a:chOff x="839788" y="1688585"/>
              <a:chExt cx="8722412" cy="1081177"/>
            </a:xfrm>
          </p:grpSpPr>
          <p:sp>
            <p:nvSpPr>
              <p:cNvPr id="4" name="テキスト ボックス 3">
                <a:extLst>
                  <a:ext uri="{FF2B5EF4-FFF2-40B4-BE49-F238E27FC236}">
                    <a16:creationId xmlns:a16="http://schemas.microsoft.com/office/drawing/2014/main" id="{9E8FF416-74BA-4539-B88E-BDD225820E65}"/>
                  </a:ext>
                </a:extLst>
              </p:cNvPr>
              <p:cNvSpPr txBox="1"/>
              <p:nvPr/>
            </p:nvSpPr>
            <p:spPr>
              <a:xfrm>
                <a:off x="839788" y="1688585"/>
                <a:ext cx="5309467" cy="400110"/>
              </a:xfrm>
              <a:prstGeom prst="rect">
                <a:avLst/>
              </a:prstGeom>
              <a:noFill/>
            </p:spPr>
            <p:txBody>
              <a:bodyPr wrap="none" rtlCol="0">
                <a:spAutoFit/>
              </a:bodyPr>
              <a:lstStyle/>
              <a:p>
                <a:r>
                  <a:rPr kumimoji="1" lang="ja-JP" altLang="en-US" sz="2000" b="1" dirty="0">
                    <a:solidFill>
                      <a:srgbClr val="F9393E"/>
                    </a:solidFill>
                  </a:rPr>
                  <a:t>消費者は失敗しないためにクチコミを探している</a:t>
                </a:r>
              </a:p>
            </p:txBody>
          </p:sp>
          <p:grpSp>
            <p:nvGrpSpPr>
              <p:cNvPr id="6" name="グループ化 5">
                <a:extLst>
                  <a:ext uri="{FF2B5EF4-FFF2-40B4-BE49-F238E27FC236}">
                    <a16:creationId xmlns:a16="http://schemas.microsoft.com/office/drawing/2014/main" id="{E10F68B8-70C7-4424-8CFE-44979B926DD8}"/>
                  </a:ext>
                </a:extLst>
              </p:cNvPr>
              <p:cNvGrpSpPr/>
              <p:nvPr/>
            </p:nvGrpSpPr>
            <p:grpSpPr>
              <a:xfrm>
                <a:off x="2914611" y="2088921"/>
                <a:ext cx="6647589" cy="680841"/>
                <a:chOff x="2967133" y="2142469"/>
                <a:chExt cx="6707335" cy="680841"/>
              </a:xfrm>
            </p:grpSpPr>
            <p:sp>
              <p:nvSpPr>
                <p:cNvPr id="8" name="テキスト ボックス 7">
                  <a:extLst>
                    <a:ext uri="{FF2B5EF4-FFF2-40B4-BE49-F238E27FC236}">
                      <a16:creationId xmlns:a16="http://schemas.microsoft.com/office/drawing/2014/main" id="{53216E05-881A-4858-8622-0CF825C4C3CC}"/>
                    </a:ext>
                  </a:extLst>
                </p:cNvPr>
                <p:cNvSpPr txBox="1"/>
                <p:nvPr/>
              </p:nvSpPr>
              <p:spPr>
                <a:xfrm>
                  <a:off x="2967133" y="2142469"/>
                  <a:ext cx="6651114" cy="338554"/>
                </a:xfrm>
                <a:prstGeom prst="rect">
                  <a:avLst/>
                </a:prstGeom>
                <a:noFill/>
              </p:spPr>
              <p:txBody>
                <a:bodyPr wrap="none" rtlCol="0">
                  <a:spAutoFit/>
                </a:bodyPr>
                <a:lstStyle/>
                <a:p>
                  <a:r>
                    <a:rPr kumimoji="1" lang="ja-JP" altLang="en-US" sz="1600" dirty="0">
                      <a:solidFill>
                        <a:schemeClr val="bg2">
                          <a:lumMod val="25000"/>
                        </a:schemeClr>
                      </a:solidFill>
                    </a:rPr>
                    <a:t>･購入前後の評価と検索をする面倒を減らす　</a:t>
                  </a:r>
                  <a:r>
                    <a:rPr lang="en-US" altLang="ja-JP" sz="1600" dirty="0">
                      <a:solidFill>
                        <a:schemeClr val="bg2">
                          <a:lumMod val="25000"/>
                        </a:schemeClr>
                      </a:solidFill>
                      <a:latin typeface="ＭＳ Ｐゴシック" panose="020B0600070205080204" pitchFamily="50" charset="-128"/>
                    </a:rPr>
                    <a:t>Goldsmith &amp; Horowitz</a:t>
                  </a:r>
                  <a:r>
                    <a:rPr lang="ja-JP" altLang="en-US" sz="1600" dirty="0">
                      <a:solidFill>
                        <a:schemeClr val="bg2">
                          <a:lumMod val="25000"/>
                        </a:schemeClr>
                      </a:solidFill>
                      <a:latin typeface="ＭＳ Ｐゴシック" panose="020B0600070205080204" pitchFamily="50" charset="-128"/>
                    </a:rPr>
                    <a:t>（</a:t>
                  </a:r>
                  <a:r>
                    <a:rPr lang="en-US" altLang="ja-JP" sz="1600" dirty="0">
                      <a:solidFill>
                        <a:schemeClr val="bg2">
                          <a:lumMod val="25000"/>
                        </a:schemeClr>
                      </a:solidFill>
                      <a:latin typeface="ＭＳ Ｐゴシック" panose="020B0600070205080204" pitchFamily="50" charset="-128"/>
                    </a:rPr>
                    <a:t>2006</a:t>
                  </a:r>
                  <a:r>
                    <a:rPr lang="ja-JP" altLang="en-US" sz="1600" dirty="0">
                      <a:solidFill>
                        <a:schemeClr val="bg2">
                          <a:lumMod val="25000"/>
                        </a:schemeClr>
                      </a:solidFill>
                      <a:latin typeface="ＭＳ Ｐゴシック" panose="020B0600070205080204" pitchFamily="50" charset="-128"/>
                    </a:rPr>
                    <a:t>）</a:t>
                  </a:r>
                </a:p>
              </p:txBody>
            </p:sp>
            <p:sp>
              <p:nvSpPr>
                <p:cNvPr id="9" name="テキスト ボックス 8">
                  <a:extLst>
                    <a:ext uri="{FF2B5EF4-FFF2-40B4-BE49-F238E27FC236}">
                      <a16:creationId xmlns:a16="http://schemas.microsoft.com/office/drawing/2014/main" id="{DA061308-B500-4E8B-B473-24B14DA7C56E}"/>
                    </a:ext>
                  </a:extLst>
                </p:cNvPr>
                <p:cNvSpPr txBox="1"/>
                <p:nvPr/>
              </p:nvSpPr>
              <p:spPr>
                <a:xfrm>
                  <a:off x="2967133" y="2484756"/>
                  <a:ext cx="6707335" cy="338554"/>
                </a:xfrm>
                <a:prstGeom prst="rect">
                  <a:avLst/>
                </a:prstGeom>
                <a:noFill/>
              </p:spPr>
              <p:txBody>
                <a:bodyPr wrap="none" rtlCol="0">
                  <a:spAutoFit/>
                </a:bodyPr>
                <a:lstStyle/>
                <a:p>
                  <a:r>
                    <a:rPr kumimoji="1" lang="ja-JP" altLang="en-US" sz="1600" dirty="0">
                      <a:solidFill>
                        <a:schemeClr val="bg2">
                          <a:lumMod val="25000"/>
                        </a:schemeClr>
                      </a:solidFill>
                    </a:rPr>
                    <a:t>･商品･サービスを購入する際の知覚リスクを減らす　</a:t>
                  </a:r>
                  <a:r>
                    <a:rPr kumimoji="1" lang="en-US" altLang="ja-JP" sz="1600" dirty="0" err="1">
                      <a:solidFill>
                        <a:schemeClr val="bg2">
                          <a:lumMod val="25000"/>
                        </a:schemeClr>
                      </a:solidFill>
                    </a:rPr>
                    <a:t>Bettman</a:t>
                  </a:r>
                  <a:r>
                    <a:rPr kumimoji="1" lang="en-US" altLang="ja-JP" sz="1600" dirty="0">
                      <a:solidFill>
                        <a:schemeClr val="bg2">
                          <a:lumMod val="25000"/>
                        </a:schemeClr>
                      </a:solidFill>
                    </a:rPr>
                    <a:t> &amp; Park</a:t>
                  </a:r>
                  <a:r>
                    <a:rPr kumimoji="1" lang="ja-JP" altLang="en-US" sz="1600" dirty="0">
                      <a:solidFill>
                        <a:schemeClr val="bg2">
                          <a:lumMod val="25000"/>
                        </a:schemeClr>
                      </a:solidFill>
                    </a:rPr>
                    <a:t>（</a:t>
                  </a:r>
                  <a:r>
                    <a:rPr kumimoji="1" lang="en-US" altLang="ja-JP" sz="1600" dirty="0">
                      <a:solidFill>
                        <a:schemeClr val="bg2">
                          <a:lumMod val="25000"/>
                        </a:schemeClr>
                      </a:solidFill>
                    </a:rPr>
                    <a:t>1980</a:t>
                  </a:r>
                  <a:r>
                    <a:rPr kumimoji="1" lang="ja-JP" altLang="en-US" sz="1600" dirty="0">
                      <a:solidFill>
                        <a:schemeClr val="bg2">
                          <a:lumMod val="25000"/>
                        </a:schemeClr>
                      </a:solidFill>
                    </a:rPr>
                    <a:t>）</a:t>
                  </a:r>
                </a:p>
              </p:txBody>
            </p:sp>
          </p:grpSp>
        </p:grpSp>
      </p:grpSp>
      <p:grpSp>
        <p:nvGrpSpPr>
          <p:cNvPr id="36" name="グループ化 35">
            <a:extLst>
              <a:ext uri="{FF2B5EF4-FFF2-40B4-BE49-F238E27FC236}">
                <a16:creationId xmlns:a16="http://schemas.microsoft.com/office/drawing/2014/main" id="{CB9E9689-337C-4B50-AA5D-A767773E76C9}"/>
              </a:ext>
            </a:extLst>
          </p:cNvPr>
          <p:cNvGrpSpPr/>
          <p:nvPr/>
        </p:nvGrpSpPr>
        <p:grpSpPr>
          <a:xfrm>
            <a:off x="838200" y="2944356"/>
            <a:ext cx="8733995" cy="797209"/>
            <a:chOff x="838200" y="2944356"/>
            <a:chExt cx="8733995" cy="797209"/>
          </a:xfrm>
        </p:grpSpPr>
        <p:sp>
          <p:nvSpPr>
            <p:cNvPr id="28" name="四角形: 角を丸くする 27">
              <a:extLst>
                <a:ext uri="{FF2B5EF4-FFF2-40B4-BE49-F238E27FC236}">
                  <a16:creationId xmlns:a16="http://schemas.microsoft.com/office/drawing/2014/main" id="{D891DA2D-27F9-458A-B35D-95C245DE7638}"/>
                </a:ext>
              </a:extLst>
            </p:cNvPr>
            <p:cNvSpPr/>
            <p:nvPr/>
          </p:nvSpPr>
          <p:spPr>
            <a:xfrm>
              <a:off x="2920643" y="3336623"/>
              <a:ext cx="6651552" cy="404942"/>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a:extLst>
                <a:ext uri="{FF2B5EF4-FFF2-40B4-BE49-F238E27FC236}">
                  <a16:creationId xmlns:a16="http://schemas.microsoft.com/office/drawing/2014/main" id="{FAC7DC53-6F5D-4AEB-92E0-98CF96280691}"/>
                </a:ext>
              </a:extLst>
            </p:cNvPr>
            <p:cNvGrpSpPr/>
            <p:nvPr/>
          </p:nvGrpSpPr>
          <p:grpSpPr>
            <a:xfrm>
              <a:off x="838200" y="2944356"/>
              <a:ext cx="8483934" cy="733422"/>
              <a:chOff x="838200" y="3072296"/>
              <a:chExt cx="8483934" cy="733422"/>
            </a:xfrm>
          </p:grpSpPr>
          <p:sp>
            <p:nvSpPr>
              <p:cNvPr id="10" name="テキスト ボックス 9">
                <a:extLst>
                  <a:ext uri="{FF2B5EF4-FFF2-40B4-BE49-F238E27FC236}">
                    <a16:creationId xmlns:a16="http://schemas.microsoft.com/office/drawing/2014/main" id="{A5C0FA23-E0A4-4FE8-BADD-8A1C5FAB1DFA}"/>
                  </a:ext>
                </a:extLst>
              </p:cNvPr>
              <p:cNvSpPr txBox="1"/>
              <p:nvPr/>
            </p:nvSpPr>
            <p:spPr>
              <a:xfrm>
                <a:off x="838200" y="3072296"/>
                <a:ext cx="5136342" cy="400110"/>
              </a:xfrm>
              <a:prstGeom prst="rect">
                <a:avLst/>
              </a:prstGeom>
              <a:noFill/>
            </p:spPr>
            <p:txBody>
              <a:bodyPr wrap="none" rtlCol="0">
                <a:spAutoFit/>
              </a:bodyPr>
              <a:lstStyle/>
              <a:p>
                <a:r>
                  <a:rPr kumimoji="1" lang="ja-JP" altLang="en-US" sz="2000" b="1" dirty="0">
                    <a:solidFill>
                      <a:srgbClr val="F9393E"/>
                    </a:solidFill>
                  </a:rPr>
                  <a:t>クチコミは顧客の購買プロセスに影響を与える</a:t>
                </a:r>
                <a:endParaRPr kumimoji="1" lang="en-US" altLang="ja-JP" sz="2000" b="1" dirty="0">
                  <a:solidFill>
                    <a:srgbClr val="F9393E"/>
                  </a:solidFill>
                </a:endParaRPr>
              </a:p>
            </p:txBody>
          </p:sp>
          <p:sp>
            <p:nvSpPr>
              <p:cNvPr id="11" name="テキスト ボックス 10">
                <a:extLst>
                  <a:ext uri="{FF2B5EF4-FFF2-40B4-BE49-F238E27FC236}">
                    <a16:creationId xmlns:a16="http://schemas.microsoft.com/office/drawing/2014/main" id="{7D507721-0522-413E-BEB4-B92E4E21234C}"/>
                  </a:ext>
                </a:extLst>
              </p:cNvPr>
              <p:cNvSpPr txBox="1"/>
              <p:nvPr/>
            </p:nvSpPr>
            <p:spPr>
              <a:xfrm>
                <a:off x="2914611" y="3467164"/>
                <a:ext cx="6407523" cy="338554"/>
              </a:xfrm>
              <a:prstGeom prst="rect">
                <a:avLst/>
              </a:prstGeom>
              <a:noFill/>
            </p:spPr>
            <p:txBody>
              <a:bodyPr wrap="none" rtlCol="0">
                <a:spAutoFit/>
              </a:bodyPr>
              <a:lstStyle/>
              <a:p>
                <a:r>
                  <a:rPr kumimoji="1" lang="ja-JP" altLang="en-US" sz="1600" dirty="0">
                    <a:solidFill>
                      <a:schemeClr val="bg2">
                        <a:lumMod val="25000"/>
                      </a:schemeClr>
                    </a:solidFill>
                  </a:rPr>
                  <a:t>･製品レビューが販売の弾力性に大きな影響を与える　</a:t>
                </a:r>
                <a:r>
                  <a:rPr lang="en-US" altLang="ja-JP" sz="1600" dirty="0">
                    <a:solidFill>
                      <a:schemeClr val="bg2">
                        <a:lumMod val="25000"/>
                      </a:schemeClr>
                    </a:solidFill>
                    <a:latin typeface="ＭＳ Ｐゴシック" panose="020B0600070205080204" pitchFamily="50" charset="-128"/>
                  </a:rPr>
                  <a:t>Floyd</a:t>
                </a:r>
                <a:r>
                  <a:rPr lang="ja-JP" altLang="en-US" sz="1600" dirty="0">
                    <a:solidFill>
                      <a:schemeClr val="bg2">
                        <a:lumMod val="25000"/>
                      </a:schemeClr>
                    </a:solidFill>
                    <a:latin typeface="ＭＳ Ｐゴシック" panose="020B0600070205080204" pitchFamily="50" charset="-128"/>
                  </a:rPr>
                  <a:t> </a:t>
                </a:r>
                <a:r>
                  <a:rPr lang="en-US" altLang="ja-JP" sz="1600" dirty="0">
                    <a:solidFill>
                      <a:schemeClr val="bg2">
                        <a:lumMod val="25000"/>
                      </a:schemeClr>
                    </a:solidFill>
                    <a:latin typeface="ＭＳ Ｐゴシック" panose="020B0600070205080204" pitchFamily="50" charset="-128"/>
                  </a:rPr>
                  <a:t>et al</a:t>
                </a:r>
                <a:r>
                  <a:rPr lang="ja-JP" altLang="en-US" sz="1600" dirty="0">
                    <a:solidFill>
                      <a:schemeClr val="bg2">
                        <a:lumMod val="25000"/>
                      </a:schemeClr>
                    </a:solidFill>
                    <a:latin typeface="ＭＳ Ｐゴシック" panose="020B0600070205080204" pitchFamily="50" charset="-128"/>
                  </a:rPr>
                  <a:t>（</a:t>
                </a:r>
                <a:r>
                  <a:rPr lang="en-US" altLang="ja-JP" sz="1600" dirty="0">
                    <a:solidFill>
                      <a:schemeClr val="bg2">
                        <a:lumMod val="25000"/>
                      </a:schemeClr>
                    </a:solidFill>
                    <a:latin typeface="ＭＳ Ｐゴシック" panose="020B0600070205080204" pitchFamily="50" charset="-128"/>
                  </a:rPr>
                  <a:t>2014</a:t>
                </a:r>
                <a:r>
                  <a:rPr lang="ja-JP" altLang="en-US" sz="1600" dirty="0">
                    <a:solidFill>
                      <a:schemeClr val="bg2">
                        <a:lumMod val="25000"/>
                      </a:schemeClr>
                    </a:solidFill>
                    <a:latin typeface="ＭＳ Ｐゴシック" panose="020B0600070205080204" pitchFamily="50" charset="-128"/>
                  </a:rPr>
                  <a:t>）</a:t>
                </a:r>
                <a:endParaRPr lang="en-US" altLang="ja-JP" sz="1600" dirty="0">
                  <a:solidFill>
                    <a:schemeClr val="bg2">
                      <a:lumMod val="25000"/>
                    </a:schemeClr>
                  </a:solidFill>
                  <a:latin typeface="ＭＳ Ｐゴシック" panose="020B0600070205080204" pitchFamily="50" charset="-128"/>
                </a:endParaRPr>
              </a:p>
            </p:txBody>
          </p:sp>
        </p:grpSp>
      </p:grpSp>
      <p:grpSp>
        <p:nvGrpSpPr>
          <p:cNvPr id="37" name="グループ化 36">
            <a:extLst>
              <a:ext uri="{FF2B5EF4-FFF2-40B4-BE49-F238E27FC236}">
                <a16:creationId xmlns:a16="http://schemas.microsoft.com/office/drawing/2014/main" id="{3508FF44-60FD-4CEE-B6BA-D6B8596476E7}"/>
              </a:ext>
            </a:extLst>
          </p:cNvPr>
          <p:cNvGrpSpPr/>
          <p:nvPr/>
        </p:nvGrpSpPr>
        <p:grpSpPr>
          <a:xfrm>
            <a:off x="838200" y="3851126"/>
            <a:ext cx="9428935" cy="1139766"/>
            <a:chOff x="838200" y="3851126"/>
            <a:chExt cx="9428935" cy="1139766"/>
          </a:xfrm>
        </p:grpSpPr>
        <p:sp>
          <p:nvSpPr>
            <p:cNvPr id="29" name="四角形: 角を丸くする 28">
              <a:extLst>
                <a:ext uri="{FF2B5EF4-FFF2-40B4-BE49-F238E27FC236}">
                  <a16:creationId xmlns:a16="http://schemas.microsoft.com/office/drawing/2014/main" id="{DC08C52E-76DC-4E72-91C8-29139F0288D3}"/>
                </a:ext>
              </a:extLst>
            </p:cNvPr>
            <p:cNvSpPr/>
            <p:nvPr/>
          </p:nvSpPr>
          <p:spPr>
            <a:xfrm>
              <a:off x="2910648" y="4251236"/>
              <a:ext cx="7356487" cy="739656"/>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4" name="グループ化 23">
              <a:extLst>
                <a:ext uri="{FF2B5EF4-FFF2-40B4-BE49-F238E27FC236}">
                  <a16:creationId xmlns:a16="http://schemas.microsoft.com/office/drawing/2014/main" id="{9A9AAC42-8D2F-4671-A42F-8C7B44B70575}"/>
                </a:ext>
              </a:extLst>
            </p:cNvPr>
            <p:cNvGrpSpPr/>
            <p:nvPr/>
          </p:nvGrpSpPr>
          <p:grpSpPr>
            <a:xfrm>
              <a:off x="838200" y="3851126"/>
              <a:ext cx="9247810" cy="1077218"/>
              <a:chOff x="839788" y="4212170"/>
              <a:chExt cx="9247810" cy="1077218"/>
            </a:xfrm>
          </p:grpSpPr>
          <p:sp>
            <p:nvSpPr>
              <p:cNvPr id="12" name="テキスト ボックス 11">
                <a:extLst>
                  <a:ext uri="{FF2B5EF4-FFF2-40B4-BE49-F238E27FC236}">
                    <a16:creationId xmlns:a16="http://schemas.microsoft.com/office/drawing/2014/main" id="{8A91B709-58A8-4927-8ED6-D0FDCCCB6E18}"/>
                  </a:ext>
                </a:extLst>
              </p:cNvPr>
              <p:cNvSpPr txBox="1"/>
              <p:nvPr/>
            </p:nvSpPr>
            <p:spPr>
              <a:xfrm>
                <a:off x="839788" y="4212170"/>
                <a:ext cx="4448654" cy="400110"/>
              </a:xfrm>
              <a:prstGeom prst="rect">
                <a:avLst/>
              </a:prstGeom>
              <a:noFill/>
            </p:spPr>
            <p:txBody>
              <a:bodyPr wrap="none" rtlCol="0">
                <a:spAutoFit/>
              </a:bodyPr>
              <a:lstStyle/>
              <a:p>
                <a:r>
                  <a:rPr lang="ja-JP" altLang="en-US" sz="2000" b="1" dirty="0">
                    <a:solidFill>
                      <a:srgbClr val="F9393E"/>
                    </a:solidFill>
                    <a:latin typeface="ＭＳ Ｐゴシック" panose="020B0600070205080204" pitchFamily="50" charset="-128"/>
                  </a:rPr>
                  <a:t>製品においてクチコミ件数は重要である</a:t>
                </a:r>
                <a:endParaRPr lang="en-US" altLang="ja-JP" sz="2000" b="1" dirty="0">
                  <a:solidFill>
                    <a:srgbClr val="F9393E"/>
                  </a:solidFill>
                  <a:latin typeface="ＭＳ Ｐゴシック" panose="020B0600070205080204" pitchFamily="50" charset="-128"/>
                </a:endParaRPr>
              </a:p>
            </p:txBody>
          </p:sp>
          <p:grpSp>
            <p:nvGrpSpPr>
              <p:cNvPr id="20" name="グループ化 19">
                <a:extLst>
                  <a:ext uri="{FF2B5EF4-FFF2-40B4-BE49-F238E27FC236}">
                    <a16:creationId xmlns:a16="http://schemas.microsoft.com/office/drawing/2014/main" id="{66613A76-B548-4E1A-84C3-438D5BE870AE}"/>
                  </a:ext>
                </a:extLst>
              </p:cNvPr>
              <p:cNvGrpSpPr/>
              <p:nvPr/>
            </p:nvGrpSpPr>
            <p:grpSpPr>
              <a:xfrm>
                <a:off x="2912236" y="4612280"/>
                <a:ext cx="7175362" cy="677108"/>
                <a:chOff x="3012853" y="4417163"/>
                <a:chExt cx="7175362" cy="677108"/>
              </a:xfrm>
            </p:grpSpPr>
            <p:sp>
              <p:nvSpPr>
                <p:cNvPr id="13" name="テキスト ボックス 12">
                  <a:extLst>
                    <a:ext uri="{FF2B5EF4-FFF2-40B4-BE49-F238E27FC236}">
                      <a16:creationId xmlns:a16="http://schemas.microsoft.com/office/drawing/2014/main" id="{F396992A-56F7-4CA1-98D9-2CFBC9EEADE5}"/>
                    </a:ext>
                  </a:extLst>
                </p:cNvPr>
                <p:cNvSpPr txBox="1"/>
                <p:nvPr/>
              </p:nvSpPr>
              <p:spPr>
                <a:xfrm>
                  <a:off x="3012853" y="4417163"/>
                  <a:ext cx="6902852" cy="338554"/>
                </a:xfrm>
                <a:prstGeom prst="rect">
                  <a:avLst/>
                </a:prstGeom>
                <a:noFill/>
              </p:spPr>
              <p:txBody>
                <a:bodyPr wrap="none" rtlCol="0">
                  <a:spAutoFit/>
                </a:bodyPr>
                <a:lstStyle/>
                <a:p>
                  <a:r>
                    <a:rPr lang="ja-JP" altLang="en-US" sz="1600" dirty="0">
                      <a:solidFill>
                        <a:schemeClr val="bg2">
                          <a:lumMod val="25000"/>
                        </a:schemeClr>
                      </a:solidFill>
                      <a:latin typeface="ＭＳ Ｐゴシック" panose="020B0600070205080204" pitchFamily="50" charset="-128"/>
                    </a:rPr>
                    <a:t>･クチコミ件数の増加は書籍の購買に影響を与える　</a:t>
                  </a:r>
                  <a:r>
                    <a:rPr lang="en-US" altLang="ja-JP" sz="1600" dirty="0">
                      <a:solidFill>
                        <a:schemeClr val="bg2">
                          <a:lumMod val="25000"/>
                        </a:schemeClr>
                      </a:solidFill>
                      <a:latin typeface="ＭＳ Ｐゴシック" panose="020B0600070205080204" pitchFamily="50" charset="-128"/>
                    </a:rPr>
                    <a:t>Chevalier&amp;</a:t>
                  </a:r>
                  <a:r>
                    <a:rPr lang="ja-JP" altLang="en-US" sz="1600" dirty="0">
                      <a:solidFill>
                        <a:schemeClr val="bg2">
                          <a:lumMod val="25000"/>
                        </a:schemeClr>
                      </a:solidFill>
                      <a:latin typeface="ＭＳ Ｐゴシック" panose="020B0600070205080204" pitchFamily="50" charset="-128"/>
                    </a:rPr>
                    <a:t> </a:t>
                  </a:r>
                  <a:r>
                    <a:rPr lang="en-US" altLang="ja-JP" sz="1600" dirty="0" err="1">
                      <a:solidFill>
                        <a:schemeClr val="bg2">
                          <a:lumMod val="25000"/>
                        </a:schemeClr>
                      </a:solidFill>
                      <a:latin typeface="ＭＳ Ｐゴシック" panose="020B0600070205080204" pitchFamily="50" charset="-128"/>
                    </a:rPr>
                    <a:t>Mayzlin</a:t>
                  </a:r>
                  <a:r>
                    <a:rPr lang="ja-JP" altLang="en-US" sz="1600" dirty="0">
                      <a:solidFill>
                        <a:schemeClr val="bg2">
                          <a:lumMod val="25000"/>
                        </a:schemeClr>
                      </a:solidFill>
                      <a:latin typeface="ＭＳ Ｐゴシック" panose="020B0600070205080204" pitchFamily="50" charset="-128"/>
                    </a:rPr>
                    <a:t>（</a:t>
                  </a:r>
                  <a:r>
                    <a:rPr lang="en-US" altLang="ja-JP" sz="1600" dirty="0">
                      <a:solidFill>
                        <a:schemeClr val="bg2">
                          <a:lumMod val="25000"/>
                        </a:schemeClr>
                      </a:solidFill>
                      <a:latin typeface="ＭＳ Ｐゴシック" panose="020B0600070205080204" pitchFamily="50" charset="-128"/>
                    </a:rPr>
                    <a:t>2006</a:t>
                  </a:r>
                  <a:r>
                    <a:rPr lang="ja-JP" altLang="en-US" sz="1600" dirty="0">
                      <a:solidFill>
                        <a:schemeClr val="bg2">
                          <a:lumMod val="25000"/>
                        </a:schemeClr>
                      </a:solidFill>
                      <a:latin typeface="ＭＳ Ｐゴシック" panose="020B0600070205080204" pitchFamily="50" charset="-128"/>
                    </a:rPr>
                    <a:t>）</a:t>
                  </a:r>
                  <a:endParaRPr lang="en-US" altLang="ja-JP" sz="1600" dirty="0">
                    <a:solidFill>
                      <a:schemeClr val="bg2">
                        <a:lumMod val="25000"/>
                      </a:schemeClr>
                    </a:solidFill>
                    <a:latin typeface="ＭＳ Ｐゴシック" panose="020B0600070205080204" pitchFamily="50" charset="-128"/>
                  </a:endParaRPr>
                </a:p>
              </p:txBody>
            </p:sp>
            <p:sp>
              <p:nvSpPr>
                <p:cNvPr id="14" name="テキスト ボックス 13">
                  <a:extLst>
                    <a:ext uri="{FF2B5EF4-FFF2-40B4-BE49-F238E27FC236}">
                      <a16:creationId xmlns:a16="http://schemas.microsoft.com/office/drawing/2014/main" id="{89A341BC-49F1-47B1-88F2-90727627A745}"/>
                    </a:ext>
                  </a:extLst>
                </p:cNvPr>
                <p:cNvSpPr txBox="1"/>
                <p:nvPr/>
              </p:nvSpPr>
              <p:spPr>
                <a:xfrm>
                  <a:off x="3012853" y="4755717"/>
                  <a:ext cx="7175362" cy="338554"/>
                </a:xfrm>
                <a:prstGeom prst="rect">
                  <a:avLst/>
                </a:prstGeom>
                <a:noFill/>
              </p:spPr>
              <p:txBody>
                <a:bodyPr wrap="none" rtlCol="0">
                  <a:spAutoFit/>
                </a:bodyPr>
                <a:lstStyle/>
                <a:p>
                  <a:r>
                    <a:rPr lang="ja-JP" altLang="en-US" sz="1600" dirty="0">
                      <a:solidFill>
                        <a:schemeClr val="bg2">
                          <a:lumMod val="25000"/>
                        </a:schemeClr>
                      </a:solidFill>
                      <a:latin typeface="ＭＳ Ｐゴシック" panose="020B0600070205080204" pitchFamily="50" charset="-128"/>
                    </a:rPr>
                    <a:t>･クチコミ件数の増加は電子機器の購買に影響を与える　</a:t>
                  </a:r>
                  <a:r>
                    <a:rPr lang="en-US" altLang="ja-JP" sz="1600" dirty="0">
                      <a:solidFill>
                        <a:schemeClr val="bg2">
                          <a:lumMod val="25000"/>
                        </a:schemeClr>
                      </a:solidFill>
                      <a:latin typeface="ＭＳ Ｐゴシック" panose="020B0600070205080204" pitchFamily="50" charset="-128"/>
                    </a:rPr>
                    <a:t>Ghose &amp; </a:t>
                  </a:r>
                  <a:r>
                    <a:rPr lang="en-US" altLang="ja-JP" sz="1600" dirty="0" err="1">
                      <a:solidFill>
                        <a:schemeClr val="bg2">
                          <a:lumMod val="25000"/>
                        </a:schemeClr>
                      </a:solidFill>
                      <a:latin typeface="ＭＳ Ｐゴシック" panose="020B0600070205080204" pitchFamily="50" charset="-128"/>
                    </a:rPr>
                    <a:t>Ipeirotis</a:t>
                  </a:r>
                  <a:r>
                    <a:rPr lang="ja-JP" altLang="en-US" sz="1600" dirty="0">
                      <a:solidFill>
                        <a:schemeClr val="bg2">
                          <a:lumMod val="25000"/>
                        </a:schemeClr>
                      </a:solidFill>
                      <a:latin typeface="ＭＳ Ｐゴシック" panose="020B0600070205080204" pitchFamily="50" charset="-128"/>
                    </a:rPr>
                    <a:t>（</a:t>
                  </a:r>
                  <a:r>
                    <a:rPr lang="en-US" altLang="ja-JP" sz="1600" dirty="0">
                      <a:solidFill>
                        <a:schemeClr val="bg2">
                          <a:lumMod val="25000"/>
                        </a:schemeClr>
                      </a:solidFill>
                      <a:latin typeface="ＭＳ Ｐゴシック" panose="020B0600070205080204" pitchFamily="50" charset="-128"/>
                    </a:rPr>
                    <a:t>2011</a:t>
                  </a:r>
                  <a:r>
                    <a:rPr lang="ja-JP" altLang="en-US" sz="1600" dirty="0">
                      <a:solidFill>
                        <a:schemeClr val="bg2">
                          <a:lumMod val="25000"/>
                        </a:schemeClr>
                      </a:solidFill>
                      <a:latin typeface="ＭＳ Ｐゴシック" panose="020B0600070205080204" pitchFamily="50" charset="-128"/>
                    </a:rPr>
                    <a:t>）</a:t>
                  </a:r>
                </a:p>
              </p:txBody>
            </p:sp>
          </p:grpSp>
        </p:grpSp>
      </p:grpSp>
      <p:grpSp>
        <p:nvGrpSpPr>
          <p:cNvPr id="38" name="グループ化 37">
            <a:extLst>
              <a:ext uri="{FF2B5EF4-FFF2-40B4-BE49-F238E27FC236}">
                <a16:creationId xmlns:a16="http://schemas.microsoft.com/office/drawing/2014/main" id="{2677AFD4-E56F-4C9B-B849-DB5BAEFACDA3}"/>
              </a:ext>
            </a:extLst>
          </p:cNvPr>
          <p:cNvGrpSpPr/>
          <p:nvPr/>
        </p:nvGrpSpPr>
        <p:grpSpPr>
          <a:xfrm>
            <a:off x="839788" y="5106813"/>
            <a:ext cx="9435754" cy="1136755"/>
            <a:chOff x="839788" y="5106813"/>
            <a:chExt cx="9435754" cy="1136755"/>
          </a:xfrm>
        </p:grpSpPr>
        <p:sp>
          <p:nvSpPr>
            <p:cNvPr id="30" name="四角形: 角を丸くする 29">
              <a:extLst>
                <a:ext uri="{FF2B5EF4-FFF2-40B4-BE49-F238E27FC236}">
                  <a16:creationId xmlns:a16="http://schemas.microsoft.com/office/drawing/2014/main" id="{F73621A8-CD3E-4D83-B104-968AAC24547F}"/>
                </a:ext>
              </a:extLst>
            </p:cNvPr>
            <p:cNvSpPr/>
            <p:nvPr/>
          </p:nvSpPr>
          <p:spPr>
            <a:xfrm>
              <a:off x="2920643" y="5503912"/>
              <a:ext cx="7354899" cy="739656"/>
            </a:xfrm>
            <a:prstGeom prst="roundRect">
              <a:avLst/>
            </a:prstGeom>
            <a:solidFill>
              <a:schemeClr val="bg1">
                <a:lumMod val="9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6" name="グループ化 25">
              <a:extLst>
                <a:ext uri="{FF2B5EF4-FFF2-40B4-BE49-F238E27FC236}">
                  <a16:creationId xmlns:a16="http://schemas.microsoft.com/office/drawing/2014/main" id="{8FE0C6EF-597D-40B4-9B42-CCC6C335CDD7}"/>
                </a:ext>
              </a:extLst>
            </p:cNvPr>
            <p:cNvGrpSpPr/>
            <p:nvPr/>
          </p:nvGrpSpPr>
          <p:grpSpPr>
            <a:xfrm>
              <a:off x="839788" y="5106813"/>
              <a:ext cx="9427347" cy="1077218"/>
              <a:chOff x="838200" y="5275932"/>
              <a:chExt cx="9427347" cy="1077218"/>
            </a:xfrm>
          </p:grpSpPr>
          <p:sp>
            <p:nvSpPr>
              <p:cNvPr id="15" name="テキスト ボックス 14">
                <a:extLst>
                  <a:ext uri="{FF2B5EF4-FFF2-40B4-BE49-F238E27FC236}">
                    <a16:creationId xmlns:a16="http://schemas.microsoft.com/office/drawing/2014/main" id="{ECEC4979-89C3-4280-8C23-C1D0A84561EC}"/>
                  </a:ext>
                </a:extLst>
              </p:cNvPr>
              <p:cNvSpPr txBox="1"/>
              <p:nvPr/>
            </p:nvSpPr>
            <p:spPr>
              <a:xfrm>
                <a:off x="838200" y="5275932"/>
                <a:ext cx="5439310" cy="400110"/>
              </a:xfrm>
              <a:prstGeom prst="rect">
                <a:avLst/>
              </a:prstGeom>
              <a:noFill/>
            </p:spPr>
            <p:txBody>
              <a:bodyPr wrap="none" rtlCol="0">
                <a:spAutoFit/>
              </a:bodyPr>
              <a:lstStyle/>
              <a:p>
                <a:r>
                  <a:rPr lang="ja-JP" altLang="en-US" sz="2000" b="1" dirty="0">
                    <a:solidFill>
                      <a:srgbClr val="F9393E"/>
                    </a:solidFill>
                    <a:latin typeface="ＭＳ Ｐゴシック" panose="020B0600070205080204" pitchFamily="50" charset="-128"/>
                  </a:rPr>
                  <a:t>消費者はクチコミの内容を見て評価を決めている</a:t>
                </a:r>
              </a:p>
            </p:txBody>
          </p:sp>
          <p:grpSp>
            <p:nvGrpSpPr>
              <p:cNvPr id="25" name="グループ化 24">
                <a:extLst>
                  <a:ext uri="{FF2B5EF4-FFF2-40B4-BE49-F238E27FC236}">
                    <a16:creationId xmlns:a16="http://schemas.microsoft.com/office/drawing/2014/main" id="{2D560805-1745-454E-872D-4E0AC54AC847}"/>
                  </a:ext>
                </a:extLst>
              </p:cNvPr>
              <p:cNvGrpSpPr/>
              <p:nvPr/>
            </p:nvGrpSpPr>
            <p:grpSpPr>
              <a:xfrm>
                <a:off x="2910648" y="5676042"/>
                <a:ext cx="7354899" cy="677108"/>
                <a:chOff x="6568671" y="4413366"/>
                <a:chExt cx="7437338" cy="677108"/>
              </a:xfrm>
            </p:grpSpPr>
            <p:sp>
              <p:nvSpPr>
                <p:cNvPr id="16" name="テキスト ボックス 15">
                  <a:extLst>
                    <a:ext uri="{FF2B5EF4-FFF2-40B4-BE49-F238E27FC236}">
                      <a16:creationId xmlns:a16="http://schemas.microsoft.com/office/drawing/2014/main" id="{40FA5A05-C389-47B2-B83D-C4AE08BE6E87}"/>
                    </a:ext>
                  </a:extLst>
                </p:cNvPr>
                <p:cNvSpPr txBox="1"/>
                <p:nvPr/>
              </p:nvSpPr>
              <p:spPr>
                <a:xfrm>
                  <a:off x="6568671" y="4413366"/>
                  <a:ext cx="7437338" cy="338554"/>
                </a:xfrm>
                <a:prstGeom prst="rect">
                  <a:avLst/>
                </a:prstGeom>
                <a:noFill/>
              </p:spPr>
              <p:txBody>
                <a:bodyPr wrap="none" rtlCol="0">
                  <a:spAutoFit/>
                </a:bodyPr>
                <a:lstStyle/>
                <a:p>
                  <a:r>
                    <a:rPr lang="ja-JP" altLang="en-US" sz="1600" dirty="0">
                      <a:solidFill>
                        <a:schemeClr val="bg2">
                          <a:lumMod val="25000"/>
                        </a:schemeClr>
                      </a:solidFill>
                      <a:latin typeface="ＭＳ Ｐゴシック" panose="020B0600070205080204" pitchFamily="50" charset="-128"/>
                    </a:rPr>
                    <a:t>･肯定的よりも否定的なクチコミの方が信頼度に大きく影響する　</a:t>
                  </a:r>
                  <a:r>
                    <a:rPr lang="en-US" altLang="ja-JP" sz="1600" dirty="0">
                      <a:solidFill>
                        <a:schemeClr val="bg2">
                          <a:lumMod val="25000"/>
                        </a:schemeClr>
                      </a:solidFill>
                      <a:latin typeface="ＭＳ Ｐゴシック" panose="020B0600070205080204" pitchFamily="50" charset="-128"/>
                    </a:rPr>
                    <a:t>Ba &amp; </a:t>
                  </a:r>
                  <a:r>
                    <a:rPr lang="en-US" altLang="ja-JP" sz="1600" dirty="0" err="1">
                      <a:solidFill>
                        <a:schemeClr val="bg2">
                          <a:lumMod val="25000"/>
                        </a:schemeClr>
                      </a:solidFill>
                      <a:latin typeface="ＭＳ Ｐゴシック" panose="020B0600070205080204" pitchFamily="50" charset="-128"/>
                    </a:rPr>
                    <a:t>Pavlou</a:t>
                  </a:r>
                  <a:r>
                    <a:rPr lang="ja-JP" altLang="en-US" sz="1600" dirty="0">
                      <a:solidFill>
                        <a:schemeClr val="bg2">
                          <a:lumMod val="25000"/>
                        </a:schemeClr>
                      </a:solidFill>
                      <a:latin typeface="ＭＳ Ｐゴシック" panose="020B0600070205080204" pitchFamily="50" charset="-128"/>
                    </a:rPr>
                    <a:t>（</a:t>
                  </a:r>
                  <a:r>
                    <a:rPr lang="en-US" altLang="ja-JP" sz="1600" dirty="0">
                      <a:solidFill>
                        <a:schemeClr val="bg2">
                          <a:lumMod val="25000"/>
                        </a:schemeClr>
                      </a:solidFill>
                      <a:latin typeface="ＭＳ Ｐゴシック" panose="020B0600070205080204" pitchFamily="50" charset="-128"/>
                    </a:rPr>
                    <a:t>2002</a:t>
                  </a:r>
                  <a:r>
                    <a:rPr lang="ja-JP" altLang="en-US" sz="1600" dirty="0">
                      <a:solidFill>
                        <a:schemeClr val="bg2">
                          <a:lumMod val="25000"/>
                        </a:schemeClr>
                      </a:solidFill>
                      <a:latin typeface="ＭＳ Ｐゴシック" panose="020B0600070205080204" pitchFamily="50" charset="-128"/>
                    </a:rPr>
                    <a:t>）</a:t>
                  </a:r>
                  <a:endParaRPr lang="en-US" altLang="ja-JP" sz="1600" dirty="0">
                    <a:solidFill>
                      <a:schemeClr val="bg2">
                        <a:lumMod val="25000"/>
                      </a:schemeClr>
                    </a:solidFill>
                    <a:latin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D3A8D369-5624-453D-AA39-57AD96E27D62}"/>
                    </a:ext>
                  </a:extLst>
                </p:cNvPr>
                <p:cNvSpPr txBox="1"/>
                <p:nvPr/>
              </p:nvSpPr>
              <p:spPr>
                <a:xfrm>
                  <a:off x="6568671" y="4751920"/>
                  <a:ext cx="7116385" cy="338554"/>
                </a:xfrm>
                <a:prstGeom prst="rect">
                  <a:avLst/>
                </a:prstGeom>
                <a:noFill/>
              </p:spPr>
              <p:txBody>
                <a:bodyPr wrap="none" rtlCol="0">
                  <a:spAutoFit/>
                </a:bodyPr>
                <a:lstStyle/>
                <a:p>
                  <a:r>
                    <a:rPr lang="ja-JP" altLang="en-US" sz="1600" dirty="0">
                      <a:solidFill>
                        <a:schemeClr val="bg2">
                          <a:lumMod val="25000"/>
                        </a:schemeClr>
                      </a:solidFill>
                      <a:latin typeface="ＭＳ Ｐゴシック" panose="020B0600070205080204" pitchFamily="50" charset="-128"/>
                    </a:rPr>
                    <a:t>･矛盾するクチコミはそのクチコミの信頼性を低下させる　</a:t>
                  </a:r>
                  <a:r>
                    <a:rPr lang="en-US" altLang="ja-JP" sz="1600" dirty="0" err="1">
                      <a:solidFill>
                        <a:schemeClr val="bg2">
                          <a:lumMod val="25000"/>
                        </a:schemeClr>
                      </a:solidFill>
                      <a:latin typeface="ＭＳ Ｐゴシック" panose="020B0600070205080204" pitchFamily="50" charset="-128"/>
                    </a:rPr>
                    <a:t>Qiu</a:t>
                  </a:r>
                  <a:r>
                    <a:rPr lang="en-US" altLang="ja-JP" sz="1600" dirty="0">
                      <a:solidFill>
                        <a:schemeClr val="bg2">
                          <a:lumMod val="25000"/>
                        </a:schemeClr>
                      </a:solidFill>
                      <a:latin typeface="ＭＳ Ｐゴシック" panose="020B0600070205080204" pitchFamily="50" charset="-128"/>
                    </a:rPr>
                    <a:t>, Pang &amp; Lim</a:t>
                  </a:r>
                  <a:r>
                    <a:rPr lang="ja-JP" altLang="en-US" sz="1600" dirty="0">
                      <a:solidFill>
                        <a:schemeClr val="bg2">
                          <a:lumMod val="25000"/>
                        </a:schemeClr>
                      </a:solidFill>
                      <a:latin typeface="ＭＳ Ｐゴシック" panose="020B0600070205080204" pitchFamily="50" charset="-128"/>
                    </a:rPr>
                    <a:t>（</a:t>
                  </a:r>
                  <a:r>
                    <a:rPr lang="en-US" altLang="ja-JP" sz="1600" dirty="0">
                      <a:solidFill>
                        <a:schemeClr val="bg2">
                          <a:lumMod val="25000"/>
                        </a:schemeClr>
                      </a:solidFill>
                      <a:latin typeface="ＭＳ Ｐゴシック" panose="020B0600070205080204" pitchFamily="50" charset="-128"/>
                    </a:rPr>
                    <a:t>2012</a:t>
                  </a:r>
                  <a:r>
                    <a:rPr lang="ja-JP" altLang="en-US" sz="1600" dirty="0">
                      <a:solidFill>
                        <a:schemeClr val="bg2">
                          <a:lumMod val="25000"/>
                        </a:schemeClr>
                      </a:solidFill>
                      <a:latin typeface="ＭＳ Ｐゴシック" panose="020B0600070205080204" pitchFamily="50" charset="-128"/>
                    </a:rPr>
                    <a:t>）</a:t>
                  </a:r>
                  <a:endParaRPr lang="en-US" altLang="ja-JP" sz="1600" dirty="0">
                    <a:solidFill>
                      <a:schemeClr val="bg2">
                        <a:lumMod val="25000"/>
                      </a:schemeClr>
                    </a:solidFill>
                    <a:latin typeface="ＭＳ Ｐゴシック" panose="020B0600070205080204" pitchFamily="50" charset="-128"/>
                  </a:endParaRPr>
                </a:p>
              </p:txBody>
            </p:sp>
          </p:grpSp>
        </p:grpSp>
      </p:grpSp>
    </p:spTree>
    <p:extLst>
      <p:ext uri="{BB962C8B-B14F-4D97-AF65-F5344CB8AC3E}">
        <p14:creationId xmlns:p14="http://schemas.microsoft.com/office/powerpoint/2010/main" val="113266894"/>
      </p:ext>
    </p:extLst>
  </p:cSld>
  <p:clrMapOvr>
    <a:masterClrMapping/>
  </p:clrMapOvr>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11594</TotalTime>
  <Words>7828</Words>
  <Application>Microsoft Office PowerPoint</Application>
  <PresentationFormat>ワイド画面</PresentationFormat>
  <Paragraphs>772</Paragraphs>
  <Slides>69</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69</vt:i4>
      </vt:variant>
    </vt:vector>
  </HeadingPairs>
  <TitlesOfParts>
    <vt:vector size="78" baseType="lpstr">
      <vt:lpstr>ＭＳ Ｐゴシック</vt:lpstr>
      <vt:lpstr>ＭＳ Ｐゴシック</vt:lpstr>
      <vt:lpstr>MS Gothic</vt:lpstr>
      <vt:lpstr>游ゴシック</vt:lpstr>
      <vt:lpstr>游ゴシック Light</vt:lpstr>
      <vt:lpstr>Arial</vt:lpstr>
      <vt:lpstr>Calibri</vt:lpstr>
      <vt:lpstr>デザインの設定</vt:lpstr>
      <vt:lpstr>1_デザインの設定</vt:lpstr>
      <vt:lpstr>eクチコミの有効性 -消費者の声を聴く-</vt:lpstr>
      <vt:lpstr>　　　　　　目次</vt:lpstr>
      <vt:lpstr>１．はじめに</vt:lpstr>
      <vt:lpstr>１．はじめに</vt:lpstr>
      <vt:lpstr>１．はじめに</vt:lpstr>
      <vt:lpstr>２．研究概要</vt:lpstr>
      <vt:lpstr>３．キーワード</vt:lpstr>
      <vt:lpstr>４．現状分析</vt:lpstr>
      <vt:lpstr>４．現状分析</vt:lpstr>
      <vt:lpstr>４．現状分析</vt:lpstr>
      <vt:lpstr>４．現状分析</vt:lpstr>
      <vt:lpstr>４．現状分析　　　　　　　　　　　　　　　　　感情価　　　　　　　　　　　　　　　　　　</vt:lpstr>
      <vt:lpstr>４．現状分析　　　　　　　　　　　　　　　　　感情価　　　　　　　　　　　　　　　　　　</vt:lpstr>
      <vt:lpstr>４．現状分析　　　　　　　　　　　　　　　　　感情価　　　　　　　　　　　　　　　　</vt:lpstr>
      <vt:lpstr>５．問題意識　　　　　　　　　　　　　　　　　感情価　　　　　　　　　　　　　　　　　　</vt:lpstr>
      <vt:lpstr>６-１．対象の設定</vt:lpstr>
      <vt:lpstr>６-２．エリアの設定</vt:lpstr>
      <vt:lpstr>６-３．サイトの設定</vt:lpstr>
      <vt:lpstr>６-４．基準の設定</vt:lpstr>
      <vt:lpstr>６-５．検証を行う前に</vt:lpstr>
      <vt:lpstr>７．予備的検証　　　　　　　　　　　件数＆感情価＆タグ数</vt:lpstr>
      <vt:lpstr>７．予備的検証　-検証概要-　　　　　　　　　　　件数＆感情価＆タグ数</vt:lpstr>
      <vt:lpstr>７-１．予備的検証まとめ</vt:lpstr>
      <vt:lpstr>８．先行研究　　　　　　　　オンライン顧客評価･コメント＆文字数</vt:lpstr>
      <vt:lpstr>８．先行研究　　　　　　　　オンライン顧客評価･コメント＆文字数</vt:lpstr>
      <vt:lpstr>８．先行研究　　　　　　　　オンライン顧客評価･コメント＆文字数</vt:lpstr>
      <vt:lpstr>９．研究目的</vt:lpstr>
      <vt:lpstr>１０．仮説導出１　　　　　　　　　オンライン顧客評価＆タグ数</vt:lpstr>
      <vt:lpstr>１０．仮説導出１　　　　　　　　　オンライン顧客評価＆タグ数</vt:lpstr>
      <vt:lpstr>１１．仮説１　　　　　　　　　　　　オンライン顧客評価＆タグ数</vt:lpstr>
      <vt:lpstr>１１．仮説１　–検証概要-　　　　　　　　　　　　　オンライン顧客評価＆タグ数</vt:lpstr>
      <vt:lpstr>１１．仮説１　-変数の説明-　　　　　　　　　　　　オンライン顧客評価＆タグ数</vt:lpstr>
      <vt:lpstr>１１．仮説１　-変数の説明-　　　　　　　　　　　　オンライン顧客評価＆タグ数</vt:lpstr>
      <vt:lpstr>１０．仮説導出２　　　　　　　　　　　　　いいね＆タグ数</vt:lpstr>
      <vt:lpstr>１０．仮説導出２　　　　　　　　　　　　　いいね＆タグ数</vt:lpstr>
      <vt:lpstr>１１．仮説２　　　　　　　　　　　　　　　　いいね＆タグ数</vt:lpstr>
      <vt:lpstr>１１．仮説２　-検証概要-　　　　　　　　　　　　　　　　　　　　いいね＆タグ数</vt:lpstr>
      <vt:lpstr>１０．仮説導出３　　　　　　　　　　　　文字数＆いいね</vt:lpstr>
      <vt:lpstr>１０．仮説導出３　　　　　　　　　　　　文字数＆いいね</vt:lpstr>
      <vt:lpstr>１１．仮説３　　　　　　　　　　　　　　　　文字数＆いいね</vt:lpstr>
      <vt:lpstr>１1.仮説３　-検証概要-　　　　　　　　　　　　　　　　　　　　　文字数＆いいね</vt:lpstr>
      <vt:lpstr>１１-１．検証結果１a</vt:lpstr>
      <vt:lpstr>１１-１．検証結果１a　-変数の説明-</vt:lpstr>
      <vt:lpstr>１１-１．検証結果１　–変数の説明-</vt:lpstr>
      <vt:lpstr>１１-１．検証結果１b</vt:lpstr>
      <vt:lpstr>１１-１．検証結果１c</vt:lpstr>
      <vt:lpstr>１１-１．検証結果１d</vt:lpstr>
      <vt:lpstr>１１-１．検証結果１e</vt:lpstr>
      <vt:lpstr>１１-１．検証結果２a</vt:lpstr>
      <vt:lpstr>１１-１．検証結果２b</vt:lpstr>
      <vt:lpstr>１１-１．検証結果３a</vt:lpstr>
      <vt:lpstr>１１-１．検証結果３b</vt:lpstr>
      <vt:lpstr>１１-１．検証結果まとめ</vt:lpstr>
      <vt:lpstr>１１-１．検証結果まとめ</vt:lpstr>
      <vt:lpstr>１２．検証結果を踏まえて</vt:lpstr>
      <vt:lpstr>１３．補足的検証　　　　　　　　　　　　　　　コメント</vt:lpstr>
      <vt:lpstr>１３．補足的検証　　　　　　　　　　　　　　　コメント</vt:lpstr>
      <vt:lpstr>１３-１．補足的検証結果　-対応分析-　　　　　　　　　</vt:lpstr>
      <vt:lpstr>１３-１．補足的検証結果　-共起ネットワーク-</vt:lpstr>
      <vt:lpstr>１３-１．補足的検証結果　-共起ネットワーク-</vt:lpstr>
      <vt:lpstr>１３-１．補足的検証結果</vt:lpstr>
      <vt:lpstr>１４．インプリケーション</vt:lpstr>
      <vt:lpstr>  </vt:lpstr>
      <vt:lpstr>  </vt:lpstr>
      <vt:lpstr>１５．今後の課題</vt:lpstr>
      <vt:lpstr>１６．参考文献・URL</vt:lpstr>
      <vt:lpstr>１６．参考文献・URL</vt:lpstr>
      <vt:lpstr>１６．参考文献・URL</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クチコミの有効性</dc:title>
  <dc:creator>yuu8news7@outlook.jp</dc:creator>
  <cp:lastModifiedBy>MoriToshiki</cp:lastModifiedBy>
  <cp:revision>650</cp:revision>
  <cp:lastPrinted>2019-12-16T05:35:42Z</cp:lastPrinted>
  <dcterms:created xsi:type="dcterms:W3CDTF">2019-09-08T07:46:52Z</dcterms:created>
  <dcterms:modified xsi:type="dcterms:W3CDTF">2019-12-19T12:17:36Z</dcterms:modified>
</cp:coreProperties>
</file>